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0" r:id="rId3"/>
    <p:sldId id="283" r:id="rId4"/>
    <p:sldId id="298" r:id="rId5"/>
    <p:sldId id="285" r:id="rId6"/>
    <p:sldId id="281" r:id="rId7"/>
    <p:sldId id="282" r:id="rId8"/>
    <p:sldId id="287" r:id="rId9"/>
    <p:sldId id="291" r:id="rId10"/>
    <p:sldId id="290" r:id="rId11"/>
    <p:sldId id="292" r:id="rId12"/>
    <p:sldId id="293" r:id="rId13"/>
    <p:sldId id="295" r:id="rId14"/>
    <p:sldId id="296" r:id="rId15"/>
    <p:sldId id="297" r:id="rId16"/>
    <p:sldId id="27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snapToGrid="0">
      <p:cViewPr varScale="1">
        <p:scale>
          <a:sx n="69" d="100"/>
          <a:sy n="69" d="100"/>
        </p:scale>
        <p:origin x="61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577E98-D5DD-4964-B63E-6F76476F7113}" type="doc">
      <dgm:prSet loTypeId="urn:microsoft.com/office/officeart/2005/8/layout/chevron1" loCatId="process" qsTypeId="urn:microsoft.com/office/officeart/2005/8/quickstyle/simple1" qsCatId="simple" csTypeId="urn:microsoft.com/office/officeart/2005/8/colors/colorful3" csCatId="colorful" phldr="1"/>
      <dgm:spPr/>
    </dgm:pt>
    <dgm:pt modelId="{E4260C47-8A54-4BB2-8C61-64D2D2F444B6}">
      <dgm:prSet phldrT="[Text]"/>
      <dgm:spPr/>
      <dgm:t>
        <a:bodyPr/>
        <a:lstStyle/>
        <a:p>
          <a:r>
            <a:rPr lang="en-IN" dirty="0"/>
            <a:t>The working Partner or </a:t>
          </a:r>
          <a:endParaRPr lang="en-US" b="1" dirty="0"/>
        </a:p>
      </dgm:t>
    </dgm:pt>
    <dgm:pt modelId="{7108E727-0903-4C66-81A7-A2B6EC1C742F}" type="parTrans" cxnId="{DD7AD7FF-E048-41E4-A2C5-D1353C9F2DF8}">
      <dgm:prSet/>
      <dgm:spPr/>
      <dgm:t>
        <a:bodyPr/>
        <a:lstStyle/>
        <a:p>
          <a:endParaRPr lang="en-US" b="1"/>
        </a:p>
      </dgm:t>
    </dgm:pt>
    <dgm:pt modelId="{A897B333-ADCB-4C53-8C04-4DD85E7BAF15}" type="sibTrans" cxnId="{DD7AD7FF-E048-41E4-A2C5-D1353C9F2DF8}">
      <dgm:prSet/>
      <dgm:spPr/>
      <dgm:t>
        <a:bodyPr/>
        <a:lstStyle/>
        <a:p>
          <a:endParaRPr lang="en-US" b="1"/>
        </a:p>
      </dgm:t>
    </dgm:pt>
    <dgm:pt modelId="{C5612977-F6FB-4875-8A0C-049D51143279}">
      <dgm:prSet phldrT="[Text]"/>
      <dgm:spPr/>
      <dgm:t>
        <a:bodyPr/>
        <a:lstStyle/>
        <a:p>
          <a:r>
            <a:rPr lang="en-US" dirty="0"/>
            <a:t>The Managing Partner or</a:t>
          </a:r>
          <a:endParaRPr lang="en-US" b="1" dirty="0"/>
        </a:p>
      </dgm:t>
    </dgm:pt>
    <dgm:pt modelId="{108CD8E0-B056-4BFF-88DA-3F40B306E2AD}" type="parTrans" cxnId="{BC829A5E-54B1-4072-ACCF-8AB3E330D043}">
      <dgm:prSet/>
      <dgm:spPr/>
      <dgm:t>
        <a:bodyPr/>
        <a:lstStyle/>
        <a:p>
          <a:endParaRPr lang="en-US" b="1"/>
        </a:p>
      </dgm:t>
    </dgm:pt>
    <dgm:pt modelId="{9F7BA76E-380B-41C5-95D2-49BF9FC30EB4}" type="sibTrans" cxnId="{BC829A5E-54B1-4072-ACCF-8AB3E330D043}">
      <dgm:prSet/>
      <dgm:spPr/>
      <dgm:t>
        <a:bodyPr/>
        <a:lstStyle/>
        <a:p>
          <a:endParaRPr lang="en-US" b="1"/>
        </a:p>
      </dgm:t>
    </dgm:pt>
    <dgm:pt modelId="{BA808805-0BCC-40E5-AA9A-A5531B619225}">
      <dgm:prSet phldrT="[Text]"/>
      <dgm:spPr/>
      <dgm:t>
        <a:bodyPr/>
        <a:lstStyle/>
        <a:p>
          <a:r>
            <a:rPr lang="en-US" dirty="0"/>
            <a:t>The Company Secretary or</a:t>
          </a:r>
          <a:endParaRPr lang="en-US" b="1" dirty="0"/>
        </a:p>
      </dgm:t>
    </dgm:pt>
    <dgm:pt modelId="{6ABEE079-DB37-45D1-898E-ABB42D8D603A}" type="parTrans" cxnId="{CFBA9DBA-7064-4936-AD44-BF3C16B37CF2}">
      <dgm:prSet/>
      <dgm:spPr/>
      <dgm:t>
        <a:bodyPr/>
        <a:lstStyle/>
        <a:p>
          <a:endParaRPr lang="en-US" b="1"/>
        </a:p>
      </dgm:t>
    </dgm:pt>
    <dgm:pt modelId="{42DFDF5B-6A3A-46F5-852A-5C70E508C825}" type="sibTrans" cxnId="{CFBA9DBA-7064-4936-AD44-BF3C16B37CF2}">
      <dgm:prSet/>
      <dgm:spPr/>
      <dgm:t>
        <a:bodyPr/>
        <a:lstStyle/>
        <a:p>
          <a:endParaRPr lang="en-US" b="1"/>
        </a:p>
      </dgm:t>
    </dgm:pt>
    <dgm:pt modelId="{2094E650-A472-4859-844A-238BBF225806}" type="pres">
      <dgm:prSet presAssocID="{86577E98-D5DD-4964-B63E-6F76476F7113}" presName="Name0" presStyleCnt="0">
        <dgm:presLayoutVars>
          <dgm:dir/>
          <dgm:animLvl val="lvl"/>
          <dgm:resizeHandles val="exact"/>
        </dgm:presLayoutVars>
      </dgm:prSet>
      <dgm:spPr/>
    </dgm:pt>
    <dgm:pt modelId="{D06CFE00-BC42-4835-8986-D9580A2C11F3}" type="pres">
      <dgm:prSet presAssocID="{E4260C47-8A54-4BB2-8C61-64D2D2F444B6}" presName="parTxOnly" presStyleLbl="node1" presStyleIdx="0" presStyleCnt="3">
        <dgm:presLayoutVars>
          <dgm:chMax val="0"/>
          <dgm:chPref val="0"/>
          <dgm:bulletEnabled val="1"/>
        </dgm:presLayoutVars>
      </dgm:prSet>
      <dgm:spPr/>
    </dgm:pt>
    <dgm:pt modelId="{E84678AC-AEAA-4950-AC2B-8173EBF8FA81}" type="pres">
      <dgm:prSet presAssocID="{A897B333-ADCB-4C53-8C04-4DD85E7BAF15}" presName="parTxOnlySpace" presStyleCnt="0"/>
      <dgm:spPr/>
    </dgm:pt>
    <dgm:pt modelId="{FEE1E0DA-55ED-4AC4-815C-54377E8F3FC9}" type="pres">
      <dgm:prSet presAssocID="{C5612977-F6FB-4875-8A0C-049D51143279}" presName="parTxOnly" presStyleLbl="node1" presStyleIdx="1" presStyleCnt="3">
        <dgm:presLayoutVars>
          <dgm:chMax val="0"/>
          <dgm:chPref val="0"/>
          <dgm:bulletEnabled val="1"/>
        </dgm:presLayoutVars>
      </dgm:prSet>
      <dgm:spPr/>
    </dgm:pt>
    <dgm:pt modelId="{EBFD7868-95BF-4B72-96D3-90D22165D674}" type="pres">
      <dgm:prSet presAssocID="{9F7BA76E-380B-41C5-95D2-49BF9FC30EB4}" presName="parTxOnlySpace" presStyleCnt="0"/>
      <dgm:spPr/>
    </dgm:pt>
    <dgm:pt modelId="{722F0ED9-504B-47B0-802B-11999398A4EF}" type="pres">
      <dgm:prSet presAssocID="{BA808805-0BCC-40E5-AA9A-A5531B619225}" presName="parTxOnly" presStyleLbl="node1" presStyleIdx="2" presStyleCnt="3">
        <dgm:presLayoutVars>
          <dgm:chMax val="0"/>
          <dgm:chPref val="0"/>
          <dgm:bulletEnabled val="1"/>
        </dgm:presLayoutVars>
      </dgm:prSet>
      <dgm:spPr/>
    </dgm:pt>
  </dgm:ptLst>
  <dgm:cxnLst>
    <dgm:cxn modelId="{2491040B-F5B4-456C-AAC4-502749B4D6C1}" type="presOf" srcId="{E4260C47-8A54-4BB2-8C61-64D2D2F444B6}" destId="{D06CFE00-BC42-4835-8986-D9580A2C11F3}" srcOrd="0" destOrd="0" presId="urn:microsoft.com/office/officeart/2005/8/layout/chevron1"/>
    <dgm:cxn modelId="{BC829A5E-54B1-4072-ACCF-8AB3E330D043}" srcId="{86577E98-D5DD-4964-B63E-6F76476F7113}" destId="{C5612977-F6FB-4875-8A0C-049D51143279}" srcOrd="1" destOrd="0" parTransId="{108CD8E0-B056-4BFF-88DA-3F40B306E2AD}" sibTransId="{9F7BA76E-380B-41C5-95D2-49BF9FC30EB4}"/>
    <dgm:cxn modelId="{5B6CD3AB-1493-430B-8AAF-769FE632A226}" type="presOf" srcId="{86577E98-D5DD-4964-B63E-6F76476F7113}" destId="{2094E650-A472-4859-844A-238BBF225806}" srcOrd="0" destOrd="0" presId="urn:microsoft.com/office/officeart/2005/8/layout/chevron1"/>
    <dgm:cxn modelId="{CFBA9DBA-7064-4936-AD44-BF3C16B37CF2}" srcId="{86577E98-D5DD-4964-B63E-6F76476F7113}" destId="{BA808805-0BCC-40E5-AA9A-A5531B619225}" srcOrd="2" destOrd="0" parTransId="{6ABEE079-DB37-45D1-898E-ABB42D8D603A}" sibTransId="{42DFDF5B-6A3A-46F5-852A-5C70E508C825}"/>
    <dgm:cxn modelId="{D7CDE6D3-2FC4-4DBB-B637-CC634E20B44C}" type="presOf" srcId="{C5612977-F6FB-4875-8A0C-049D51143279}" destId="{FEE1E0DA-55ED-4AC4-815C-54377E8F3FC9}" srcOrd="0" destOrd="0" presId="urn:microsoft.com/office/officeart/2005/8/layout/chevron1"/>
    <dgm:cxn modelId="{78B101FC-AFA4-4F6C-BCF7-515479ADFDCF}" type="presOf" srcId="{BA808805-0BCC-40E5-AA9A-A5531B619225}" destId="{722F0ED9-504B-47B0-802B-11999398A4EF}" srcOrd="0" destOrd="0" presId="urn:microsoft.com/office/officeart/2005/8/layout/chevron1"/>
    <dgm:cxn modelId="{DD7AD7FF-E048-41E4-A2C5-D1353C9F2DF8}" srcId="{86577E98-D5DD-4964-B63E-6F76476F7113}" destId="{E4260C47-8A54-4BB2-8C61-64D2D2F444B6}" srcOrd="0" destOrd="0" parTransId="{7108E727-0903-4C66-81A7-A2B6EC1C742F}" sibTransId="{A897B333-ADCB-4C53-8C04-4DD85E7BAF15}"/>
    <dgm:cxn modelId="{ABE1C3A9-07CA-4961-AE59-0F5C889B0FBC}" type="presParOf" srcId="{2094E650-A472-4859-844A-238BBF225806}" destId="{D06CFE00-BC42-4835-8986-D9580A2C11F3}" srcOrd="0" destOrd="0" presId="urn:microsoft.com/office/officeart/2005/8/layout/chevron1"/>
    <dgm:cxn modelId="{097486EE-22F9-49C9-8255-8DEEF2AFCF32}" type="presParOf" srcId="{2094E650-A472-4859-844A-238BBF225806}" destId="{E84678AC-AEAA-4950-AC2B-8173EBF8FA81}" srcOrd="1" destOrd="0" presId="urn:microsoft.com/office/officeart/2005/8/layout/chevron1"/>
    <dgm:cxn modelId="{F8CFAF59-AE18-4F37-AD2B-AFCE94AE8736}" type="presParOf" srcId="{2094E650-A472-4859-844A-238BBF225806}" destId="{FEE1E0DA-55ED-4AC4-815C-54377E8F3FC9}" srcOrd="2" destOrd="0" presId="urn:microsoft.com/office/officeart/2005/8/layout/chevron1"/>
    <dgm:cxn modelId="{F685FEBC-E392-42FA-912C-90F76901FA11}" type="presParOf" srcId="{2094E650-A472-4859-844A-238BBF225806}" destId="{EBFD7868-95BF-4B72-96D3-90D22165D674}" srcOrd="3" destOrd="0" presId="urn:microsoft.com/office/officeart/2005/8/layout/chevron1"/>
    <dgm:cxn modelId="{34C3F232-7FD2-4C3F-9659-B10B8030ADFD}" type="presParOf" srcId="{2094E650-A472-4859-844A-238BBF225806}" destId="{722F0ED9-504B-47B0-802B-11999398A4EF}"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6577E98-D5DD-4964-B63E-6F76476F7113}" type="doc">
      <dgm:prSet loTypeId="urn:microsoft.com/office/officeart/2005/8/layout/chevron1" loCatId="process" qsTypeId="urn:microsoft.com/office/officeart/2005/8/quickstyle/simple1" qsCatId="simple" csTypeId="urn:microsoft.com/office/officeart/2005/8/colors/colorful5" csCatId="colorful" phldr="1"/>
      <dgm:spPr/>
    </dgm:pt>
    <dgm:pt modelId="{E4260C47-8A54-4BB2-8C61-64D2D2F444B6}">
      <dgm:prSet phldrT="[Text]"/>
      <dgm:spPr/>
      <dgm:t>
        <a:bodyPr/>
        <a:lstStyle/>
        <a:p>
          <a:r>
            <a:rPr lang="en-US" dirty="0"/>
            <a:t>The Proprietor or</a:t>
          </a:r>
          <a:endParaRPr lang="en-US" b="1" dirty="0"/>
        </a:p>
      </dgm:t>
    </dgm:pt>
    <dgm:pt modelId="{7108E727-0903-4C66-81A7-A2B6EC1C742F}" type="parTrans" cxnId="{DD7AD7FF-E048-41E4-A2C5-D1353C9F2DF8}">
      <dgm:prSet/>
      <dgm:spPr/>
      <dgm:t>
        <a:bodyPr/>
        <a:lstStyle/>
        <a:p>
          <a:endParaRPr lang="en-US" b="1"/>
        </a:p>
      </dgm:t>
    </dgm:pt>
    <dgm:pt modelId="{A897B333-ADCB-4C53-8C04-4DD85E7BAF15}" type="sibTrans" cxnId="{DD7AD7FF-E048-41E4-A2C5-D1353C9F2DF8}">
      <dgm:prSet/>
      <dgm:spPr/>
      <dgm:t>
        <a:bodyPr/>
        <a:lstStyle/>
        <a:p>
          <a:endParaRPr lang="en-US" b="1"/>
        </a:p>
      </dgm:t>
    </dgm:pt>
    <dgm:pt modelId="{C5612977-F6FB-4875-8A0C-049D51143279}">
      <dgm:prSet phldrT="[Text]"/>
      <dgm:spPr>
        <a:solidFill>
          <a:srgbClr val="FF0000"/>
        </a:solidFill>
      </dgm:spPr>
      <dgm:t>
        <a:bodyPr/>
        <a:lstStyle/>
        <a:p>
          <a:r>
            <a:rPr lang="en-US" dirty="0"/>
            <a:t>by a person duly authorized by such working partner or Board of Directors of such company or proprietor </a:t>
          </a:r>
          <a:endParaRPr lang="en-US" b="1" dirty="0"/>
        </a:p>
      </dgm:t>
    </dgm:pt>
    <dgm:pt modelId="{108CD8E0-B056-4BFF-88DA-3F40B306E2AD}" type="parTrans" cxnId="{BC829A5E-54B1-4072-ACCF-8AB3E330D043}">
      <dgm:prSet/>
      <dgm:spPr/>
      <dgm:t>
        <a:bodyPr/>
        <a:lstStyle/>
        <a:p>
          <a:endParaRPr lang="en-US" b="1"/>
        </a:p>
      </dgm:t>
    </dgm:pt>
    <dgm:pt modelId="{9F7BA76E-380B-41C5-95D2-49BF9FC30EB4}" type="sibTrans" cxnId="{BC829A5E-54B1-4072-ACCF-8AB3E330D043}">
      <dgm:prSet/>
      <dgm:spPr/>
      <dgm:t>
        <a:bodyPr/>
        <a:lstStyle/>
        <a:p>
          <a:endParaRPr lang="en-US" b="1"/>
        </a:p>
      </dgm:t>
    </dgm:pt>
    <dgm:pt modelId="{2094E650-A472-4859-844A-238BBF225806}" type="pres">
      <dgm:prSet presAssocID="{86577E98-D5DD-4964-B63E-6F76476F7113}" presName="Name0" presStyleCnt="0">
        <dgm:presLayoutVars>
          <dgm:dir/>
          <dgm:animLvl val="lvl"/>
          <dgm:resizeHandles val="exact"/>
        </dgm:presLayoutVars>
      </dgm:prSet>
      <dgm:spPr/>
    </dgm:pt>
    <dgm:pt modelId="{D06CFE00-BC42-4835-8986-D9580A2C11F3}" type="pres">
      <dgm:prSet presAssocID="{E4260C47-8A54-4BB2-8C61-64D2D2F444B6}" presName="parTxOnly" presStyleLbl="node1" presStyleIdx="0" presStyleCnt="2">
        <dgm:presLayoutVars>
          <dgm:chMax val="0"/>
          <dgm:chPref val="0"/>
          <dgm:bulletEnabled val="1"/>
        </dgm:presLayoutVars>
      </dgm:prSet>
      <dgm:spPr/>
    </dgm:pt>
    <dgm:pt modelId="{E84678AC-AEAA-4950-AC2B-8173EBF8FA81}" type="pres">
      <dgm:prSet presAssocID="{A897B333-ADCB-4C53-8C04-4DD85E7BAF15}" presName="parTxOnlySpace" presStyleCnt="0"/>
      <dgm:spPr/>
    </dgm:pt>
    <dgm:pt modelId="{FEE1E0DA-55ED-4AC4-815C-54377E8F3FC9}" type="pres">
      <dgm:prSet presAssocID="{C5612977-F6FB-4875-8A0C-049D51143279}" presName="parTxOnly" presStyleLbl="node1" presStyleIdx="1" presStyleCnt="2">
        <dgm:presLayoutVars>
          <dgm:chMax val="0"/>
          <dgm:chPref val="0"/>
          <dgm:bulletEnabled val="1"/>
        </dgm:presLayoutVars>
      </dgm:prSet>
      <dgm:spPr/>
    </dgm:pt>
  </dgm:ptLst>
  <dgm:cxnLst>
    <dgm:cxn modelId="{2491040B-F5B4-456C-AAC4-502749B4D6C1}" type="presOf" srcId="{E4260C47-8A54-4BB2-8C61-64D2D2F444B6}" destId="{D06CFE00-BC42-4835-8986-D9580A2C11F3}" srcOrd="0" destOrd="0" presId="urn:microsoft.com/office/officeart/2005/8/layout/chevron1"/>
    <dgm:cxn modelId="{BC829A5E-54B1-4072-ACCF-8AB3E330D043}" srcId="{86577E98-D5DD-4964-B63E-6F76476F7113}" destId="{C5612977-F6FB-4875-8A0C-049D51143279}" srcOrd="1" destOrd="0" parTransId="{108CD8E0-B056-4BFF-88DA-3F40B306E2AD}" sibTransId="{9F7BA76E-380B-41C5-95D2-49BF9FC30EB4}"/>
    <dgm:cxn modelId="{5B6CD3AB-1493-430B-8AAF-769FE632A226}" type="presOf" srcId="{86577E98-D5DD-4964-B63E-6F76476F7113}" destId="{2094E650-A472-4859-844A-238BBF225806}" srcOrd="0" destOrd="0" presId="urn:microsoft.com/office/officeart/2005/8/layout/chevron1"/>
    <dgm:cxn modelId="{D7CDE6D3-2FC4-4DBB-B637-CC634E20B44C}" type="presOf" srcId="{C5612977-F6FB-4875-8A0C-049D51143279}" destId="{FEE1E0DA-55ED-4AC4-815C-54377E8F3FC9}" srcOrd="0" destOrd="0" presId="urn:microsoft.com/office/officeart/2005/8/layout/chevron1"/>
    <dgm:cxn modelId="{DD7AD7FF-E048-41E4-A2C5-D1353C9F2DF8}" srcId="{86577E98-D5DD-4964-B63E-6F76476F7113}" destId="{E4260C47-8A54-4BB2-8C61-64D2D2F444B6}" srcOrd="0" destOrd="0" parTransId="{7108E727-0903-4C66-81A7-A2B6EC1C742F}" sibTransId="{A897B333-ADCB-4C53-8C04-4DD85E7BAF15}"/>
    <dgm:cxn modelId="{ABE1C3A9-07CA-4961-AE59-0F5C889B0FBC}" type="presParOf" srcId="{2094E650-A472-4859-844A-238BBF225806}" destId="{D06CFE00-BC42-4835-8986-D9580A2C11F3}" srcOrd="0" destOrd="0" presId="urn:microsoft.com/office/officeart/2005/8/layout/chevron1"/>
    <dgm:cxn modelId="{097486EE-22F9-49C9-8255-8DEEF2AFCF32}" type="presParOf" srcId="{2094E650-A472-4859-844A-238BBF225806}" destId="{E84678AC-AEAA-4950-AC2B-8173EBF8FA81}" srcOrd="1" destOrd="0" presId="urn:microsoft.com/office/officeart/2005/8/layout/chevron1"/>
    <dgm:cxn modelId="{F8CFAF59-AE18-4F37-AD2B-AFCE94AE8736}" type="presParOf" srcId="{2094E650-A472-4859-844A-238BBF225806}" destId="{FEE1E0DA-55ED-4AC4-815C-54377E8F3FC9}" srcOrd="2"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577E98-D5DD-4964-B63E-6F76476F7113}" type="doc">
      <dgm:prSet loTypeId="urn:microsoft.com/office/officeart/2005/8/layout/chevron1" loCatId="process" qsTypeId="urn:microsoft.com/office/officeart/2005/8/quickstyle/simple1" qsCatId="simple" csTypeId="urn:microsoft.com/office/officeart/2005/8/colors/colorful2" csCatId="colorful" phldr="1"/>
      <dgm:spPr/>
    </dgm:pt>
    <dgm:pt modelId="{C5612977-F6FB-4875-8A0C-049D51143279}">
      <dgm:prSet phldrT="[Text]"/>
      <dgm:spPr>
        <a:solidFill>
          <a:srgbClr val="FF0000"/>
        </a:solidFill>
      </dgm:spPr>
      <dgm:t>
        <a:bodyPr/>
        <a:lstStyle/>
        <a:p>
          <a:r>
            <a:rPr lang="en-US" b="1" dirty="0"/>
            <a:t>On non-fulfilment of below conditions – Exporter is liable for the tax due along with the interest or else LUT facility will be deemed to have been withdrawn till the time due amount is paid</a:t>
          </a:r>
        </a:p>
      </dgm:t>
    </dgm:pt>
    <dgm:pt modelId="{9F7BA76E-380B-41C5-95D2-49BF9FC30EB4}" type="sibTrans" cxnId="{BC829A5E-54B1-4072-ACCF-8AB3E330D043}">
      <dgm:prSet/>
      <dgm:spPr/>
      <dgm:t>
        <a:bodyPr/>
        <a:lstStyle/>
        <a:p>
          <a:endParaRPr lang="en-US" b="1"/>
        </a:p>
      </dgm:t>
    </dgm:pt>
    <dgm:pt modelId="{108CD8E0-B056-4BFF-88DA-3F40B306E2AD}" type="parTrans" cxnId="{BC829A5E-54B1-4072-ACCF-8AB3E330D043}">
      <dgm:prSet/>
      <dgm:spPr/>
      <dgm:t>
        <a:bodyPr/>
        <a:lstStyle/>
        <a:p>
          <a:endParaRPr lang="en-US" b="1"/>
        </a:p>
      </dgm:t>
    </dgm:pt>
    <dgm:pt modelId="{2094E650-A472-4859-844A-238BBF225806}" type="pres">
      <dgm:prSet presAssocID="{86577E98-D5DD-4964-B63E-6F76476F7113}" presName="Name0" presStyleCnt="0">
        <dgm:presLayoutVars>
          <dgm:dir/>
          <dgm:animLvl val="lvl"/>
          <dgm:resizeHandles val="exact"/>
        </dgm:presLayoutVars>
      </dgm:prSet>
      <dgm:spPr/>
    </dgm:pt>
    <dgm:pt modelId="{FEE1E0DA-55ED-4AC4-815C-54377E8F3FC9}" type="pres">
      <dgm:prSet presAssocID="{C5612977-F6FB-4875-8A0C-049D51143279}" presName="parTxOnly" presStyleLbl="node1" presStyleIdx="0" presStyleCnt="1">
        <dgm:presLayoutVars>
          <dgm:chMax val="0"/>
          <dgm:chPref val="0"/>
          <dgm:bulletEnabled val="1"/>
        </dgm:presLayoutVars>
      </dgm:prSet>
      <dgm:spPr/>
    </dgm:pt>
  </dgm:ptLst>
  <dgm:cxnLst>
    <dgm:cxn modelId="{BC829A5E-54B1-4072-ACCF-8AB3E330D043}" srcId="{86577E98-D5DD-4964-B63E-6F76476F7113}" destId="{C5612977-F6FB-4875-8A0C-049D51143279}" srcOrd="0" destOrd="0" parTransId="{108CD8E0-B056-4BFF-88DA-3F40B306E2AD}" sibTransId="{9F7BA76E-380B-41C5-95D2-49BF9FC30EB4}"/>
    <dgm:cxn modelId="{5B6CD3AB-1493-430B-8AAF-769FE632A226}" type="presOf" srcId="{86577E98-D5DD-4964-B63E-6F76476F7113}" destId="{2094E650-A472-4859-844A-238BBF225806}" srcOrd="0" destOrd="0" presId="urn:microsoft.com/office/officeart/2005/8/layout/chevron1"/>
    <dgm:cxn modelId="{D7CDE6D3-2FC4-4DBB-B637-CC634E20B44C}" type="presOf" srcId="{C5612977-F6FB-4875-8A0C-049D51143279}" destId="{FEE1E0DA-55ED-4AC4-815C-54377E8F3FC9}" srcOrd="0" destOrd="0" presId="urn:microsoft.com/office/officeart/2005/8/layout/chevron1"/>
    <dgm:cxn modelId="{F8CFAF59-AE18-4F37-AD2B-AFCE94AE8736}" type="presParOf" srcId="{2094E650-A472-4859-844A-238BBF225806}" destId="{FEE1E0DA-55ED-4AC4-815C-54377E8F3FC9}" srcOrd="0"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F74A5E0-78A2-448E-B9EA-66C08265C2A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172A4F9D-F933-4FA5-96D1-219AAC5930FF}">
      <dgm:prSet phldrT="[Text]"/>
      <dgm:spPr/>
      <dgm:t>
        <a:bodyPr/>
        <a:lstStyle/>
        <a:p>
          <a:r>
            <a:rPr lang="en-US" b="0" dirty="0"/>
            <a:t>Necessary Documents</a:t>
          </a:r>
        </a:p>
      </dgm:t>
    </dgm:pt>
    <dgm:pt modelId="{4BFBA504-E093-4836-B3D9-48553E0C7CC0}" type="parTrans" cxnId="{AAE6B580-4309-4AAC-8095-2D6726CA3B01}">
      <dgm:prSet/>
      <dgm:spPr/>
      <dgm:t>
        <a:bodyPr/>
        <a:lstStyle/>
        <a:p>
          <a:endParaRPr lang="en-US" b="0"/>
        </a:p>
      </dgm:t>
    </dgm:pt>
    <dgm:pt modelId="{5B85D73F-6AB1-4C36-97BF-03816F93593A}" type="sibTrans" cxnId="{AAE6B580-4309-4AAC-8095-2D6726CA3B01}">
      <dgm:prSet/>
      <dgm:spPr/>
      <dgm:t>
        <a:bodyPr/>
        <a:lstStyle/>
        <a:p>
          <a:endParaRPr lang="en-US" b="0"/>
        </a:p>
      </dgm:t>
    </dgm:pt>
    <dgm:pt modelId="{2C0FCD08-B62A-4BF4-A2DD-0B536951E1EB}">
      <dgm:prSet phldrT="[Text]" custT="1"/>
      <dgm:spPr/>
      <dgm:t>
        <a:bodyPr/>
        <a:lstStyle/>
        <a:p>
          <a:r>
            <a:rPr lang="en-US" sz="2400" b="0" i="0" dirty="0"/>
            <a:t>Cover Page containing details of all the documents (on company’s letter head</a:t>
          </a:r>
          <a:r>
            <a:rPr lang="en-US" sz="2000" b="0" i="0" dirty="0"/>
            <a:t>)</a:t>
          </a:r>
          <a:endParaRPr lang="en-US" sz="2000" b="0" dirty="0"/>
        </a:p>
      </dgm:t>
    </dgm:pt>
    <dgm:pt modelId="{13797430-FFC1-439E-8525-4EFAA2D1D97D}" type="parTrans" cxnId="{FD7D96C5-5C13-4D88-9AB8-EFF7FC34D2AC}">
      <dgm:prSet/>
      <dgm:spPr/>
      <dgm:t>
        <a:bodyPr/>
        <a:lstStyle/>
        <a:p>
          <a:endParaRPr lang="en-US" b="0"/>
        </a:p>
      </dgm:t>
    </dgm:pt>
    <dgm:pt modelId="{58AFC3FC-FB1E-4BC4-AB59-963DD3C3055C}" type="sibTrans" cxnId="{FD7D96C5-5C13-4D88-9AB8-EFF7FC34D2AC}">
      <dgm:prSet/>
      <dgm:spPr/>
      <dgm:t>
        <a:bodyPr/>
        <a:lstStyle/>
        <a:p>
          <a:endParaRPr lang="en-US" b="0"/>
        </a:p>
      </dgm:t>
    </dgm:pt>
    <dgm:pt modelId="{62EEB5E3-CCE8-41A4-BCA2-F4E687AC0A5D}">
      <dgm:prSet phldrT="[Text]"/>
      <dgm:spPr/>
      <dgm:t>
        <a:bodyPr/>
        <a:lstStyle/>
        <a:p>
          <a:r>
            <a:rPr lang="en-US" b="0" i="0" dirty="0"/>
            <a:t>PAN of company</a:t>
          </a:r>
          <a:endParaRPr lang="en-US" b="0" dirty="0"/>
        </a:p>
      </dgm:t>
    </dgm:pt>
    <dgm:pt modelId="{EEED0A32-4CA9-431B-9001-654495FF45F3}" type="parTrans" cxnId="{04EE0B8A-3E8B-4042-8477-1E5626896152}">
      <dgm:prSet/>
      <dgm:spPr/>
      <dgm:t>
        <a:bodyPr/>
        <a:lstStyle/>
        <a:p>
          <a:endParaRPr lang="en-US" b="0"/>
        </a:p>
      </dgm:t>
    </dgm:pt>
    <dgm:pt modelId="{0440BB36-D2C6-43D4-B305-71DFF396526B}" type="sibTrans" cxnId="{04EE0B8A-3E8B-4042-8477-1E5626896152}">
      <dgm:prSet/>
      <dgm:spPr/>
      <dgm:t>
        <a:bodyPr/>
        <a:lstStyle/>
        <a:p>
          <a:endParaRPr lang="en-US" b="0"/>
        </a:p>
      </dgm:t>
    </dgm:pt>
    <dgm:pt modelId="{ED8BFA4B-67EE-4564-AF4F-7882E98A489F}">
      <dgm:prSet phldrT="[Text]"/>
      <dgm:spPr/>
      <dgm:t>
        <a:bodyPr/>
        <a:lstStyle/>
        <a:p>
          <a:r>
            <a:rPr lang="en-US" b="0" i="0" dirty="0"/>
            <a:t>Form GST RFD-11</a:t>
          </a:r>
          <a:endParaRPr lang="en-US" b="0" dirty="0"/>
        </a:p>
      </dgm:t>
    </dgm:pt>
    <dgm:pt modelId="{72195F4E-0B03-40C4-B1A4-DD66E1EFBE23}" type="parTrans" cxnId="{E3A7D9A1-EEE7-49B8-A113-A7DA0F897946}">
      <dgm:prSet/>
      <dgm:spPr/>
      <dgm:t>
        <a:bodyPr/>
        <a:lstStyle/>
        <a:p>
          <a:endParaRPr lang="en-US" b="0"/>
        </a:p>
      </dgm:t>
    </dgm:pt>
    <dgm:pt modelId="{BC63CA62-2287-47BE-BF78-7DE904887E0E}" type="sibTrans" cxnId="{E3A7D9A1-EEE7-49B8-A113-A7DA0F897946}">
      <dgm:prSet/>
      <dgm:spPr/>
      <dgm:t>
        <a:bodyPr/>
        <a:lstStyle/>
        <a:p>
          <a:endParaRPr lang="en-US" b="0"/>
        </a:p>
      </dgm:t>
    </dgm:pt>
    <dgm:pt modelId="{DEE815DD-A7B4-42D0-B229-3AC318395F00}">
      <dgm:prSet phldrT="[Text]"/>
      <dgm:spPr/>
      <dgm:t>
        <a:bodyPr/>
        <a:lstStyle/>
        <a:p>
          <a:r>
            <a:rPr lang="en-US" b="0" i="0" dirty="0"/>
            <a:t>IEC Certificate</a:t>
          </a:r>
          <a:endParaRPr lang="en-US" b="0" dirty="0"/>
        </a:p>
      </dgm:t>
    </dgm:pt>
    <dgm:pt modelId="{F039E867-B9F9-423B-AE56-367880F4FF1A}" type="parTrans" cxnId="{A43386EF-15B7-41FE-A338-C2AC2A7A27A4}">
      <dgm:prSet/>
      <dgm:spPr/>
      <dgm:t>
        <a:bodyPr/>
        <a:lstStyle/>
        <a:p>
          <a:endParaRPr lang="en-US" b="0"/>
        </a:p>
      </dgm:t>
    </dgm:pt>
    <dgm:pt modelId="{74D47D74-B819-4184-892C-A4DD2CD14A31}" type="sibTrans" cxnId="{A43386EF-15B7-41FE-A338-C2AC2A7A27A4}">
      <dgm:prSet/>
      <dgm:spPr/>
      <dgm:t>
        <a:bodyPr/>
        <a:lstStyle/>
        <a:p>
          <a:endParaRPr lang="en-US" b="0"/>
        </a:p>
      </dgm:t>
    </dgm:pt>
    <dgm:pt modelId="{556EA94B-EA35-4DC4-BDD7-EC0E603864EC}">
      <dgm:prSet phldrT="[Text]"/>
      <dgm:spPr/>
      <dgm:t>
        <a:bodyPr/>
        <a:lstStyle/>
        <a:p>
          <a:r>
            <a:rPr lang="en-US" b="0" i="0" dirty="0"/>
            <a:t>Letter of Undertaking (on company’s letter head)</a:t>
          </a:r>
          <a:endParaRPr lang="en-US" b="0" dirty="0"/>
        </a:p>
      </dgm:t>
    </dgm:pt>
    <dgm:pt modelId="{0A95D017-0B2F-4527-A3A4-DBCE012BB2A9}" type="parTrans" cxnId="{1342C1F1-666E-428E-BAA9-FB203EB9CDCD}">
      <dgm:prSet/>
      <dgm:spPr/>
      <dgm:t>
        <a:bodyPr/>
        <a:lstStyle/>
        <a:p>
          <a:endParaRPr lang="en-US" b="0"/>
        </a:p>
      </dgm:t>
    </dgm:pt>
    <dgm:pt modelId="{CEE0B773-87D8-462B-90F1-4B36762F56C9}" type="sibTrans" cxnId="{1342C1F1-666E-428E-BAA9-FB203EB9CDCD}">
      <dgm:prSet/>
      <dgm:spPr/>
      <dgm:t>
        <a:bodyPr/>
        <a:lstStyle/>
        <a:p>
          <a:endParaRPr lang="en-US" b="0"/>
        </a:p>
      </dgm:t>
    </dgm:pt>
    <dgm:pt modelId="{721CFA39-E8C6-44DB-8BCC-97BF3527CCFE}">
      <dgm:prSet phldrT="[Text]"/>
      <dgm:spPr/>
      <dgm:t>
        <a:bodyPr/>
        <a:lstStyle/>
        <a:p>
          <a:r>
            <a:rPr lang="en-IN" b="0" i="0" dirty="0"/>
            <a:t>Copy of GSTIN / Form GST REG-25</a:t>
          </a:r>
        </a:p>
      </dgm:t>
    </dgm:pt>
    <dgm:pt modelId="{DE352533-13DC-4D1F-A493-92B1594F9ACA}" type="parTrans" cxnId="{1008FBA9-4130-4DB7-B786-7432FB0762B4}">
      <dgm:prSet/>
      <dgm:spPr/>
      <dgm:t>
        <a:bodyPr/>
        <a:lstStyle/>
        <a:p>
          <a:endParaRPr lang="en-US" b="0"/>
        </a:p>
      </dgm:t>
    </dgm:pt>
    <dgm:pt modelId="{62ABC4D7-C1D3-4E34-9F25-A87DA59C4352}" type="sibTrans" cxnId="{1008FBA9-4130-4DB7-B786-7432FB0762B4}">
      <dgm:prSet/>
      <dgm:spPr/>
      <dgm:t>
        <a:bodyPr/>
        <a:lstStyle/>
        <a:p>
          <a:endParaRPr lang="en-US" b="0"/>
        </a:p>
      </dgm:t>
    </dgm:pt>
    <dgm:pt modelId="{6C067235-5199-47F1-A3EE-817C7D78A9D2}">
      <dgm:prSet phldrT="[Text]"/>
      <dgm:spPr/>
      <dgm:t>
        <a:bodyPr/>
        <a:lstStyle/>
        <a:p>
          <a:r>
            <a:rPr lang="en-US" b="0" i="0" dirty="0"/>
            <a:t>Board Resolution for authorized signatory (on company’s letter head)</a:t>
          </a:r>
          <a:endParaRPr lang="en-US" b="0" dirty="0"/>
        </a:p>
      </dgm:t>
    </dgm:pt>
    <dgm:pt modelId="{786C7464-EA7E-44F3-8166-A74FEAA1A56D}" type="parTrans" cxnId="{DF59528B-1612-4E26-B3BD-7ABD4E0D95A9}">
      <dgm:prSet/>
      <dgm:spPr/>
      <dgm:t>
        <a:bodyPr/>
        <a:lstStyle/>
        <a:p>
          <a:endParaRPr lang="en-US" b="0"/>
        </a:p>
      </dgm:t>
    </dgm:pt>
    <dgm:pt modelId="{0FB41530-6053-4901-B5F8-AAA18C4C70A3}" type="sibTrans" cxnId="{DF59528B-1612-4E26-B3BD-7ABD4E0D95A9}">
      <dgm:prSet/>
      <dgm:spPr/>
      <dgm:t>
        <a:bodyPr/>
        <a:lstStyle/>
        <a:p>
          <a:endParaRPr lang="en-US" b="0"/>
        </a:p>
      </dgm:t>
    </dgm:pt>
    <dgm:pt modelId="{44207A4F-BC97-4FDC-B4B5-AC68ADD7D12B}">
      <dgm:prSet phldrT="[Text]"/>
      <dgm:spPr/>
      <dgm:t>
        <a:bodyPr/>
        <a:lstStyle/>
        <a:p>
          <a:r>
            <a:rPr lang="en-US" b="0" i="0" dirty="0"/>
            <a:t>Declaration of Principal Place of Business</a:t>
          </a:r>
          <a:endParaRPr lang="en-US" b="0" dirty="0"/>
        </a:p>
      </dgm:t>
    </dgm:pt>
    <dgm:pt modelId="{8AEF92F9-932A-4787-8557-88607B86766A}" type="parTrans" cxnId="{85FAED8F-4858-41FB-B329-B2F796D99073}">
      <dgm:prSet/>
      <dgm:spPr/>
      <dgm:t>
        <a:bodyPr/>
        <a:lstStyle/>
        <a:p>
          <a:endParaRPr lang="en-US"/>
        </a:p>
      </dgm:t>
    </dgm:pt>
    <dgm:pt modelId="{3B65CBD8-2ABE-42AC-8952-4D4708CBD808}" type="sibTrans" cxnId="{85FAED8F-4858-41FB-B329-B2F796D99073}">
      <dgm:prSet/>
      <dgm:spPr/>
      <dgm:t>
        <a:bodyPr/>
        <a:lstStyle/>
        <a:p>
          <a:endParaRPr lang="en-US"/>
        </a:p>
      </dgm:t>
    </dgm:pt>
    <dgm:pt modelId="{B0E11754-E65D-409D-8F02-F1556B98B7AE}" type="pres">
      <dgm:prSet presAssocID="{8F74A5E0-78A2-448E-B9EA-66C08265C2AE}" presName="vert0" presStyleCnt="0">
        <dgm:presLayoutVars>
          <dgm:dir/>
          <dgm:animOne val="branch"/>
          <dgm:animLvl val="lvl"/>
        </dgm:presLayoutVars>
      </dgm:prSet>
      <dgm:spPr/>
    </dgm:pt>
    <dgm:pt modelId="{774C553C-2FA0-4287-8B9A-DBEE044017D8}" type="pres">
      <dgm:prSet presAssocID="{172A4F9D-F933-4FA5-96D1-219AAC5930FF}" presName="thickLine" presStyleLbl="alignNode1" presStyleIdx="0" presStyleCnt="1"/>
      <dgm:spPr/>
    </dgm:pt>
    <dgm:pt modelId="{035CDA9A-5F35-4B81-8141-7AB94845C98C}" type="pres">
      <dgm:prSet presAssocID="{172A4F9D-F933-4FA5-96D1-219AAC5930FF}" presName="horz1" presStyleCnt="0"/>
      <dgm:spPr/>
    </dgm:pt>
    <dgm:pt modelId="{AA563D5C-A59B-436C-B408-D20594486BC6}" type="pres">
      <dgm:prSet presAssocID="{172A4F9D-F933-4FA5-96D1-219AAC5930FF}" presName="tx1" presStyleLbl="revTx" presStyleIdx="0" presStyleCnt="9"/>
      <dgm:spPr/>
    </dgm:pt>
    <dgm:pt modelId="{34B3D477-90AD-4425-9A47-C04965E31753}" type="pres">
      <dgm:prSet presAssocID="{172A4F9D-F933-4FA5-96D1-219AAC5930FF}" presName="vert1" presStyleCnt="0"/>
      <dgm:spPr/>
    </dgm:pt>
    <dgm:pt modelId="{7B86F9A7-5EFC-464D-ADFD-E7E033D369AB}" type="pres">
      <dgm:prSet presAssocID="{2C0FCD08-B62A-4BF4-A2DD-0B536951E1EB}" presName="vertSpace2a" presStyleCnt="0"/>
      <dgm:spPr/>
    </dgm:pt>
    <dgm:pt modelId="{C39DD25C-0A72-4B0E-8B12-A544FDEA8F8A}" type="pres">
      <dgm:prSet presAssocID="{2C0FCD08-B62A-4BF4-A2DD-0B536951E1EB}" presName="horz2" presStyleCnt="0"/>
      <dgm:spPr/>
    </dgm:pt>
    <dgm:pt modelId="{940B60F2-A40B-4D95-A63E-94BD30558D7D}" type="pres">
      <dgm:prSet presAssocID="{2C0FCD08-B62A-4BF4-A2DD-0B536951E1EB}" presName="horzSpace2" presStyleCnt="0"/>
      <dgm:spPr/>
    </dgm:pt>
    <dgm:pt modelId="{A3955A4D-71D5-445D-B937-30FBE87DFD98}" type="pres">
      <dgm:prSet presAssocID="{2C0FCD08-B62A-4BF4-A2DD-0B536951E1EB}" presName="tx2" presStyleLbl="revTx" presStyleIdx="1" presStyleCnt="9" custScaleY="100390"/>
      <dgm:spPr/>
    </dgm:pt>
    <dgm:pt modelId="{CF055ED2-DBB7-428A-AF2F-883347BD964D}" type="pres">
      <dgm:prSet presAssocID="{2C0FCD08-B62A-4BF4-A2DD-0B536951E1EB}" presName="vert2" presStyleCnt="0"/>
      <dgm:spPr/>
    </dgm:pt>
    <dgm:pt modelId="{AF7B7EB0-C2B1-4AB1-A173-C7FDCC29811E}" type="pres">
      <dgm:prSet presAssocID="{2C0FCD08-B62A-4BF4-A2DD-0B536951E1EB}" presName="thinLine2b" presStyleLbl="callout" presStyleIdx="0" presStyleCnt="8"/>
      <dgm:spPr/>
    </dgm:pt>
    <dgm:pt modelId="{16D12745-0437-411D-BEEA-E957625E0D4B}" type="pres">
      <dgm:prSet presAssocID="{2C0FCD08-B62A-4BF4-A2DD-0B536951E1EB}" presName="vertSpace2b" presStyleCnt="0"/>
      <dgm:spPr/>
    </dgm:pt>
    <dgm:pt modelId="{46FB98B2-8F66-4CA2-A7FD-959727ED07E7}" type="pres">
      <dgm:prSet presAssocID="{ED8BFA4B-67EE-4564-AF4F-7882E98A489F}" presName="horz2" presStyleCnt="0"/>
      <dgm:spPr/>
    </dgm:pt>
    <dgm:pt modelId="{5A7ED936-9859-4816-B3A0-B64B8C986CA8}" type="pres">
      <dgm:prSet presAssocID="{ED8BFA4B-67EE-4564-AF4F-7882E98A489F}" presName="horzSpace2" presStyleCnt="0"/>
      <dgm:spPr/>
    </dgm:pt>
    <dgm:pt modelId="{F2587E05-3CE9-4C4B-94CB-9C6984335C9E}" type="pres">
      <dgm:prSet presAssocID="{ED8BFA4B-67EE-4564-AF4F-7882E98A489F}" presName="tx2" presStyleLbl="revTx" presStyleIdx="2" presStyleCnt="9" custScaleY="101589"/>
      <dgm:spPr/>
    </dgm:pt>
    <dgm:pt modelId="{9089498B-BA48-46C2-8522-5A8CC77926E4}" type="pres">
      <dgm:prSet presAssocID="{ED8BFA4B-67EE-4564-AF4F-7882E98A489F}" presName="vert2" presStyleCnt="0"/>
      <dgm:spPr/>
    </dgm:pt>
    <dgm:pt modelId="{1BBB529C-9264-4CCB-9C40-509FD82C31FA}" type="pres">
      <dgm:prSet presAssocID="{ED8BFA4B-67EE-4564-AF4F-7882E98A489F}" presName="thinLine2b" presStyleLbl="callout" presStyleIdx="1" presStyleCnt="8"/>
      <dgm:spPr/>
    </dgm:pt>
    <dgm:pt modelId="{02103BFD-C381-423F-9E27-6058D3752132}" type="pres">
      <dgm:prSet presAssocID="{ED8BFA4B-67EE-4564-AF4F-7882E98A489F}" presName="vertSpace2b" presStyleCnt="0"/>
      <dgm:spPr/>
    </dgm:pt>
    <dgm:pt modelId="{B9C35DFE-5922-4A8C-BB2D-5067DA1DB2CA}" type="pres">
      <dgm:prSet presAssocID="{556EA94B-EA35-4DC4-BDD7-EC0E603864EC}" presName="horz2" presStyleCnt="0"/>
      <dgm:spPr/>
    </dgm:pt>
    <dgm:pt modelId="{7942007F-60EA-41AD-ACD1-93433AF4F8B0}" type="pres">
      <dgm:prSet presAssocID="{556EA94B-EA35-4DC4-BDD7-EC0E603864EC}" presName="horzSpace2" presStyleCnt="0"/>
      <dgm:spPr/>
    </dgm:pt>
    <dgm:pt modelId="{9D1F15B4-8C22-4F58-B81E-EF1565B51DB7}" type="pres">
      <dgm:prSet presAssocID="{556EA94B-EA35-4DC4-BDD7-EC0E603864EC}" presName="tx2" presStyleLbl="revTx" presStyleIdx="3" presStyleCnt="9" custScaleY="101589"/>
      <dgm:spPr/>
    </dgm:pt>
    <dgm:pt modelId="{A525FAB4-A7D5-4990-803A-3AC57DC30429}" type="pres">
      <dgm:prSet presAssocID="{556EA94B-EA35-4DC4-BDD7-EC0E603864EC}" presName="vert2" presStyleCnt="0"/>
      <dgm:spPr/>
    </dgm:pt>
    <dgm:pt modelId="{C123ADCC-97BE-40B7-83EC-5A2BF5F8606C}" type="pres">
      <dgm:prSet presAssocID="{556EA94B-EA35-4DC4-BDD7-EC0E603864EC}" presName="thinLine2b" presStyleLbl="callout" presStyleIdx="2" presStyleCnt="8"/>
      <dgm:spPr/>
    </dgm:pt>
    <dgm:pt modelId="{E7B1F796-3F31-4029-8E68-850A1A0FC1C6}" type="pres">
      <dgm:prSet presAssocID="{556EA94B-EA35-4DC4-BDD7-EC0E603864EC}" presName="vertSpace2b" presStyleCnt="0"/>
      <dgm:spPr/>
    </dgm:pt>
    <dgm:pt modelId="{C3CBA10A-4560-48E8-AE84-6369235122EB}" type="pres">
      <dgm:prSet presAssocID="{721CFA39-E8C6-44DB-8BCC-97BF3527CCFE}" presName="horz2" presStyleCnt="0"/>
      <dgm:spPr/>
    </dgm:pt>
    <dgm:pt modelId="{9F351E8C-B3A8-4EEA-8091-109F9114CEEF}" type="pres">
      <dgm:prSet presAssocID="{721CFA39-E8C6-44DB-8BCC-97BF3527CCFE}" presName="horzSpace2" presStyleCnt="0"/>
      <dgm:spPr/>
    </dgm:pt>
    <dgm:pt modelId="{B2220473-C881-4A9B-B335-74C5FBC71557}" type="pres">
      <dgm:prSet presAssocID="{721CFA39-E8C6-44DB-8BCC-97BF3527CCFE}" presName="tx2" presStyleLbl="revTx" presStyleIdx="4" presStyleCnt="9" custScaleY="101589"/>
      <dgm:spPr/>
    </dgm:pt>
    <dgm:pt modelId="{84CCBACD-CD2D-417A-BD2C-31AB197776A6}" type="pres">
      <dgm:prSet presAssocID="{721CFA39-E8C6-44DB-8BCC-97BF3527CCFE}" presName="vert2" presStyleCnt="0"/>
      <dgm:spPr/>
    </dgm:pt>
    <dgm:pt modelId="{9C881407-E543-4C31-8EE9-78BB149E9AE3}" type="pres">
      <dgm:prSet presAssocID="{721CFA39-E8C6-44DB-8BCC-97BF3527CCFE}" presName="thinLine2b" presStyleLbl="callout" presStyleIdx="3" presStyleCnt="8"/>
      <dgm:spPr/>
    </dgm:pt>
    <dgm:pt modelId="{82404A4F-2FE4-4FE8-890E-84C07ACE5C2F}" type="pres">
      <dgm:prSet presAssocID="{721CFA39-E8C6-44DB-8BCC-97BF3527CCFE}" presName="vertSpace2b" presStyleCnt="0"/>
      <dgm:spPr/>
    </dgm:pt>
    <dgm:pt modelId="{A5F41C40-FCF6-4E3D-8B91-4AF779E4F4CF}" type="pres">
      <dgm:prSet presAssocID="{6C067235-5199-47F1-A3EE-817C7D78A9D2}" presName="horz2" presStyleCnt="0"/>
      <dgm:spPr/>
    </dgm:pt>
    <dgm:pt modelId="{1A77986D-3795-4C7B-A0CE-09BCA36A468D}" type="pres">
      <dgm:prSet presAssocID="{6C067235-5199-47F1-A3EE-817C7D78A9D2}" presName="horzSpace2" presStyleCnt="0"/>
      <dgm:spPr/>
    </dgm:pt>
    <dgm:pt modelId="{CAE1F923-CD48-4DF7-843D-95440CA40EE8}" type="pres">
      <dgm:prSet presAssocID="{6C067235-5199-47F1-A3EE-817C7D78A9D2}" presName="tx2" presStyleLbl="revTx" presStyleIdx="5" presStyleCnt="9" custScaleY="101589"/>
      <dgm:spPr/>
    </dgm:pt>
    <dgm:pt modelId="{D095C4B4-DF1B-4E32-AF02-1FFF91F46775}" type="pres">
      <dgm:prSet presAssocID="{6C067235-5199-47F1-A3EE-817C7D78A9D2}" presName="vert2" presStyleCnt="0"/>
      <dgm:spPr/>
    </dgm:pt>
    <dgm:pt modelId="{1429840E-8934-4A4A-A4B2-6DBEA4B1523D}" type="pres">
      <dgm:prSet presAssocID="{6C067235-5199-47F1-A3EE-817C7D78A9D2}" presName="thinLine2b" presStyleLbl="callout" presStyleIdx="4" presStyleCnt="8"/>
      <dgm:spPr/>
    </dgm:pt>
    <dgm:pt modelId="{5B32206C-606A-43BF-8386-DFF09804510D}" type="pres">
      <dgm:prSet presAssocID="{6C067235-5199-47F1-A3EE-817C7D78A9D2}" presName="vertSpace2b" presStyleCnt="0"/>
      <dgm:spPr/>
    </dgm:pt>
    <dgm:pt modelId="{9B2CF977-1969-4D5A-93DB-CCFAFE0EA021}" type="pres">
      <dgm:prSet presAssocID="{DEE815DD-A7B4-42D0-B229-3AC318395F00}" presName="horz2" presStyleCnt="0"/>
      <dgm:spPr/>
    </dgm:pt>
    <dgm:pt modelId="{A571923A-59D5-488C-AB2E-8905AADC6A69}" type="pres">
      <dgm:prSet presAssocID="{DEE815DD-A7B4-42D0-B229-3AC318395F00}" presName="horzSpace2" presStyleCnt="0"/>
      <dgm:spPr/>
    </dgm:pt>
    <dgm:pt modelId="{62408AA5-063A-42F5-91CB-09FB4202DBFE}" type="pres">
      <dgm:prSet presAssocID="{DEE815DD-A7B4-42D0-B229-3AC318395F00}" presName="tx2" presStyleLbl="revTx" presStyleIdx="6" presStyleCnt="9" custScaleY="101589"/>
      <dgm:spPr/>
    </dgm:pt>
    <dgm:pt modelId="{B99557FF-D8F7-4FDA-82BE-C00F5C34D800}" type="pres">
      <dgm:prSet presAssocID="{DEE815DD-A7B4-42D0-B229-3AC318395F00}" presName="vert2" presStyleCnt="0"/>
      <dgm:spPr/>
    </dgm:pt>
    <dgm:pt modelId="{09C9B9CD-B145-4C35-9EE0-D74414BF8CB8}" type="pres">
      <dgm:prSet presAssocID="{DEE815DD-A7B4-42D0-B229-3AC318395F00}" presName="thinLine2b" presStyleLbl="callout" presStyleIdx="5" presStyleCnt="8"/>
      <dgm:spPr/>
    </dgm:pt>
    <dgm:pt modelId="{890C08AF-3A79-4DF2-8E9B-F252D3D21B60}" type="pres">
      <dgm:prSet presAssocID="{DEE815DD-A7B4-42D0-B229-3AC318395F00}" presName="vertSpace2b" presStyleCnt="0"/>
      <dgm:spPr/>
    </dgm:pt>
    <dgm:pt modelId="{98D99B27-F7A5-42BF-9F31-D61C25441553}" type="pres">
      <dgm:prSet presAssocID="{44207A4F-BC97-4FDC-B4B5-AC68ADD7D12B}" presName="horz2" presStyleCnt="0"/>
      <dgm:spPr/>
    </dgm:pt>
    <dgm:pt modelId="{802998F4-C4E3-41C7-B839-219C824E762E}" type="pres">
      <dgm:prSet presAssocID="{44207A4F-BC97-4FDC-B4B5-AC68ADD7D12B}" presName="horzSpace2" presStyleCnt="0"/>
      <dgm:spPr/>
    </dgm:pt>
    <dgm:pt modelId="{FB071AA6-6BC9-4257-A122-9B04C9428063}" type="pres">
      <dgm:prSet presAssocID="{44207A4F-BC97-4FDC-B4B5-AC68ADD7D12B}" presName="tx2" presStyleLbl="revTx" presStyleIdx="7" presStyleCnt="9" custScaleY="101589"/>
      <dgm:spPr/>
    </dgm:pt>
    <dgm:pt modelId="{F2DA7B08-5044-4FBD-B67A-5B1D6361C583}" type="pres">
      <dgm:prSet presAssocID="{44207A4F-BC97-4FDC-B4B5-AC68ADD7D12B}" presName="vert2" presStyleCnt="0"/>
      <dgm:spPr/>
    </dgm:pt>
    <dgm:pt modelId="{33B01970-3C7F-407C-AEEC-6880EAEFEB8C}" type="pres">
      <dgm:prSet presAssocID="{44207A4F-BC97-4FDC-B4B5-AC68ADD7D12B}" presName="thinLine2b" presStyleLbl="callout" presStyleIdx="6" presStyleCnt="8"/>
      <dgm:spPr/>
    </dgm:pt>
    <dgm:pt modelId="{192D3DFF-C283-4AE3-B0B3-C4320F5DC946}" type="pres">
      <dgm:prSet presAssocID="{44207A4F-BC97-4FDC-B4B5-AC68ADD7D12B}" presName="vertSpace2b" presStyleCnt="0"/>
      <dgm:spPr/>
    </dgm:pt>
    <dgm:pt modelId="{EF4BCCB0-4BCD-4549-B538-51DC119A934B}" type="pres">
      <dgm:prSet presAssocID="{62EEB5E3-CCE8-41A4-BCA2-F4E687AC0A5D}" presName="horz2" presStyleCnt="0"/>
      <dgm:spPr/>
    </dgm:pt>
    <dgm:pt modelId="{7ACBD7AA-0AAB-43CD-A3B1-7B4CF9B14D38}" type="pres">
      <dgm:prSet presAssocID="{62EEB5E3-CCE8-41A4-BCA2-F4E687AC0A5D}" presName="horzSpace2" presStyleCnt="0"/>
      <dgm:spPr/>
    </dgm:pt>
    <dgm:pt modelId="{0B5950B0-29DD-4401-AC1E-F80E6E232CB1}" type="pres">
      <dgm:prSet presAssocID="{62EEB5E3-CCE8-41A4-BCA2-F4E687AC0A5D}" presName="tx2" presStyleLbl="revTx" presStyleIdx="8" presStyleCnt="9"/>
      <dgm:spPr/>
    </dgm:pt>
    <dgm:pt modelId="{BB5056EB-0A41-4B7A-95D4-E069ED5FA26E}" type="pres">
      <dgm:prSet presAssocID="{62EEB5E3-CCE8-41A4-BCA2-F4E687AC0A5D}" presName="vert2" presStyleCnt="0"/>
      <dgm:spPr/>
    </dgm:pt>
    <dgm:pt modelId="{69B14C8C-360D-4842-A74E-5D7774FDEDB2}" type="pres">
      <dgm:prSet presAssocID="{62EEB5E3-CCE8-41A4-BCA2-F4E687AC0A5D}" presName="thinLine2b" presStyleLbl="callout" presStyleIdx="7" presStyleCnt="8"/>
      <dgm:spPr/>
    </dgm:pt>
    <dgm:pt modelId="{FC1E0430-6932-4849-B763-796BA5F05691}" type="pres">
      <dgm:prSet presAssocID="{62EEB5E3-CCE8-41A4-BCA2-F4E687AC0A5D}" presName="vertSpace2b" presStyleCnt="0"/>
      <dgm:spPr/>
    </dgm:pt>
  </dgm:ptLst>
  <dgm:cxnLst>
    <dgm:cxn modelId="{DD718F5C-8074-4EB0-AD96-7CD89AA747B1}" type="presOf" srcId="{556EA94B-EA35-4DC4-BDD7-EC0E603864EC}" destId="{9D1F15B4-8C22-4F58-B81E-EF1565B51DB7}" srcOrd="0" destOrd="0" presId="urn:microsoft.com/office/officeart/2008/layout/LinedList"/>
    <dgm:cxn modelId="{B6B5845D-E125-42B1-BB39-E11DC3F95E8A}" type="presOf" srcId="{2C0FCD08-B62A-4BF4-A2DD-0B536951E1EB}" destId="{A3955A4D-71D5-445D-B937-30FBE87DFD98}" srcOrd="0" destOrd="0" presId="urn:microsoft.com/office/officeart/2008/layout/LinedList"/>
    <dgm:cxn modelId="{A03FB361-3382-4977-AC7A-4B653F9CBB54}" type="presOf" srcId="{721CFA39-E8C6-44DB-8BCC-97BF3527CCFE}" destId="{B2220473-C881-4A9B-B335-74C5FBC71557}" srcOrd="0" destOrd="0" presId="urn:microsoft.com/office/officeart/2008/layout/LinedList"/>
    <dgm:cxn modelId="{71A3DC6B-A53B-4273-942D-BE81C11658FC}" type="presOf" srcId="{8F74A5E0-78A2-448E-B9EA-66C08265C2AE}" destId="{B0E11754-E65D-409D-8F02-F1556B98B7AE}" srcOrd="0" destOrd="0" presId="urn:microsoft.com/office/officeart/2008/layout/LinedList"/>
    <dgm:cxn modelId="{50AFBB54-A00C-424A-B4BA-37678F1FD6F2}" type="presOf" srcId="{DEE815DD-A7B4-42D0-B229-3AC318395F00}" destId="{62408AA5-063A-42F5-91CB-09FB4202DBFE}" srcOrd="0" destOrd="0" presId="urn:microsoft.com/office/officeart/2008/layout/LinedList"/>
    <dgm:cxn modelId="{AAE6B580-4309-4AAC-8095-2D6726CA3B01}" srcId="{8F74A5E0-78A2-448E-B9EA-66C08265C2AE}" destId="{172A4F9D-F933-4FA5-96D1-219AAC5930FF}" srcOrd="0" destOrd="0" parTransId="{4BFBA504-E093-4836-B3D9-48553E0C7CC0}" sibTransId="{5B85D73F-6AB1-4C36-97BF-03816F93593A}"/>
    <dgm:cxn modelId="{82B25687-D6B6-490B-9834-B624AF2E7809}" type="presOf" srcId="{ED8BFA4B-67EE-4564-AF4F-7882E98A489F}" destId="{F2587E05-3CE9-4C4B-94CB-9C6984335C9E}" srcOrd="0" destOrd="0" presId="urn:microsoft.com/office/officeart/2008/layout/LinedList"/>
    <dgm:cxn modelId="{04EE0B8A-3E8B-4042-8477-1E5626896152}" srcId="{172A4F9D-F933-4FA5-96D1-219AAC5930FF}" destId="{62EEB5E3-CCE8-41A4-BCA2-F4E687AC0A5D}" srcOrd="7" destOrd="0" parTransId="{EEED0A32-4CA9-431B-9001-654495FF45F3}" sibTransId="{0440BB36-D2C6-43D4-B305-71DFF396526B}"/>
    <dgm:cxn modelId="{DF59528B-1612-4E26-B3BD-7ABD4E0D95A9}" srcId="{172A4F9D-F933-4FA5-96D1-219AAC5930FF}" destId="{6C067235-5199-47F1-A3EE-817C7D78A9D2}" srcOrd="4" destOrd="0" parTransId="{786C7464-EA7E-44F3-8166-A74FEAA1A56D}" sibTransId="{0FB41530-6053-4901-B5F8-AAA18C4C70A3}"/>
    <dgm:cxn modelId="{85FAED8F-4858-41FB-B329-B2F796D99073}" srcId="{172A4F9D-F933-4FA5-96D1-219AAC5930FF}" destId="{44207A4F-BC97-4FDC-B4B5-AC68ADD7D12B}" srcOrd="6" destOrd="0" parTransId="{8AEF92F9-932A-4787-8557-88607B86766A}" sibTransId="{3B65CBD8-2ABE-42AC-8952-4D4708CBD808}"/>
    <dgm:cxn modelId="{FEB67E93-AED9-40A8-ABA3-EE6A585FA1C9}" type="presOf" srcId="{172A4F9D-F933-4FA5-96D1-219AAC5930FF}" destId="{AA563D5C-A59B-436C-B408-D20594486BC6}" srcOrd="0" destOrd="0" presId="urn:microsoft.com/office/officeart/2008/layout/LinedList"/>
    <dgm:cxn modelId="{E3A7D9A1-EEE7-49B8-A113-A7DA0F897946}" srcId="{172A4F9D-F933-4FA5-96D1-219AAC5930FF}" destId="{ED8BFA4B-67EE-4564-AF4F-7882E98A489F}" srcOrd="1" destOrd="0" parTransId="{72195F4E-0B03-40C4-B1A4-DD66E1EFBE23}" sibTransId="{BC63CA62-2287-47BE-BF78-7DE904887E0E}"/>
    <dgm:cxn modelId="{1008FBA9-4130-4DB7-B786-7432FB0762B4}" srcId="{172A4F9D-F933-4FA5-96D1-219AAC5930FF}" destId="{721CFA39-E8C6-44DB-8BCC-97BF3527CCFE}" srcOrd="3" destOrd="0" parTransId="{DE352533-13DC-4D1F-A493-92B1594F9ACA}" sibTransId="{62ABC4D7-C1D3-4E34-9F25-A87DA59C4352}"/>
    <dgm:cxn modelId="{FD7D96C5-5C13-4D88-9AB8-EFF7FC34D2AC}" srcId="{172A4F9D-F933-4FA5-96D1-219AAC5930FF}" destId="{2C0FCD08-B62A-4BF4-A2DD-0B536951E1EB}" srcOrd="0" destOrd="0" parTransId="{13797430-FFC1-439E-8525-4EFAA2D1D97D}" sibTransId="{58AFC3FC-FB1E-4BC4-AB59-963DD3C3055C}"/>
    <dgm:cxn modelId="{533782CD-6A6A-4BDF-814A-E2B5BEA490BA}" type="presOf" srcId="{6C067235-5199-47F1-A3EE-817C7D78A9D2}" destId="{CAE1F923-CD48-4DF7-843D-95440CA40EE8}" srcOrd="0" destOrd="0" presId="urn:microsoft.com/office/officeart/2008/layout/LinedList"/>
    <dgm:cxn modelId="{EA0362EF-F7F1-4C2B-8EC3-74A16E974ADA}" type="presOf" srcId="{62EEB5E3-CCE8-41A4-BCA2-F4E687AC0A5D}" destId="{0B5950B0-29DD-4401-AC1E-F80E6E232CB1}" srcOrd="0" destOrd="0" presId="urn:microsoft.com/office/officeart/2008/layout/LinedList"/>
    <dgm:cxn modelId="{A43386EF-15B7-41FE-A338-C2AC2A7A27A4}" srcId="{172A4F9D-F933-4FA5-96D1-219AAC5930FF}" destId="{DEE815DD-A7B4-42D0-B229-3AC318395F00}" srcOrd="5" destOrd="0" parTransId="{F039E867-B9F9-423B-AE56-367880F4FF1A}" sibTransId="{74D47D74-B819-4184-892C-A4DD2CD14A31}"/>
    <dgm:cxn modelId="{1342C1F1-666E-428E-BAA9-FB203EB9CDCD}" srcId="{172A4F9D-F933-4FA5-96D1-219AAC5930FF}" destId="{556EA94B-EA35-4DC4-BDD7-EC0E603864EC}" srcOrd="2" destOrd="0" parTransId="{0A95D017-0B2F-4527-A3A4-DBCE012BB2A9}" sibTransId="{CEE0B773-87D8-462B-90F1-4B36762F56C9}"/>
    <dgm:cxn modelId="{2724F6F1-49E2-4676-9357-CAA881340DC5}" type="presOf" srcId="{44207A4F-BC97-4FDC-B4B5-AC68ADD7D12B}" destId="{FB071AA6-6BC9-4257-A122-9B04C9428063}" srcOrd="0" destOrd="0" presId="urn:microsoft.com/office/officeart/2008/layout/LinedList"/>
    <dgm:cxn modelId="{F04C3E80-4C14-49FB-AD04-2D4EA496B0CD}" type="presParOf" srcId="{B0E11754-E65D-409D-8F02-F1556B98B7AE}" destId="{774C553C-2FA0-4287-8B9A-DBEE044017D8}" srcOrd="0" destOrd="0" presId="urn:microsoft.com/office/officeart/2008/layout/LinedList"/>
    <dgm:cxn modelId="{A8CD9091-E19E-49F0-9B88-F75F311133A4}" type="presParOf" srcId="{B0E11754-E65D-409D-8F02-F1556B98B7AE}" destId="{035CDA9A-5F35-4B81-8141-7AB94845C98C}" srcOrd="1" destOrd="0" presId="urn:microsoft.com/office/officeart/2008/layout/LinedList"/>
    <dgm:cxn modelId="{A32FF21D-10BF-4A8E-A390-CC5CC9E75A9E}" type="presParOf" srcId="{035CDA9A-5F35-4B81-8141-7AB94845C98C}" destId="{AA563D5C-A59B-436C-B408-D20594486BC6}" srcOrd="0" destOrd="0" presId="urn:microsoft.com/office/officeart/2008/layout/LinedList"/>
    <dgm:cxn modelId="{4EAB9F04-D638-4447-96F4-39DEDF0D1289}" type="presParOf" srcId="{035CDA9A-5F35-4B81-8141-7AB94845C98C}" destId="{34B3D477-90AD-4425-9A47-C04965E31753}" srcOrd="1" destOrd="0" presId="urn:microsoft.com/office/officeart/2008/layout/LinedList"/>
    <dgm:cxn modelId="{EC29B4C5-3EE0-4362-B1B8-8DF017F77D15}" type="presParOf" srcId="{34B3D477-90AD-4425-9A47-C04965E31753}" destId="{7B86F9A7-5EFC-464D-ADFD-E7E033D369AB}" srcOrd="0" destOrd="0" presId="urn:microsoft.com/office/officeart/2008/layout/LinedList"/>
    <dgm:cxn modelId="{FCECFD99-0633-4FA9-B179-A3DA2B6A3D3D}" type="presParOf" srcId="{34B3D477-90AD-4425-9A47-C04965E31753}" destId="{C39DD25C-0A72-4B0E-8B12-A544FDEA8F8A}" srcOrd="1" destOrd="0" presId="urn:microsoft.com/office/officeart/2008/layout/LinedList"/>
    <dgm:cxn modelId="{632AF79A-EAE5-4FCE-91B6-F887AC80F7C2}" type="presParOf" srcId="{C39DD25C-0A72-4B0E-8B12-A544FDEA8F8A}" destId="{940B60F2-A40B-4D95-A63E-94BD30558D7D}" srcOrd="0" destOrd="0" presId="urn:microsoft.com/office/officeart/2008/layout/LinedList"/>
    <dgm:cxn modelId="{589EF570-B0D0-45D1-A973-1163210B1FBF}" type="presParOf" srcId="{C39DD25C-0A72-4B0E-8B12-A544FDEA8F8A}" destId="{A3955A4D-71D5-445D-B937-30FBE87DFD98}" srcOrd="1" destOrd="0" presId="urn:microsoft.com/office/officeart/2008/layout/LinedList"/>
    <dgm:cxn modelId="{36ECE53A-A15D-4A9B-884A-777004283231}" type="presParOf" srcId="{C39DD25C-0A72-4B0E-8B12-A544FDEA8F8A}" destId="{CF055ED2-DBB7-428A-AF2F-883347BD964D}" srcOrd="2" destOrd="0" presId="urn:microsoft.com/office/officeart/2008/layout/LinedList"/>
    <dgm:cxn modelId="{199AB4DD-9795-450C-B01D-5B7675507B11}" type="presParOf" srcId="{34B3D477-90AD-4425-9A47-C04965E31753}" destId="{AF7B7EB0-C2B1-4AB1-A173-C7FDCC29811E}" srcOrd="2" destOrd="0" presId="urn:microsoft.com/office/officeart/2008/layout/LinedList"/>
    <dgm:cxn modelId="{99F06E96-F5A9-488F-892A-ED8FE0FE4A7B}" type="presParOf" srcId="{34B3D477-90AD-4425-9A47-C04965E31753}" destId="{16D12745-0437-411D-BEEA-E957625E0D4B}" srcOrd="3" destOrd="0" presId="urn:microsoft.com/office/officeart/2008/layout/LinedList"/>
    <dgm:cxn modelId="{77180A7C-D315-4410-9F02-B9487F457AB6}" type="presParOf" srcId="{34B3D477-90AD-4425-9A47-C04965E31753}" destId="{46FB98B2-8F66-4CA2-A7FD-959727ED07E7}" srcOrd="4" destOrd="0" presId="urn:microsoft.com/office/officeart/2008/layout/LinedList"/>
    <dgm:cxn modelId="{52D153D9-3538-44F2-B805-2B3D7FBA05CB}" type="presParOf" srcId="{46FB98B2-8F66-4CA2-A7FD-959727ED07E7}" destId="{5A7ED936-9859-4816-B3A0-B64B8C986CA8}" srcOrd="0" destOrd="0" presId="urn:microsoft.com/office/officeart/2008/layout/LinedList"/>
    <dgm:cxn modelId="{580331A5-8A16-48C8-AF71-ADB6467FCAF6}" type="presParOf" srcId="{46FB98B2-8F66-4CA2-A7FD-959727ED07E7}" destId="{F2587E05-3CE9-4C4B-94CB-9C6984335C9E}" srcOrd="1" destOrd="0" presId="urn:microsoft.com/office/officeart/2008/layout/LinedList"/>
    <dgm:cxn modelId="{1AD26355-2AEE-430E-A750-0A6C09E88923}" type="presParOf" srcId="{46FB98B2-8F66-4CA2-A7FD-959727ED07E7}" destId="{9089498B-BA48-46C2-8522-5A8CC77926E4}" srcOrd="2" destOrd="0" presId="urn:microsoft.com/office/officeart/2008/layout/LinedList"/>
    <dgm:cxn modelId="{20305B15-9C54-4097-82A0-94BF6ADE095B}" type="presParOf" srcId="{34B3D477-90AD-4425-9A47-C04965E31753}" destId="{1BBB529C-9264-4CCB-9C40-509FD82C31FA}" srcOrd="5" destOrd="0" presId="urn:microsoft.com/office/officeart/2008/layout/LinedList"/>
    <dgm:cxn modelId="{B2FC7B58-4CB0-4BBA-A63A-4106E258BB36}" type="presParOf" srcId="{34B3D477-90AD-4425-9A47-C04965E31753}" destId="{02103BFD-C381-423F-9E27-6058D3752132}" srcOrd="6" destOrd="0" presId="urn:microsoft.com/office/officeart/2008/layout/LinedList"/>
    <dgm:cxn modelId="{5E8CADD1-7079-475F-99F4-DE4D1E3E3030}" type="presParOf" srcId="{34B3D477-90AD-4425-9A47-C04965E31753}" destId="{B9C35DFE-5922-4A8C-BB2D-5067DA1DB2CA}" srcOrd="7" destOrd="0" presId="urn:microsoft.com/office/officeart/2008/layout/LinedList"/>
    <dgm:cxn modelId="{687422E9-3FB5-4F5D-87E1-FB68B8F4A480}" type="presParOf" srcId="{B9C35DFE-5922-4A8C-BB2D-5067DA1DB2CA}" destId="{7942007F-60EA-41AD-ACD1-93433AF4F8B0}" srcOrd="0" destOrd="0" presId="urn:microsoft.com/office/officeart/2008/layout/LinedList"/>
    <dgm:cxn modelId="{796D8DA1-609F-4B1D-A390-7C8150F39803}" type="presParOf" srcId="{B9C35DFE-5922-4A8C-BB2D-5067DA1DB2CA}" destId="{9D1F15B4-8C22-4F58-B81E-EF1565B51DB7}" srcOrd="1" destOrd="0" presId="urn:microsoft.com/office/officeart/2008/layout/LinedList"/>
    <dgm:cxn modelId="{5D176420-3332-4BE1-8FD1-683FAC301604}" type="presParOf" srcId="{B9C35DFE-5922-4A8C-BB2D-5067DA1DB2CA}" destId="{A525FAB4-A7D5-4990-803A-3AC57DC30429}" srcOrd="2" destOrd="0" presId="urn:microsoft.com/office/officeart/2008/layout/LinedList"/>
    <dgm:cxn modelId="{2E4E1516-C44F-4C9A-A848-43E86BD75460}" type="presParOf" srcId="{34B3D477-90AD-4425-9A47-C04965E31753}" destId="{C123ADCC-97BE-40B7-83EC-5A2BF5F8606C}" srcOrd="8" destOrd="0" presId="urn:microsoft.com/office/officeart/2008/layout/LinedList"/>
    <dgm:cxn modelId="{D7F39E21-8F55-4B69-A2BD-FEA2DD29E93A}" type="presParOf" srcId="{34B3D477-90AD-4425-9A47-C04965E31753}" destId="{E7B1F796-3F31-4029-8E68-850A1A0FC1C6}" srcOrd="9" destOrd="0" presId="urn:microsoft.com/office/officeart/2008/layout/LinedList"/>
    <dgm:cxn modelId="{2DF420A7-923A-4AAA-9306-4E98CA2E2DAF}" type="presParOf" srcId="{34B3D477-90AD-4425-9A47-C04965E31753}" destId="{C3CBA10A-4560-48E8-AE84-6369235122EB}" srcOrd="10" destOrd="0" presId="urn:microsoft.com/office/officeart/2008/layout/LinedList"/>
    <dgm:cxn modelId="{12E2713D-5264-431C-ACC7-5F49B17B6917}" type="presParOf" srcId="{C3CBA10A-4560-48E8-AE84-6369235122EB}" destId="{9F351E8C-B3A8-4EEA-8091-109F9114CEEF}" srcOrd="0" destOrd="0" presId="urn:microsoft.com/office/officeart/2008/layout/LinedList"/>
    <dgm:cxn modelId="{80736285-F2B2-463E-B930-AFDCDAC0D7C9}" type="presParOf" srcId="{C3CBA10A-4560-48E8-AE84-6369235122EB}" destId="{B2220473-C881-4A9B-B335-74C5FBC71557}" srcOrd="1" destOrd="0" presId="urn:microsoft.com/office/officeart/2008/layout/LinedList"/>
    <dgm:cxn modelId="{675B41FF-B677-4F53-A55A-9CA24CB591A6}" type="presParOf" srcId="{C3CBA10A-4560-48E8-AE84-6369235122EB}" destId="{84CCBACD-CD2D-417A-BD2C-31AB197776A6}" srcOrd="2" destOrd="0" presId="urn:microsoft.com/office/officeart/2008/layout/LinedList"/>
    <dgm:cxn modelId="{4E5F55B8-EE1F-40B6-8D0B-A5C5FC682D47}" type="presParOf" srcId="{34B3D477-90AD-4425-9A47-C04965E31753}" destId="{9C881407-E543-4C31-8EE9-78BB149E9AE3}" srcOrd="11" destOrd="0" presId="urn:microsoft.com/office/officeart/2008/layout/LinedList"/>
    <dgm:cxn modelId="{6FDB3F32-D887-464E-B351-99E506B2ED90}" type="presParOf" srcId="{34B3D477-90AD-4425-9A47-C04965E31753}" destId="{82404A4F-2FE4-4FE8-890E-84C07ACE5C2F}" srcOrd="12" destOrd="0" presId="urn:microsoft.com/office/officeart/2008/layout/LinedList"/>
    <dgm:cxn modelId="{416DD324-85ED-46A3-92AD-87E887C4B41B}" type="presParOf" srcId="{34B3D477-90AD-4425-9A47-C04965E31753}" destId="{A5F41C40-FCF6-4E3D-8B91-4AF779E4F4CF}" srcOrd="13" destOrd="0" presId="urn:microsoft.com/office/officeart/2008/layout/LinedList"/>
    <dgm:cxn modelId="{AAF9DD54-F868-4699-8B60-14591F942AC4}" type="presParOf" srcId="{A5F41C40-FCF6-4E3D-8B91-4AF779E4F4CF}" destId="{1A77986D-3795-4C7B-A0CE-09BCA36A468D}" srcOrd="0" destOrd="0" presId="urn:microsoft.com/office/officeart/2008/layout/LinedList"/>
    <dgm:cxn modelId="{8A79E258-668E-45C7-BD9F-CA557FD3A071}" type="presParOf" srcId="{A5F41C40-FCF6-4E3D-8B91-4AF779E4F4CF}" destId="{CAE1F923-CD48-4DF7-843D-95440CA40EE8}" srcOrd="1" destOrd="0" presId="urn:microsoft.com/office/officeart/2008/layout/LinedList"/>
    <dgm:cxn modelId="{82F2CA89-97B0-45B2-B9BF-5982ED043B65}" type="presParOf" srcId="{A5F41C40-FCF6-4E3D-8B91-4AF779E4F4CF}" destId="{D095C4B4-DF1B-4E32-AF02-1FFF91F46775}" srcOrd="2" destOrd="0" presId="urn:microsoft.com/office/officeart/2008/layout/LinedList"/>
    <dgm:cxn modelId="{06BAC72C-4C35-4707-9020-C7700D507EA9}" type="presParOf" srcId="{34B3D477-90AD-4425-9A47-C04965E31753}" destId="{1429840E-8934-4A4A-A4B2-6DBEA4B1523D}" srcOrd="14" destOrd="0" presId="urn:microsoft.com/office/officeart/2008/layout/LinedList"/>
    <dgm:cxn modelId="{A01BE050-1900-4CC1-9C96-AE7A95D98C08}" type="presParOf" srcId="{34B3D477-90AD-4425-9A47-C04965E31753}" destId="{5B32206C-606A-43BF-8386-DFF09804510D}" srcOrd="15" destOrd="0" presId="urn:microsoft.com/office/officeart/2008/layout/LinedList"/>
    <dgm:cxn modelId="{7A5AC550-A3D2-492B-BB6E-CE19812AB198}" type="presParOf" srcId="{34B3D477-90AD-4425-9A47-C04965E31753}" destId="{9B2CF977-1969-4D5A-93DB-CCFAFE0EA021}" srcOrd="16" destOrd="0" presId="urn:microsoft.com/office/officeart/2008/layout/LinedList"/>
    <dgm:cxn modelId="{1AF28993-81C0-4C9C-A997-DD665C8D0013}" type="presParOf" srcId="{9B2CF977-1969-4D5A-93DB-CCFAFE0EA021}" destId="{A571923A-59D5-488C-AB2E-8905AADC6A69}" srcOrd="0" destOrd="0" presId="urn:microsoft.com/office/officeart/2008/layout/LinedList"/>
    <dgm:cxn modelId="{9715D694-3E87-48D6-A0C0-2B73A30A90E2}" type="presParOf" srcId="{9B2CF977-1969-4D5A-93DB-CCFAFE0EA021}" destId="{62408AA5-063A-42F5-91CB-09FB4202DBFE}" srcOrd="1" destOrd="0" presId="urn:microsoft.com/office/officeart/2008/layout/LinedList"/>
    <dgm:cxn modelId="{C617F1B0-9716-4A6A-A79A-98C811A39681}" type="presParOf" srcId="{9B2CF977-1969-4D5A-93DB-CCFAFE0EA021}" destId="{B99557FF-D8F7-4FDA-82BE-C00F5C34D800}" srcOrd="2" destOrd="0" presId="urn:microsoft.com/office/officeart/2008/layout/LinedList"/>
    <dgm:cxn modelId="{30E59571-98CB-4BB3-97D9-62336055DD18}" type="presParOf" srcId="{34B3D477-90AD-4425-9A47-C04965E31753}" destId="{09C9B9CD-B145-4C35-9EE0-D74414BF8CB8}" srcOrd="17" destOrd="0" presId="urn:microsoft.com/office/officeart/2008/layout/LinedList"/>
    <dgm:cxn modelId="{91B3F8CC-6197-4743-9BB0-372997B7825B}" type="presParOf" srcId="{34B3D477-90AD-4425-9A47-C04965E31753}" destId="{890C08AF-3A79-4DF2-8E9B-F252D3D21B60}" srcOrd="18" destOrd="0" presId="urn:microsoft.com/office/officeart/2008/layout/LinedList"/>
    <dgm:cxn modelId="{85624751-1A28-4E28-80B7-BF37044811D5}" type="presParOf" srcId="{34B3D477-90AD-4425-9A47-C04965E31753}" destId="{98D99B27-F7A5-42BF-9F31-D61C25441553}" srcOrd="19" destOrd="0" presId="urn:microsoft.com/office/officeart/2008/layout/LinedList"/>
    <dgm:cxn modelId="{EA584CFD-67D9-4FE1-A5D0-A7ED8DF458E0}" type="presParOf" srcId="{98D99B27-F7A5-42BF-9F31-D61C25441553}" destId="{802998F4-C4E3-41C7-B839-219C824E762E}" srcOrd="0" destOrd="0" presId="urn:microsoft.com/office/officeart/2008/layout/LinedList"/>
    <dgm:cxn modelId="{FBE268F0-1C90-475E-BCE9-289F62C0DC01}" type="presParOf" srcId="{98D99B27-F7A5-42BF-9F31-D61C25441553}" destId="{FB071AA6-6BC9-4257-A122-9B04C9428063}" srcOrd="1" destOrd="0" presId="urn:microsoft.com/office/officeart/2008/layout/LinedList"/>
    <dgm:cxn modelId="{647C8FDA-3B06-413F-B88F-EB8C768B3F64}" type="presParOf" srcId="{98D99B27-F7A5-42BF-9F31-D61C25441553}" destId="{F2DA7B08-5044-4FBD-B67A-5B1D6361C583}" srcOrd="2" destOrd="0" presId="urn:microsoft.com/office/officeart/2008/layout/LinedList"/>
    <dgm:cxn modelId="{F5BBA69B-37E4-41E7-B592-D2CBE5F8B970}" type="presParOf" srcId="{34B3D477-90AD-4425-9A47-C04965E31753}" destId="{33B01970-3C7F-407C-AEEC-6880EAEFEB8C}" srcOrd="20" destOrd="0" presId="urn:microsoft.com/office/officeart/2008/layout/LinedList"/>
    <dgm:cxn modelId="{F2B87A83-6A1E-4AD3-BF22-E27C510C3572}" type="presParOf" srcId="{34B3D477-90AD-4425-9A47-C04965E31753}" destId="{192D3DFF-C283-4AE3-B0B3-C4320F5DC946}" srcOrd="21" destOrd="0" presId="urn:microsoft.com/office/officeart/2008/layout/LinedList"/>
    <dgm:cxn modelId="{F3C0A1D2-02EB-4982-8FD6-61AB854C0CCA}" type="presParOf" srcId="{34B3D477-90AD-4425-9A47-C04965E31753}" destId="{EF4BCCB0-4BCD-4549-B538-51DC119A934B}" srcOrd="22" destOrd="0" presId="urn:microsoft.com/office/officeart/2008/layout/LinedList"/>
    <dgm:cxn modelId="{97539CD3-19C0-431A-B158-F288883FADD9}" type="presParOf" srcId="{EF4BCCB0-4BCD-4549-B538-51DC119A934B}" destId="{7ACBD7AA-0AAB-43CD-A3B1-7B4CF9B14D38}" srcOrd="0" destOrd="0" presId="urn:microsoft.com/office/officeart/2008/layout/LinedList"/>
    <dgm:cxn modelId="{4EB1E2AB-B91A-4D1B-A75B-207912CDC42C}" type="presParOf" srcId="{EF4BCCB0-4BCD-4549-B538-51DC119A934B}" destId="{0B5950B0-29DD-4401-AC1E-F80E6E232CB1}" srcOrd="1" destOrd="0" presId="urn:microsoft.com/office/officeart/2008/layout/LinedList"/>
    <dgm:cxn modelId="{55211FC6-88BB-4EF5-8050-742289970F99}" type="presParOf" srcId="{EF4BCCB0-4BCD-4549-B538-51DC119A934B}" destId="{BB5056EB-0A41-4B7A-95D4-E069ED5FA26E}" srcOrd="2" destOrd="0" presId="urn:microsoft.com/office/officeart/2008/layout/LinedList"/>
    <dgm:cxn modelId="{ED908DBD-93AD-4B86-A9A8-28B97E7FEA21}" type="presParOf" srcId="{34B3D477-90AD-4425-9A47-C04965E31753}" destId="{69B14C8C-360D-4842-A74E-5D7774FDEDB2}" srcOrd="23" destOrd="0" presId="urn:microsoft.com/office/officeart/2008/layout/LinedList"/>
    <dgm:cxn modelId="{7D66A0E6-7DAB-41FB-A963-D52E72E03549}" type="presParOf" srcId="{34B3D477-90AD-4425-9A47-C04965E31753}" destId="{FC1E0430-6932-4849-B763-796BA5F05691}" srcOrd="24" destOrd="0" presId="urn:microsoft.com/office/officeart/2008/layout/LinedList"/>
  </dgm:cxnLst>
  <dgm:bg>
    <a:solidFill>
      <a:schemeClr val="tx2">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F74A5E0-78A2-448E-B9EA-66C08265C2A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172A4F9D-F933-4FA5-96D1-219AAC5930FF}">
      <dgm:prSet phldrT="[Text]" custT="1"/>
      <dgm:spPr/>
      <dgm:t>
        <a:bodyPr/>
        <a:lstStyle/>
        <a:p>
          <a:r>
            <a:rPr lang="en-US" sz="2300" dirty="0"/>
            <a:t>Necessary Documents</a:t>
          </a:r>
        </a:p>
      </dgm:t>
    </dgm:pt>
    <dgm:pt modelId="{4BFBA504-E093-4836-B3D9-48553E0C7CC0}" type="parTrans" cxnId="{AAE6B580-4309-4AAC-8095-2D6726CA3B01}">
      <dgm:prSet/>
      <dgm:spPr/>
      <dgm:t>
        <a:bodyPr/>
        <a:lstStyle/>
        <a:p>
          <a:endParaRPr lang="en-US" sz="2300"/>
        </a:p>
      </dgm:t>
    </dgm:pt>
    <dgm:pt modelId="{5B85D73F-6AB1-4C36-97BF-03816F93593A}" type="sibTrans" cxnId="{AAE6B580-4309-4AAC-8095-2D6726CA3B01}">
      <dgm:prSet/>
      <dgm:spPr/>
      <dgm:t>
        <a:bodyPr/>
        <a:lstStyle/>
        <a:p>
          <a:endParaRPr lang="en-US" sz="2300"/>
        </a:p>
      </dgm:t>
    </dgm:pt>
    <dgm:pt modelId="{DEE815DD-A7B4-42D0-B229-3AC318395F00}">
      <dgm:prSet phldrT="[Text]" custT="1"/>
      <dgm:spPr/>
      <dgm:t>
        <a:bodyPr/>
        <a:lstStyle/>
        <a:p>
          <a:r>
            <a:rPr lang="en-US" sz="2300" b="0" i="0" dirty="0"/>
            <a:t>Certified copies of Pan Card and Aadhaar Card of 2 witnesses of LUT form</a:t>
          </a:r>
          <a:endParaRPr lang="en-US" sz="2300" b="0" dirty="0"/>
        </a:p>
      </dgm:t>
    </dgm:pt>
    <dgm:pt modelId="{F039E867-B9F9-423B-AE56-367880F4FF1A}" type="parTrans" cxnId="{A43386EF-15B7-41FE-A338-C2AC2A7A27A4}">
      <dgm:prSet/>
      <dgm:spPr/>
      <dgm:t>
        <a:bodyPr/>
        <a:lstStyle/>
        <a:p>
          <a:endParaRPr lang="en-US" sz="2300"/>
        </a:p>
      </dgm:t>
    </dgm:pt>
    <dgm:pt modelId="{74D47D74-B819-4184-892C-A4DD2CD14A31}" type="sibTrans" cxnId="{A43386EF-15B7-41FE-A338-C2AC2A7A27A4}">
      <dgm:prSet/>
      <dgm:spPr/>
      <dgm:t>
        <a:bodyPr/>
        <a:lstStyle/>
        <a:p>
          <a:endParaRPr lang="en-US" sz="2300"/>
        </a:p>
      </dgm:t>
    </dgm:pt>
    <dgm:pt modelId="{6C067235-5199-47F1-A3EE-817C7D78A9D2}">
      <dgm:prSet phldrT="[Text]" custT="1"/>
      <dgm:spPr/>
      <dgm:t>
        <a:bodyPr/>
        <a:lstStyle/>
        <a:p>
          <a:r>
            <a:rPr lang="en-US" sz="2300" b="0" i="0" dirty="0"/>
            <a:t>Declaration by company regarding “company has not been prosecuted for any offence under the CGST Act’2017 or under any of the existing law evaded exceeds Rs.2,50,000. (on company’s letter head)</a:t>
          </a:r>
        </a:p>
        <a:p>
          <a:endParaRPr lang="en-US" sz="2300" b="0" i="0" dirty="0"/>
        </a:p>
        <a:p>
          <a:endParaRPr lang="en-US" sz="2300" b="0" i="0" dirty="0"/>
        </a:p>
        <a:p>
          <a:endParaRPr lang="en-US" sz="2300" b="0" dirty="0"/>
        </a:p>
      </dgm:t>
    </dgm:pt>
    <dgm:pt modelId="{786C7464-EA7E-44F3-8166-A74FEAA1A56D}" type="parTrans" cxnId="{DF59528B-1612-4E26-B3BD-7ABD4E0D95A9}">
      <dgm:prSet/>
      <dgm:spPr/>
      <dgm:t>
        <a:bodyPr/>
        <a:lstStyle/>
        <a:p>
          <a:endParaRPr lang="en-US" sz="2300"/>
        </a:p>
      </dgm:t>
    </dgm:pt>
    <dgm:pt modelId="{0FB41530-6053-4901-B5F8-AAA18C4C70A3}" type="sibTrans" cxnId="{DF59528B-1612-4E26-B3BD-7ABD4E0D95A9}">
      <dgm:prSet/>
      <dgm:spPr/>
      <dgm:t>
        <a:bodyPr/>
        <a:lstStyle/>
        <a:p>
          <a:endParaRPr lang="en-US" sz="2300"/>
        </a:p>
      </dgm:t>
    </dgm:pt>
    <dgm:pt modelId="{B0E11754-E65D-409D-8F02-F1556B98B7AE}" type="pres">
      <dgm:prSet presAssocID="{8F74A5E0-78A2-448E-B9EA-66C08265C2AE}" presName="vert0" presStyleCnt="0">
        <dgm:presLayoutVars>
          <dgm:dir/>
          <dgm:animOne val="branch"/>
          <dgm:animLvl val="lvl"/>
        </dgm:presLayoutVars>
      </dgm:prSet>
      <dgm:spPr/>
    </dgm:pt>
    <dgm:pt modelId="{774C553C-2FA0-4287-8B9A-DBEE044017D8}" type="pres">
      <dgm:prSet presAssocID="{172A4F9D-F933-4FA5-96D1-219AAC5930FF}" presName="thickLine" presStyleLbl="alignNode1" presStyleIdx="0" presStyleCnt="1"/>
      <dgm:spPr/>
    </dgm:pt>
    <dgm:pt modelId="{035CDA9A-5F35-4B81-8141-7AB94845C98C}" type="pres">
      <dgm:prSet presAssocID="{172A4F9D-F933-4FA5-96D1-219AAC5930FF}" presName="horz1" presStyleCnt="0"/>
      <dgm:spPr/>
    </dgm:pt>
    <dgm:pt modelId="{AA563D5C-A59B-436C-B408-D20594486BC6}" type="pres">
      <dgm:prSet presAssocID="{172A4F9D-F933-4FA5-96D1-219AAC5930FF}" presName="tx1" presStyleLbl="revTx" presStyleIdx="0" presStyleCnt="3"/>
      <dgm:spPr/>
    </dgm:pt>
    <dgm:pt modelId="{34B3D477-90AD-4425-9A47-C04965E31753}" type="pres">
      <dgm:prSet presAssocID="{172A4F9D-F933-4FA5-96D1-219AAC5930FF}" presName="vert1" presStyleCnt="0"/>
      <dgm:spPr/>
    </dgm:pt>
    <dgm:pt modelId="{F31FA012-36A1-4F0C-AC36-C1BFA310674C}" type="pres">
      <dgm:prSet presAssocID="{6C067235-5199-47F1-A3EE-817C7D78A9D2}" presName="vertSpace2a" presStyleCnt="0"/>
      <dgm:spPr/>
    </dgm:pt>
    <dgm:pt modelId="{A5F41C40-FCF6-4E3D-8B91-4AF779E4F4CF}" type="pres">
      <dgm:prSet presAssocID="{6C067235-5199-47F1-A3EE-817C7D78A9D2}" presName="horz2" presStyleCnt="0"/>
      <dgm:spPr/>
    </dgm:pt>
    <dgm:pt modelId="{1A77986D-3795-4C7B-A0CE-09BCA36A468D}" type="pres">
      <dgm:prSet presAssocID="{6C067235-5199-47F1-A3EE-817C7D78A9D2}" presName="horzSpace2" presStyleCnt="0"/>
      <dgm:spPr/>
    </dgm:pt>
    <dgm:pt modelId="{CAE1F923-CD48-4DF7-843D-95440CA40EE8}" type="pres">
      <dgm:prSet presAssocID="{6C067235-5199-47F1-A3EE-817C7D78A9D2}" presName="tx2" presStyleLbl="revTx" presStyleIdx="1" presStyleCnt="3" custScaleY="135805"/>
      <dgm:spPr/>
    </dgm:pt>
    <dgm:pt modelId="{D095C4B4-DF1B-4E32-AF02-1FFF91F46775}" type="pres">
      <dgm:prSet presAssocID="{6C067235-5199-47F1-A3EE-817C7D78A9D2}" presName="vert2" presStyleCnt="0"/>
      <dgm:spPr/>
    </dgm:pt>
    <dgm:pt modelId="{1429840E-8934-4A4A-A4B2-6DBEA4B1523D}" type="pres">
      <dgm:prSet presAssocID="{6C067235-5199-47F1-A3EE-817C7D78A9D2}" presName="thinLine2b" presStyleLbl="callout" presStyleIdx="0" presStyleCnt="2"/>
      <dgm:spPr/>
    </dgm:pt>
    <dgm:pt modelId="{5B32206C-606A-43BF-8386-DFF09804510D}" type="pres">
      <dgm:prSet presAssocID="{6C067235-5199-47F1-A3EE-817C7D78A9D2}" presName="vertSpace2b" presStyleCnt="0"/>
      <dgm:spPr/>
    </dgm:pt>
    <dgm:pt modelId="{9B2CF977-1969-4D5A-93DB-CCFAFE0EA021}" type="pres">
      <dgm:prSet presAssocID="{DEE815DD-A7B4-42D0-B229-3AC318395F00}" presName="horz2" presStyleCnt="0"/>
      <dgm:spPr/>
    </dgm:pt>
    <dgm:pt modelId="{A571923A-59D5-488C-AB2E-8905AADC6A69}" type="pres">
      <dgm:prSet presAssocID="{DEE815DD-A7B4-42D0-B229-3AC318395F00}" presName="horzSpace2" presStyleCnt="0"/>
      <dgm:spPr/>
    </dgm:pt>
    <dgm:pt modelId="{62408AA5-063A-42F5-91CB-09FB4202DBFE}" type="pres">
      <dgm:prSet presAssocID="{DEE815DD-A7B4-42D0-B229-3AC318395F00}" presName="tx2" presStyleLbl="revTx" presStyleIdx="2" presStyleCnt="3" custScaleY="101589"/>
      <dgm:spPr/>
    </dgm:pt>
    <dgm:pt modelId="{B99557FF-D8F7-4FDA-82BE-C00F5C34D800}" type="pres">
      <dgm:prSet presAssocID="{DEE815DD-A7B4-42D0-B229-3AC318395F00}" presName="vert2" presStyleCnt="0"/>
      <dgm:spPr/>
    </dgm:pt>
    <dgm:pt modelId="{09C9B9CD-B145-4C35-9EE0-D74414BF8CB8}" type="pres">
      <dgm:prSet presAssocID="{DEE815DD-A7B4-42D0-B229-3AC318395F00}" presName="thinLine2b" presStyleLbl="callout" presStyleIdx="1" presStyleCnt="2"/>
      <dgm:spPr/>
    </dgm:pt>
    <dgm:pt modelId="{890C08AF-3A79-4DF2-8E9B-F252D3D21B60}" type="pres">
      <dgm:prSet presAssocID="{DEE815DD-A7B4-42D0-B229-3AC318395F00}" presName="vertSpace2b" presStyleCnt="0"/>
      <dgm:spPr/>
    </dgm:pt>
  </dgm:ptLst>
  <dgm:cxnLst>
    <dgm:cxn modelId="{71A3DC6B-A53B-4273-942D-BE81C11658FC}" type="presOf" srcId="{8F74A5E0-78A2-448E-B9EA-66C08265C2AE}" destId="{B0E11754-E65D-409D-8F02-F1556B98B7AE}" srcOrd="0" destOrd="0" presId="urn:microsoft.com/office/officeart/2008/layout/LinedList"/>
    <dgm:cxn modelId="{50AFBB54-A00C-424A-B4BA-37678F1FD6F2}" type="presOf" srcId="{DEE815DD-A7B4-42D0-B229-3AC318395F00}" destId="{62408AA5-063A-42F5-91CB-09FB4202DBFE}" srcOrd="0" destOrd="0" presId="urn:microsoft.com/office/officeart/2008/layout/LinedList"/>
    <dgm:cxn modelId="{AAE6B580-4309-4AAC-8095-2D6726CA3B01}" srcId="{8F74A5E0-78A2-448E-B9EA-66C08265C2AE}" destId="{172A4F9D-F933-4FA5-96D1-219AAC5930FF}" srcOrd="0" destOrd="0" parTransId="{4BFBA504-E093-4836-B3D9-48553E0C7CC0}" sibTransId="{5B85D73F-6AB1-4C36-97BF-03816F93593A}"/>
    <dgm:cxn modelId="{DF59528B-1612-4E26-B3BD-7ABD4E0D95A9}" srcId="{172A4F9D-F933-4FA5-96D1-219AAC5930FF}" destId="{6C067235-5199-47F1-A3EE-817C7D78A9D2}" srcOrd="0" destOrd="0" parTransId="{786C7464-EA7E-44F3-8166-A74FEAA1A56D}" sibTransId="{0FB41530-6053-4901-B5F8-AAA18C4C70A3}"/>
    <dgm:cxn modelId="{FEB67E93-AED9-40A8-ABA3-EE6A585FA1C9}" type="presOf" srcId="{172A4F9D-F933-4FA5-96D1-219AAC5930FF}" destId="{AA563D5C-A59B-436C-B408-D20594486BC6}" srcOrd="0" destOrd="0" presId="urn:microsoft.com/office/officeart/2008/layout/LinedList"/>
    <dgm:cxn modelId="{533782CD-6A6A-4BDF-814A-E2B5BEA490BA}" type="presOf" srcId="{6C067235-5199-47F1-A3EE-817C7D78A9D2}" destId="{CAE1F923-CD48-4DF7-843D-95440CA40EE8}" srcOrd="0" destOrd="0" presId="urn:microsoft.com/office/officeart/2008/layout/LinedList"/>
    <dgm:cxn modelId="{A43386EF-15B7-41FE-A338-C2AC2A7A27A4}" srcId="{172A4F9D-F933-4FA5-96D1-219AAC5930FF}" destId="{DEE815DD-A7B4-42D0-B229-3AC318395F00}" srcOrd="1" destOrd="0" parTransId="{F039E867-B9F9-423B-AE56-367880F4FF1A}" sibTransId="{74D47D74-B819-4184-892C-A4DD2CD14A31}"/>
    <dgm:cxn modelId="{F04C3E80-4C14-49FB-AD04-2D4EA496B0CD}" type="presParOf" srcId="{B0E11754-E65D-409D-8F02-F1556B98B7AE}" destId="{774C553C-2FA0-4287-8B9A-DBEE044017D8}" srcOrd="0" destOrd="0" presId="urn:microsoft.com/office/officeart/2008/layout/LinedList"/>
    <dgm:cxn modelId="{A8CD9091-E19E-49F0-9B88-F75F311133A4}" type="presParOf" srcId="{B0E11754-E65D-409D-8F02-F1556B98B7AE}" destId="{035CDA9A-5F35-4B81-8141-7AB94845C98C}" srcOrd="1" destOrd="0" presId="urn:microsoft.com/office/officeart/2008/layout/LinedList"/>
    <dgm:cxn modelId="{A32FF21D-10BF-4A8E-A390-CC5CC9E75A9E}" type="presParOf" srcId="{035CDA9A-5F35-4B81-8141-7AB94845C98C}" destId="{AA563D5C-A59B-436C-B408-D20594486BC6}" srcOrd="0" destOrd="0" presId="urn:microsoft.com/office/officeart/2008/layout/LinedList"/>
    <dgm:cxn modelId="{4EAB9F04-D638-4447-96F4-39DEDF0D1289}" type="presParOf" srcId="{035CDA9A-5F35-4B81-8141-7AB94845C98C}" destId="{34B3D477-90AD-4425-9A47-C04965E31753}" srcOrd="1" destOrd="0" presId="urn:microsoft.com/office/officeart/2008/layout/LinedList"/>
    <dgm:cxn modelId="{1B597EA0-A214-4FD9-B827-AF9D86E9114A}" type="presParOf" srcId="{34B3D477-90AD-4425-9A47-C04965E31753}" destId="{F31FA012-36A1-4F0C-AC36-C1BFA310674C}" srcOrd="0" destOrd="0" presId="urn:microsoft.com/office/officeart/2008/layout/LinedList"/>
    <dgm:cxn modelId="{416DD324-85ED-46A3-92AD-87E887C4B41B}" type="presParOf" srcId="{34B3D477-90AD-4425-9A47-C04965E31753}" destId="{A5F41C40-FCF6-4E3D-8B91-4AF779E4F4CF}" srcOrd="1" destOrd="0" presId="urn:microsoft.com/office/officeart/2008/layout/LinedList"/>
    <dgm:cxn modelId="{AAF9DD54-F868-4699-8B60-14591F942AC4}" type="presParOf" srcId="{A5F41C40-FCF6-4E3D-8B91-4AF779E4F4CF}" destId="{1A77986D-3795-4C7B-A0CE-09BCA36A468D}" srcOrd="0" destOrd="0" presId="urn:microsoft.com/office/officeart/2008/layout/LinedList"/>
    <dgm:cxn modelId="{8A79E258-668E-45C7-BD9F-CA557FD3A071}" type="presParOf" srcId="{A5F41C40-FCF6-4E3D-8B91-4AF779E4F4CF}" destId="{CAE1F923-CD48-4DF7-843D-95440CA40EE8}" srcOrd="1" destOrd="0" presId="urn:microsoft.com/office/officeart/2008/layout/LinedList"/>
    <dgm:cxn modelId="{82F2CA89-97B0-45B2-B9BF-5982ED043B65}" type="presParOf" srcId="{A5F41C40-FCF6-4E3D-8B91-4AF779E4F4CF}" destId="{D095C4B4-DF1B-4E32-AF02-1FFF91F46775}" srcOrd="2" destOrd="0" presId="urn:microsoft.com/office/officeart/2008/layout/LinedList"/>
    <dgm:cxn modelId="{06BAC72C-4C35-4707-9020-C7700D507EA9}" type="presParOf" srcId="{34B3D477-90AD-4425-9A47-C04965E31753}" destId="{1429840E-8934-4A4A-A4B2-6DBEA4B1523D}" srcOrd="2" destOrd="0" presId="urn:microsoft.com/office/officeart/2008/layout/LinedList"/>
    <dgm:cxn modelId="{A01BE050-1900-4CC1-9C96-AE7A95D98C08}" type="presParOf" srcId="{34B3D477-90AD-4425-9A47-C04965E31753}" destId="{5B32206C-606A-43BF-8386-DFF09804510D}" srcOrd="3" destOrd="0" presId="urn:microsoft.com/office/officeart/2008/layout/LinedList"/>
    <dgm:cxn modelId="{7A5AC550-A3D2-492B-BB6E-CE19812AB198}" type="presParOf" srcId="{34B3D477-90AD-4425-9A47-C04965E31753}" destId="{9B2CF977-1969-4D5A-93DB-CCFAFE0EA021}" srcOrd="4" destOrd="0" presId="urn:microsoft.com/office/officeart/2008/layout/LinedList"/>
    <dgm:cxn modelId="{1AF28993-81C0-4C9C-A997-DD665C8D0013}" type="presParOf" srcId="{9B2CF977-1969-4D5A-93DB-CCFAFE0EA021}" destId="{A571923A-59D5-488C-AB2E-8905AADC6A69}" srcOrd="0" destOrd="0" presId="urn:microsoft.com/office/officeart/2008/layout/LinedList"/>
    <dgm:cxn modelId="{9715D694-3E87-48D6-A0C0-2B73A30A90E2}" type="presParOf" srcId="{9B2CF977-1969-4D5A-93DB-CCFAFE0EA021}" destId="{62408AA5-063A-42F5-91CB-09FB4202DBFE}" srcOrd="1" destOrd="0" presId="urn:microsoft.com/office/officeart/2008/layout/LinedList"/>
    <dgm:cxn modelId="{C617F1B0-9716-4A6A-A79A-98C811A39681}" type="presParOf" srcId="{9B2CF977-1969-4D5A-93DB-CCFAFE0EA021}" destId="{B99557FF-D8F7-4FDA-82BE-C00F5C34D800}" srcOrd="2" destOrd="0" presId="urn:microsoft.com/office/officeart/2008/layout/LinedList"/>
    <dgm:cxn modelId="{30E59571-98CB-4BB3-97D9-62336055DD18}" type="presParOf" srcId="{34B3D477-90AD-4425-9A47-C04965E31753}" destId="{09C9B9CD-B145-4C35-9EE0-D74414BF8CB8}" srcOrd="5" destOrd="0" presId="urn:microsoft.com/office/officeart/2008/layout/LinedList"/>
    <dgm:cxn modelId="{91B3F8CC-6197-4743-9BB0-372997B7825B}" type="presParOf" srcId="{34B3D477-90AD-4425-9A47-C04965E31753}" destId="{890C08AF-3A79-4DF2-8E9B-F252D3D21B60}" srcOrd="6" destOrd="0" presId="urn:microsoft.com/office/officeart/2008/layout/LinedList"/>
  </dgm:cxnLst>
  <dgm:bg>
    <a:solidFill>
      <a:schemeClr val="tx2">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6CFE00-BC42-4835-8986-D9580A2C11F3}">
      <dsp:nvSpPr>
        <dsp:cNvPr id="0" name=""/>
        <dsp:cNvSpPr/>
      </dsp:nvSpPr>
      <dsp:spPr>
        <a:xfrm>
          <a:off x="3201" y="889268"/>
          <a:ext cx="3901018" cy="1560407"/>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6017" tIns="45339" rIns="45339" bIns="45339" numCol="1" spcCol="1270" anchor="ctr" anchorCtr="0">
          <a:noAutofit/>
        </a:bodyPr>
        <a:lstStyle/>
        <a:p>
          <a:pPr marL="0" lvl="0" indent="0" algn="ctr" defTabSz="1511300">
            <a:lnSpc>
              <a:spcPct val="90000"/>
            </a:lnSpc>
            <a:spcBef>
              <a:spcPct val="0"/>
            </a:spcBef>
            <a:spcAft>
              <a:spcPct val="35000"/>
            </a:spcAft>
            <a:buNone/>
          </a:pPr>
          <a:r>
            <a:rPr lang="en-IN" sz="3400" kern="1200" dirty="0"/>
            <a:t>The working Partner or </a:t>
          </a:r>
          <a:endParaRPr lang="en-US" sz="3400" b="1" kern="1200" dirty="0"/>
        </a:p>
      </dsp:txBody>
      <dsp:txXfrm>
        <a:off x="783405" y="889268"/>
        <a:ext cx="2340611" cy="1560407"/>
      </dsp:txXfrm>
    </dsp:sp>
    <dsp:sp modelId="{FEE1E0DA-55ED-4AC4-815C-54377E8F3FC9}">
      <dsp:nvSpPr>
        <dsp:cNvPr id="0" name=""/>
        <dsp:cNvSpPr/>
      </dsp:nvSpPr>
      <dsp:spPr>
        <a:xfrm>
          <a:off x="3514119" y="889268"/>
          <a:ext cx="3901018" cy="1560407"/>
        </a:xfrm>
        <a:prstGeom prst="chevron">
          <a:avLst/>
        </a:prstGeom>
        <a:solidFill>
          <a:schemeClr val="accent3">
            <a:hueOff val="1355300"/>
            <a:satOff val="50000"/>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6017" tIns="45339" rIns="45339" bIns="45339" numCol="1" spcCol="1270" anchor="ctr" anchorCtr="0">
          <a:noAutofit/>
        </a:bodyPr>
        <a:lstStyle/>
        <a:p>
          <a:pPr marL="0" lvl="0" indent="0" algn="ctr" defTabSz="1511300">
            <a:lnSpc>
              <a:spcPct val="90000"/>
            </a:lnSpc>
            <a:spcBef>
              <a:spcPct val="0"/>
            </a:spcBef>
            <a:spcAft>
              <a:spcPct val="35000"/>
            </a:spcAft>
            <a:buNone/>
          </a:pPr>
          <a:r>
            <a:rPr lang="en-US" sz="3400" kern="1200" dirty="0"/>
            <a:t>The Managing Partner or</a:t>
          </a:r>
          <a:endParaRPr lang="en-US" sz="3400" b="1" kern="1200" dirty="0"/>
        </a:p>
      </dsp:txBody>
      <dsp:txXfrm>
        <a:off x="4294323" y="889268"/>
        <a:ext cx="2340611" cy="1560407"/>
      </dsp:txXfrm>
    </dsp:sp>
    <dsp:sp modelId="{722F0ED9-504B-47B0-802B-11999398A4EF}">
      <dsp:nvSpPr>
        <dsp:cNvPr id="0" name=""/>
        <dsp:cNvSpPr/>
      </dsp:nvSpPr>
      <dsp:spPr>
        <a:xfrm>
          <a:off x="7025036" y="889268"/>
          <a:ext cx="3901018" cy="1560407"/>
        </a:xfrm>
        <a:prstGeom prst="chevron">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6017" tIns="45339" rIns="45339" bIns="45339" numCol="1" spcCol="1270" anchor="ctr" anchorCtr="0">
          <a:noAutofit/>
        </a:bodyPr>
        <a:lstStyle/>
        <a:p>
          <a:pPr marL="0" lvl="0" indent="0" algn="ctr" defTabSz="1511300">
            <a:lnSpc>
              <a:spcPct val="90000"/>
            </a:lnSpc>
            <a:spcBef>
              <a:spcPct val="0"/>
            </a:spcBef>
            <a:spcAft>
              <a:spcPct val="35000"/>
            </a:spcAft>
            <a:buNone/>
          </a:pPr>
          <a:r>
            <a:rPr lang="en-US" sz="3400" kern="1200" dirty="0"/>
            <a:t>The Company Secretary or</a:t>
          </a:r>
          <a:endParaRPr lang="en-US" sz="3400" b="1" kern="1200" dirty="0"/>
        </a:p>
      </dsp:txBody>
      <dsp:txXfrm>
        <a:off x="7805240" y="889268"/>
        <a:ext cx="2340611" cy="15604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6CFE00-BC42-4835-8986-D9580A2C11F3}">
      <dsp:nvSpPr>
        <dsp:cNvPr id="0" name=""/>
        <dsp:cNvSpPr/>
      </dsp:nvSpPr>
      <dsp:spPr>
        <a:xfrm>
          <a:off x="9605" y="0"/>
          <a:ext cx="5742129" cy="2258291"/>
        </a:xfrm>
        <a:prstGeom prst="chevron">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4013" tIns="34671" rIns="34671" bIns="34671" numCol="1" spcCol="1270" anchor="ctr" anchorCtr="0">
          <a:noAutofit/>
        </a:bodyPr>
        <a:lstStyle/>
        <a:p>
          <a:pPr marL="0" lvl="0" indent="0" algn="ctr" defTabSz="1155700">
            <a:lnSpc>
              <a:spcPct val="90000"/>
            </a:lnSpc>
            <a:spcBef>
              <a:spcPct val="0"/>
            </a:spcBef>
            <a:spcAft>
              <a:spcPct val="35000"/>
            </a:spcAft>
            <a:buNone/>
          </a:pPr>
          <a:r>
            <a:rPr lang="en-US" sz="2600" kern="1200" dirty="0"/>
            <a:t>The Proprietor or</a:t>
          </a:r>
          <a:endParaRPr lang="en-US" sz="2600" b="1" kern="1200" dirty="0"/>
        </a:p>
      </dsp:txBody>
      <dsp:txXfrm>
        <a:off x="1138751" y="0"/>
        <a:ext cx="3483838" cy="2258291"/>
      </dsp:txXfrm>
    </dsp:sp>
    <dsp:sp modelId="{FEE1E0DA-55ED-4AC4-815C-54377E8F3FC9}">
      <dsp:nvSpPr>
        <dsp:cNvPr id="0" name=""/>
        <dsp:cNvSpPr/>
      </dsp:nvSpPr>
      <dsp:spPr>
        <a:xfrm>
          <a:off x="5177522" y="0"/>
          <a:ext cx="5742129" cy="2258291"/>
        </a:xfrm>
        <a:prstGeom prst="chevron">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4013" tIns="34671" rIns="34671" bIns="34671" numCol="1" spcCol="1270" anchor="ctr" anchorCtr="0">
          <a:noAutofit/>
        </a:bodyPr>
        <a:lstStyle/>
        <a:p>
          <a:pPr marL="0" lvl="0" indent="0" algn="ctr" defTabSz="1155700">
            <a:lnSpc>
              <a:spcPct val="90000"/>
            </a:lnSpc>
            <a:spcBef>
              <a:spcPct val="0"/>
            </a:spcBef>
            <a:spcAft>
              <a:spcPct val="35000"/>
            </a:spcAft>
            <a:buNone/>
          </a:pPr>
          <a:r>
            <a:rPr lang="en-US" sz="2600" kern="1200" dirty="0"/>
            <a:t>by a person duly authorized by such working partner or Board of Directors of such company or proprietor </a:t>
          </a:r>
          <a:endParaRPr lang="en-US" sz="2600" b="1" kern="1200" dirty="0"/>
        </a:p>
      </dsp:txBody>
      <dsp:txXfrm>
        <a:off x="6306668" y="0"/>
        <a:ext cx="3483838" cy="22582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E1E0DA-55ED-4AC4-815C-54377E8F3FC9}">
      <dsp:nvSpPr>
        <dsp:cNvPr id="0" name=""/>
        <dsp:cNvSpPr/>
      </dsp:nvSpPr>
      <dsp:spPr>
        <a:xfrm>
          <a:off x="3617" y="0"/>
          <a:ext cx="7400990" cy="1233054"/>
        </a:xfrm>
        <a:prstGeom prst="chevron">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4011" tIns="28004" rIns="28004" bIns="28004" numCol="1" spcCol="1270" anchor="ctr" anchorCtr="0">
          <a:noAutofit/>
        </a:bodyPr>
        <a:lstStyle/>
        <a:p>
          <a:pPr marL="0" lvl="0" indent="0" algn="ctr" defTabSz="933450">
            <a:lnSpc>
              <a:spcPct val="90000"/>
            </a:lnSpc>
            <a:spcBef>
              <a:spcPct val="0"/>
            </a:spcBef>
            <a:spcAft>
              <a:spcPct val="35000"/>
            </a:spcAft>
            <a:buNone/>
          </a:pPr>
          <a:r>
            <a:rPr lang="en-US" sz="2100" b="1" kern="1200" dirty="0"/>
            <a:t>On non-fulfilment of below conditions – Exporter is liable for the tax due along with the interest or else LUT facility will be deemed to have been withdrawn till the time due amount is paid</a:t>
          </a:r>
        </a:p>
      </dsp:txBody>
      <dsp:txXfrm>
        <a:off x="620144" y="0"/>
        <a:ext cx="6167936" cy="12330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4C553C-2FA0-4287-8B9A-DBEE044017D8}">
      <dsp:nvSpPr>
        <dsp:cNvPr id="0" name=""/>
        <dsp:cNvSpPr/>
      </dsp:nvSpPr>
      <dsp:spPr>
        <a:xfrm>
          <a:off x="0" y="2697"/>
          <a:ext cx="10943714"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563D5C-A59B-436C-B408-D20594486BC6}">
      <dsp:nvSpPr>
        <dsp:cNvPr id="0" name=""/>
        <dsp:cNvSpPr/>
      </dsp:nvSpPr>
      <dsp:spPr>
        <a:xfrm>
          <a:off x="0" y="2697"/>
          <a:ext cx="2188743" cy="55186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b="0" kern="1200" dirty="0"/>
            <a:t>Necessary Documents</a:t>
          </a:r>
        </a:p>
      </dsp:txBody>
      <dsp:txXfrm>
        <a:off x="0" y="2697"/>
        <a:ext cx="2188743" cy="5518637"/>
      </dsp:txXfrm>
    </dsp:sp>
    <dsp:sp modelId="{A3955A4D-71D5-445D-B937-30FBE87DFD98}">
      <dsp:nvSpPr>
        <dsp:cNvPr id="0" name=""/>
        <dsp:cNvSpPr/>
      </dsp:nvSpPr>
      <dsp:spPr>
        <a:xfrm>
          <a:off x="2352898" y="34965"/>
          <a:ext cx="8590816" cy="647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b="0" i="0" kern="1200" dirty="0"/>
            <a:t>Cover Page containing details of all the documents (on company’s letter head</a:t>
          </a:r>
          <a:r>
            <a:rPr lang="en-US" sz="2000" b="0" i="0" kern="1200" dirty="0"/>
            <a:t>)</a:t>
          </a:r>
          <a:endParaRPr lang="en-US" sz="2000" b="0" kern="1200" dirty="0"/>
        </a:p>
      </dsp:txBody>
      <dsp:txXfrm>
        <a:off x="2352898" y="34965"/>
        <a:ext cx="8590816" cy="647884"/>
      </dsp:txXfrm>
    </dsp:sp>
    <dsp:sp modelId="{AF7B7EB0-C2B1-4AB1-A173-C7FDCC29811E}">
      <dsp:nvSpPr>
        <dsp:cNvPr id="0" name=""/>
        <dsp:cNvSpPr/>
      </dsp:nvSpPr>
      <dsp:spPr>
        <a:xfrm>
          <a:off x="2188743" y="682850"/>
          <a:ext cx="875497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2587E05-3CE9-4C4B-94CB-9C6984335C9E}">
      <dsp:nvSpPr>
        <dsp:cNvPr id="0" name=""/>
        <dsp:cNvSpPr/>
      </dsp:nvSpPr>
      <dsp:spPr>
        <a:xfrm>
          <a:off x="2352898" y="715119"/>
          <a:ext cx="8590816" cy="655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0" i="0" kern="1200" dirty="0"/>
            <a:t>Form GST RFD-11</a:t>
          </a:r>
          <a:endParaRPr lang="en-US" sz="2300" b="0" kern="1200" dirty="0"/>
        </a:p>
      </dsp:txBody>
      <dsp:txXfrm>
        <a:off x="2352898" y="715119"/>
        <a:ext cx="8590816" cy="655622"/>
      </dsp:txXfrm>
    </dsp:sp>
    <dsp:sp modelId="{1BBB529C-9264-4CCB-9C40-509FD82C31FA}">
      <dsp:nvSpPr>
        <dsp:cNvPr id="0" name=""/>
        <dsp:cNvSpPr/>
      </dsp:nvSpPr>
      <dsp:spPr>
        <a:xfrm>
          <a:off x="2188743" y="1370741"/>
          <a:ext cx="875497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D1F15B4-8C22-4F58-B81E-EF1565B51DB7}">
      <dsp:nvSpPr>
        <dsp:cNvPr id="0" name=""/>
        <dsp:cNvSpPr/>
      </dsp:nvSpPr>
      <dsp:spPr>
        <a:xfrm>
          <a:off x="2352898" y="1403010"/>
          <a:ext cx="8590816" cy="655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0" i="0" kern="1200" dirty="0"/>
            <a:t>Letter of Undertaking (on company’s letter head)</a:t>
          </a:r>
          <a:endParaRPr lang="en-US" sz="2300" b="0" kern="1200" dirty="0"/>
        </a:p>
      </dsp:txBody>
      <dsp:txXfrm>
        <a:off x="2352898" y="1403010"/>
        <a:ext cx="8590816" cy="655622"/>
      </dsp:txXfrm>
    </dsp:sp>
    <dsp:sp modelId="{C123ADCC-97BE-40B7-83EC-5A2BF5F8606C}">
      <dsp:nvSpPr>
        <dsp:cNvPr id="0" name=""/>
        <dsp:cNvSpPr/>
      </dsp:nvSpPr>
      <dsp:spPr>
        <a:xfrm>
          <a:off x="2188743" y="2058633"/>
          <a:ext cx="875497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2220473-C881-4A9B-B335-74C5FBC71557}">
      <dsp:nvSpPr>
        <dsp:cNvPr id="0" name=""/>
        <dsp:cNvSpPr/>
      </dsp:nvSpPr>
      <dsp:spPr>
        <a:xfrm>
          <a:off x="2352898" y="2090901"/>
          <a:ext cx="8590816" cy="655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IN" sz="2300" b="0" i="0" kern="1200" dirty="0"/>
            <a:t>Copy of GSTIN / Form GST REG-25</a:t>
          </a:r>
        </a:p>
      </dsp:txBody>
      <dsp:txXfrm>
        <a:off x="2352898" y="2090901"/>
        <a:ext cx="8590816" cy="655622"/>
      </dsp:txXfrm>
    </dsp:sp>
    <dsp:sp modelId="{9C881407-E543-4C31-8EE9-78BB149E9AE3}">
      <dsp:nvSpPr>
        <dsp:cNvPr id="0" name=""/>
        <dsp:cNvSpPr/>
      </dsp:nvSpPr>
      <dsp:spPr>
        <a:xfrm>
          <a:off x="2188743" y="2746524"/>
          <a:ext cx="875497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AE1F923-CD48-4DF7-843D-95440CA40EE8}">
      <dsp:nvSpPr>
        <dsp:cNvPr id="0" name=""/>
        <dsp:cNvSpPr/>
      </dsp:nvSpPr>
      <dsp:spPr>
        <a:xfrm>
          <a:off x="2352898" y="2778792"/>
          <a:ext cx="8590816" cy="655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0" i="0" kern="1200" dirty="0"/>
            <a:t>Board Resolution for authorized signatory (on company’s letter head)</a:t>
          </a:r>
          <a:endParaRPr lang="en-US" sz="2300" b="0" kern="1200" dirty="0"/>
        </a:p>
      </dsp:txBody>
      <dsp:txXfrm>
        <a:off x="2352898" y="2778792"/>
        <a:ext cx="8590816" cy="655622"/>
      </dsp:txXfrm>
    </dsp:sp>
    <dsp:sp modelId="{1429840E-8934-4A4A-A4B2-6DBEA4B1523D}">
      <dsp:nvSpPr>
        <dsp:cNvPr id="0" name=""/>
        <dsp:cNvSpPr/>
      </dsp:nvSpPr>
      <dsp:spPr>
        <a:xfrm>
          <a:off x="2188743" y="3434415"/>
          <a:ext cx="875497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2408AA5-063A-42F5-91CB-09FB4202DBFE}">
      <dsp:nvSpPr>
        <dsp:cNvPr id="0" name=""/>
        <dsp:cNvSpPr/>
      </dsp:nvSpPr>
      <dsp:spPr>
        <a:xfrm>
          <a:off x="2352898" y="3466684"/>
          <a:ext cx="8590816" cy="655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0" i="0" kern="1200" dirty="0"/>
            <a:t>IEC Certificate</a:t>
          </a:r>
          <a:endParaRPr lang="en-US" sz="2300" b="0" kern="1200" dirty="0"/>
        </a:p>
      </dsp:txBody>
      <dsp:txXfrm>
        <a:off x="2352898" y="3466684"/>
        <a:ext cx="8590816" cy="655622"/>
      </dsp:txXfrm>
    </dsp:sp>
    <dsp:sp modelId="{09C9B9CD-B145-4C35-9EE0-D74414BF8CB8}">
      <dsp:nvSpPr>
        <dsp:cNvPr id="0" name=""/>
        <dsp:cNvSpPr/>
      </dsp:nvSpPr>
      <dsp:spPr>
        <a:xfrm>
          <a:off x="2188743" y="4122307"/>
          <a:ext cx="875497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B071AA6-6BC9-4257-A122-9B04C9428063}">
      <dsp:nvSpPr>
        <dsp:cNvPr id="0" name=""/>
        <dsp:cNvSpPr/>
      </dsp:nvSpPr>
      <dsp:spPr>
        <a:xfrm>
          <a:off x="2352898" y="4154575"/>
          <a:ext cx="8590816" cy="6556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0" i="0" kern="1200" dirty="0"/>
            <a:t>Declaration of Principal Place of Business</a:t>
          </a:r>
          <a:endParaRPr lang="en-US" sz="2300" b="0" kern="1200" dirty="0"/>
        </a:p>
      </dsp:txBody>
      <dsp:txXfrm>
        <a:off x="2352898" y="4154575"/>
        <a:ext cx="8590816" cy="655622"/>
      </dsp:txXfrm>
    </dsp:sp>
    <dsp:sp modelId="{33B01970-3C7F-407C-AEEC-6880EAEFEB8C}">
      <dsp:nvSpPr>
        <dsp:cNvPr id="0" name=""/>
        <dsp:cNvSpPr/>
      </dsp:nvSpPr>
      <dsp:spPr>
        <a:xfrm>
          <a:off x="2188743" y="4810198"/>
          <a:ext cx="875497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B5950B0-29DD-4401-AC1E-F80E6E232CB1}">
      <dsp:nvSpPr>
        <dsp:cNvPr id="0" name=""/>
        <dsp:cNvSpPr/>
      </dsp:nvSpPr>
      <dsp:spPr>
        <a:xfrm>
          <a:off x="2352898" y="4842466"/>
          <a:ext cx="8590816" cy="6453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0" i="0" kern="1200" dirty="0"/>
            <a:t>PAN of company</a:t>
          </a:r>
          <a:endParaRPr lang="en-US" sz="2300" b="0" kern="1200" dirty="0"/>
        </a:p>
      </dsp:txBody>
      <dsp:txXfrm>
        <a:off x="2352898" y="4842466"/>
        <a:ext cx="8590816" cy="645368"/>
      </dsp:txXfrm>
    </dsp:sp>
    <dsp:sp modelId="{69B14C8C-360D-4842-A74E-5D7774FDEDB2}">
      <dsp:nvSpPr>
        <dsp:cNvPr id="0" name=""/>
        <dsp:cNvSpPr/>
      </dsp:nvSpPr>
      <dsp:spPr>
        <a:xfrm>
          <a:off x="2188743" y="5487834"/>
          <a:ext cx="875497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4C553C-2FA0-4287-8B9A-DBEE044017D8}">
      <dsp:nvSpPr>
        <dsp:cNvPr id="0" name=""/>
        <dsp:cNvSpPr/>
      </dsp:nvSpPr>
      <dsp:spPr>
        <a:xfrm>
          <a:off x="0" y="1104"/>
          <a:ext cx="10956967"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563D5C-A59B-436C-B408-D20594486BC6}">
      <dsp:nvSpPr>
        <dsp:cNvPr id="0" name=""/>
        <dsp:cNvSpPr/>
      </dsp:nvSpPr>
      <dsp:spPr>
        <a:xfrm>
          <a:off x="0" y="1104"/>
          <a:ext cx="2191393" cy="22598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dirty="0"/>
            <a:t>Necessary Documents</a:t>
          </a:r>
        </a:p>
      </dsp:txBody>
      <dsp:txXfrm>
        <a:off x="0" y="1104"/>
        <a:ext cx="2191393" cy="2259862"/>
      </dsp:txXfrm>
    </dsp:sp>
    <dsp:sp modelId="{CAE1F923-CD48-4DF7-843D-95440CA40EE8}">
      <dsp:nvSpPr>
        <dsp:cNvPr id="0" name=""/>
        <dsp:cNvSpPr/>
      </dsp:nvSpPr>
      <dsp:spPr>
        <a:xfrm>
          <a:off x="2355747" y="45849"/>
          <a:ext cx="8601219" cy="12153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0" i="0" kern="1200" dirty="0"/>
            <a:t>Declaration by company regarding “company has not been prosecuted for any offence under the CGST Act’2017 or under any of the existing law evaded exceeds Rs.2,50,000. (on company’s letter head)</a:t>
          </a:r>
        </a:p>
        <a:p>
          <a:pPr marL="0" lvl="0" indent="0" algn="l" defTabSz="1022350">
            <a:lnSpc>
              <a:spcPct val="90000"/>
            </a:lnSpc>
            <a:spcBef>
              <a:spcPct val="0"/>
            </a:spcBef>
            <a:spcAft>
              <a:spcPct val="35000"/>
            </a:spcAft>
            <a:buNone/>
          </a:pPr>
          <a:endParaRPr lang="en-US" sz="2300" b="0" i="0" kern="1200" dirty="0"/>
        </a:p>
        <a:p>
          <a:pPr marL="0" lvl="0" indent="0" algn="l" defTabSz="1022350">
            <a:lnSpc>
              <a:spcPct val="90000"/>
            </a:lnSpc>
            <a:spcBef>
              <a:spcPct val="0"/>
            </a:spcBef>
            <a:spcAft>
              <a:spcPct val="35000"/>
            </a:spcAft>
            <a:buNone/>
          </a:pPr>
          <a:endParaRPr lang="en-US" sz="2300" b="0" i="0" kern="1200" dirty="0"/>
        </a:p>
        <a:p>
          <a:pPr marL="0" lvl="0" indent="0" algn="l" defTabSz="1022350">
            <a:lnSpc>
              <a:spcPct val="90000"/>
            </a:lnSpc>
            <a:spcBef>
              <a:spcPct val="0"/>
            </a:spcBef>
            <a:spcAft>
              <a:spcPct val="35000"/>
            </a:spcAft>
            <a:buNone/>
          </a:pPr>
          <a:endParaRPr lang="en-US" sz="2300" b="0" kern="1200" dirty="0"/>
        </a:p>
      </dsp:txBody>
      <dsp:txXfrm>
        <a:off x="2355747" y="45849"/>
        <a:ext cx="8601219" cy="1215314"/>
      </dsp:txXfrm>
    </dsp:sp>
    <dsp:sp modelId="{1429840E-8934-4A4A-A4B2-6DBEA4B1523D}">
      <dsp:nvSpPr>
        <dsp:cNvPr id="0" name=""/>
        <dsp:cNvSpPr/>
      </dsp:nvSpPr>
      <dsp:spPr>
        <a:xfrm>
          <a:off x="2191393" y="1261164"/>
          <a:ext cx="8765573"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2408AA5-063A-42F5-91CB-09FB4202DBFE}">
      <dsp:nvSpPr>
        <dsp:cNvPr id="0" name=""/>
        <dsp:cNvSpPr/>
      </dsp:nvSpPr>
      <dsp:spPr>
        <a:xfrm>
          <a:off x="2355747" y="1305908"/>
          <a:ext cx="8601219" cy="9091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0" i="0" kern="1200" dirty="0"/>
            <a:t>Certified copies of Pan Card and Aadhaar Card of 2 witnesses of LUT form</a:t>
          </a:r>
          <a:endParaRPr lang="en-US" sz="2300" b="0" kern="1200" dirty="0"/>
        </a:p>
      </dsp:txBody>
      <dsp:txXfrm>
        <a:off x="2355747" y="1305908"/>
        <a:ext cx="8601219" cy="909116"/>
      </dsp:txXfrm>
    </dsp:sp>
    <dsp:sp modelId="{09C9B9CD-B145-4C35-9EE0-D74414BF8CB8}">
      <dsp:nvSpPr>
        <dsp:cNvPr id="0" name=""/>
        <dsp:cNvSpPr/>
      </dsp:nvSpPr>
      <dsp:spPr>
        <a:xfrm>
          <a:off x="2191393" y="2215025"/>
          <a:ext cx="8765573"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4A4BD-C131-45E8-B958-2AE13FEE0D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81EFBCDD-BCD7-4C2F-ABA6-81CF569067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384BD20-6FAA-4547-8FF1-EAABB8624CCE}"/>
              </a:ext>
            </a:extLst>
          </p:cNvPr>
          <p:cNvSpPr>
            <a:spLocks noGrp="1"/>
          </p:cNvSpPr>
          <p:nvPr>
            <p:ph type="dt" sz="half" idx="10"/>
          </p:nvPr>
        </p:nvSpPr>
        <p:spPr/>
        <p:txBody>
          <a:bodyPr/>
          <a:lstStyle/>
          <a:p>
            <a:fld id="{0DA8C0EF-46E1-44DB-80B1-6A631AF8445D}" type="datetimeFigureOut">
              <a:rPr lang="en-IN" smtClean="0"/>
              <a:pPr/>
              <a:t>23-10-2017</a:t>
            </a:fld>
            <a:endParaRPr lang="en-IN"/>
          </a:p>
        </p:txBody>
      </p:sp>
      <p:sp>
        <p:nvSpPr>
          <p:cNvPr id="5" name="Footer Placeholder 4">
            <a:extLst>
              <a:ext uri="{FF2B5EF4-FFF2-40B4-BE49-F238E27FC236}">
                <a16:creationId xmlns:a16="http://schemas.microsoft.com/office/drawing/2014/main" id="{1CDFD9D8-330C-4294-A203-E6F8A87D00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563F220-2A82-40FA-9801-E99C89EAEF6C}"/>
              </a:ext>
            </a:extLst>
          </p:cNvPr>
          <p:cNvSpPr>
            <a:spLocks noGrp="1"/>
          </p:cNvSpPr>
          <p:nvPr>
            <p:ph type="sldNum" sz="quarter" idx="12"/>
          </p:nvPr>
        </p:nvSpPr>
        <p:spPr/>
        <p:txBody>
          <a:bodyPr/>
          <a:lstStyle/>
          <a:p>
            <a:fld id="{63F16215-23C1-40C7-865B-4AF9B3608205}" type="slidenum">
              <a:rPr lang="en-IN" smtClean="0"/>
              <a:pPr/>
              <a:t>‹#›</a:t>
            </a:fld>
            <a:endParaRPr lang="en-IN"/>
          </a:p>
        </p:txBody>
      </p:sp>
    </p:spTree>
    <p:extLst>
      <p:ext uri="{BB962C8B-B14F-4D97-AF65-F5344CB8AC3E}">
        <p14:creationId xmlns:p14="http://schemas.microsoft.com/office/powerpoint/2010/main" val="1327276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C948C-B52F-41C5-9CBE-5881AB077D7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A465A4C-AA14-4DD5-B70F-8F8C4B87BED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BA508CE-2CBE-4227-8E80-640585E9B48F}"/>
              </a:ext>
            </a:extLst>
          </p:cNvPr>
          <p:cNvSpPr>
            <a:spLocks noGrp="1"/>
          </p:cNvSpPr>
          <p:nvPr>
            <p:ph type="dt" sz="half" idx="10"/>
          </p:nvPr>
        </p:nvSpPr>
        <p:spPr/>
        <p:txBody>
          <a:bodyPr/>
          <a:lstStyle/>
          <a:p>
            <a:fld id="{0DA8C0EF-46E1-44DB-80B1-6A631AF8445D}" type="datetimeFigureOut">
              <a:rPr lang="en-IN" smtClean="0"/>
              <a:pPr/>
              <a:t>23-10-2017</a:t>
            </a:fld>
            <a:endParaRPr lang="en-IN"/>
          </a:p>
        </p:txBody>
      </p:sp>
      <p:sp>
        <p:nvSpPr>
          <p:cNvPr id="5" name="Footer Placeholder 4">
            <a:extLst>
              <a:ext uri="{FF2B5EF4-FFF2-40B4-BE49-F238E27FC236}">
                <a16:creationId xmlns:a16="http://schemas.microsoft.com/office/drawing/2014/main" id="{C526456C-71D8-4FC3-91D0-5690EA490DA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1816D30-24A6-4221-96D5-825408B37B93}"/>
              </a:ext>
            </a:extLst>
          </p:cNvPr>
          <p:cNvSpPr>
            <a:spLocks noGrp="1"/>
          </p:cNvSpPr>
          <p:nvPr>
            <p:ph type="sldNum" sz="quarter" idx="12"/>
          </p:nvPr>
        </p:nvSpPr>
        <p:spPr/>
        <p:txBody>
          <a:bodyPr/>
          <a:lstStyle/>
          <a:p>
            <a:fld id="{63F16215-23C1-40C7-865B-4AF9B3608205}" type="slidenum">
              <a:rPr lang="en-IN" smtClean="0"/>
              <a:pPr/>
              <a:t>‹#›</a:t>
            </a:fld>
            <a:endParaRPr lang="en-IN"/>
          </a:p>
        </p:txBody>
      </p:sp>
    </p:spTree>
    <p:extLst>
      <p:ext uri="{BB962C8B-B14F-4D97-AF65-F5344CB8AC3E}">
        <p14:creationId xmlns:p14="http://schemas.microsoft.com/office/powerpoint/2010/main" val="2012383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B3C181-E40B-44E4-BD53-E6DD8889366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CCCFE9E-C698-4EBB-B7F4-88D697A6D8E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59C7797-DC16-442C-8013-9C368772DA7C}"/>
              </a:ext>
            </a:extLst>
          </p:cNvPr>
          <p:cNvSpPr>
            <a:spLocks noGrp="1"/>
          </p:cNvSpPr>
          <p:nvPr>
            <p:ph type="dt" sz="half" idx="10"/>
          </p:nvPr>
        </p:nvSpPr>
        <p:spPr/>
        <p:txBody>
          <a:bodyPr/>
          <a:lstStyle/>
          <a:p>
            <a:fld id="{0DA8C0EF-46E1-44DB-80B1-6A631AF8445D}" type="datetimeFigureOut">
              <a:rPr lang="en-IN" smtClean="0"/>
              <a:pPr/>
              <a:t>23-10-2017</a:t>
            </a:fld>
            <a:endParaRPr lang="en-IN"/>
          </a:p>
        </p:txBody>
      </p:sp>
      <p:sp>
        <p:nvSpPr>
          <p:cNvPr id="5" name="Footer Placeholder 4">
            <a:extLst>
              <a:ext uri="{FF2B5EF4-FFF2-40B4-BE49-F238E27FC236}">
                <a16:creationId xmlns:a16="http://schemas.microsoft.com/office/drawing/2014/main" id="{37DEAE95-92E4-4CFB-B743-CC2165A13D5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66A3738-03BB-48BD-B19B-C27A9CF23FBA}"/>
              </a:ext>
            </a:extLst>
          </p:cNvPr>
          <p:cNvSpPr>
            <a:spLocks noGrp="1"/>
          </p:cNvSpPr>
          <p:nvPr>
            <p:ph type="sldNum" sz="quarter" idx="12"/>
          </p:nvPr>
        </p:nvSpPr>
        <p:spPr/>
        <p:txBody>
          <a:bodyPr/>
          <a:lstStyle/>
          <a:p>
            <a:fld id="{63F16215-23C1-40C7-865B-4AF9B3608205}" type="slidenum">
              <a:rPr lang="en-IN" smtClean="0"/>
              <a:pPr/>
              <a:t>‹#›</a:t>
            </a:fld>
            <a:endParaRPr lang="en-IN"/>
          </a:p>
        </p:txBody>
      </p:sp>
    </p:spTree>
    <p:extLst>
      <p:ext uri="{BB962C8B-B14F-4D97-AF65-F5344CB8AC3E}">
        <p14:creationId xmlns:p14="http://schemas.microsoft.com/office/powerpoint/2010/main" val="1056799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3978E-6438-4D86-9F89-6BA34D2A28B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88C3D56-D305-4972-B763-F690A4BB35C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2BA5A63-0218-41BE-BD98-FE3953D586F5}"/>
              </a:ext>
            </a:extLst>
          </p:cNvPr>
          <p:cNvSpPr>
            <a:spLocks noGrp="1"/>
          </p:cNvSpPr>
          <p:nvPr>
            <p:ph type="dt" sz="half" idx="10"/>
          </p:nvPr>
        </p:nvSpPr>
        <p:spPr/>
        <p:txBody>
          <a:bodyPr/>
          <a:lstStyle/>
          <a:p>
            <a:fld id="{0DA8C0EF-46E1-44DB-80B1-6A631AF8445D}" type="datetimeFigureOut">
              <a:rPr lang="en-IN" smtClean="0"/>
              <a:pPr/>
              <a:t>23-10-2017</a:t>
            </a:fld>
            <a:endParaRPr lang="en-IN"/>
          </a:p>
        </p:txBody>
      </p:sp>
      <p:sp>
        <p:nvSpPr>
          <p:cNvPr id="5" name="Footer Placeholder 4">
            <a:extLst>
              <a:ext uri="{FF2B5EF4-FFF2-40B4-BE49-F238E27FC236}">
                <a16:creationId xmlns:a16="http://schemas.microsoft.com/office/drawing/2014/main" id="{13C6C378-DFB8-4B28-9D99-96E37832413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A61A25B-51BB-4299-A784-A169FAF3273A}"/>
              </a:ext>
            </a:extLst>
          </p:cNvPr>
          <p:cNvSpPr>
            <a:spLocks noGrp="1"/>
          </p:cNvSpPr>
          <p:nvPr>
            <p:ph type="sldNum" sz="quarter" idx="12"/>
          </p:nvPr>
        </p:nvSpPr>
        <p:spPr/>
        <p:txBody>
          <a:bodyPr/>
          <a:lstStyle/>
          <a:p>
            <a:fld id="{63F16215-23C1-40C7-865B-4AF9B3608205}" type="slidenum">
              <a:rPr lang="en-IN" smtClean="0"/>
              <a:pPr/>
              <a:t>‹#›</a:t>
            </a:fld>
            <a:endParaRPr lang="en-IN"/>
          </a:p>
        </p:txBody>
      </p:sp>
    </p:spTree>
    <p:extLst>
      <p:ext uri="{BB962C8B-B14F-4D97-AF65-F5344CB8AC3E}">
        <p14:creationId xmlns:p14="http://schemas.microsoft.com/office/powerpoint/2010/main" val="428495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047F9-0445-449A-8CF2-35BFC0C6FF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DE9F764-8452-4ECD-915D-03EDF8C2A3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6DA7D75-9C4F-4A29-903B-BFFFF049E538}"/>
              </a:ext>
            </a:extLst>
          </p:cNvPr>
          <p:cNvSpPr>
            <a:spLocks noGrp="1"/>
          </p:cNvSpPr>
          <p:nvPr>
            <p:ph type="dt" sz="half" idx="10"/>
          </p:nvPr>
        </p:nvSpPr>
        <p:spPr/>
        <p:txBody>
          <a:bodyPr/>
          <a:lstStyle/>
          <a:p>
            <a:fld id="{0DA8C0EF-46E1-44DB-80B1-6A631AF8445D}" type="datetimeFigureOut">
              <a:rPr lang="en-IN" smtClean="0"/>
              <a:pPr/>
              <a:t>23-10-2017</a:t>
            </a:fld>
            <a:endParaRPr lang="en-IN"/>
          </a:p>
        </p:txBody>
      </p:sp>
      <p:sp>
        <p:nvSpPr>
          <p:cNvPr id="5" name="Footer Placeholder 4">
            <a:extLst>
              <a:ext uri="{FF2B5EF4-FFF2-40B4-BE49-F238E27FC236}">
                <a16:creationId xmlns:a16="http://schemas.microsoft.com/office/drawing/2014/main" id="{92159D66-F4BF-47E6-873F-A85F89BF8CA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B489646-3EB8-4535-A8F2-1DCA2C0E64C5}"/>
              </a:ext>
            </a:extLst>
          </p:cNvPr>
          <p:cNvSpPr>
            <a:spLocks noGrp="1"/>
          </p:cNvSpPr>
          <p:nvPr>
            <p:ph type="sldNum" sz="quarter" idx="12"/>
          </p:nvPr>
        </p:nvSpPr>
        <p:spPr/>
        <p:txBody>
          <a:bodyPr/>
          <a:lstStyle/>
          <a:p>
            <a:fld id="{63F16215-23C1-40C7-865B-4AF9B3608205}" type="slidenum">
              <a:rPr lang="en-IN" smtClean="0"/>
              <a:pPr/>
              <a:t>‹#›</a:t>
            </a:fld>
            <a:endParaRPr lang="en-IN"/>
          </a:p>
        </p:txBody>
      </p:sp>
    </p:spTree>
    <p:extLst>
      <p:ext uri="{BB962C8B-B14F-4D97-AF65-F5344CB8AC3E}">
        <p14:creationId xmlns:p14="http://schemas.microsoft.com/office/powerpoint/2010/main" val="317673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D85FD-C5A1-48A1-8F40-A20A6A3DF1F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FC671CD-8539-4035-986C-0D49FB20685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894DBB1-DAB9-461A-9B7C-534C6652AA6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2318D95-A71A-43FB-9393-835713CBD307}"/>
              </a:ext>
            </a:extLst>
          </p:cNvPr>
          <p:cNvSpPr>
            <a:spLocks noGrp="1"/>
          </p:cNvSpPr>
          <p:nvPr>
            <p:ph type="dt" sz="half" idx="10"/>
          </p:nvPr>
        </p:nvSpPr>
        <p:spPr/>
        <p:txBody>
          <a:bodyPr/>
          <a:lstStyle/>
          <a:p>
            <a:fld id="{0DA8C0EF-46E1-44DB-80B1-6A631AF8445D}" type="datetimeFigureOut">
              <a:rPr lang="en-IN" smtClean="0"/>
              <a:pPr/>
              <a:t>23-10-2017</a:t>
            </a:fld>
            <a:endParaRPr lang="en-IN"/>
          </a:p>
        </p:txBody>
      </p:sp>
      <p:sp>
        <p:nvSpPr>
          <p:cNvPr id="6" name="Footer Placeholder 5">
            <a:extLst>
              <a:ext uri="{FF2B5EF4-FFF2-40B4-BE49-F238E27FC236}">
                <a16:creationId xmlns:a16="http://schemas.microsoft.com/office/drawing/2014/main" id="{44FA5FDE-9912-4A2C-9A10-676640FA081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0F98C7D-7947-4FD0-8ED8-DAFF43DEE3BA}"/>
              </a:ext>
            </a:extLst>
          </p:cNvPr>
          <p:cNvSpPr>
            <a:spLocks noGrp="1"/>
          </p:cNvSpPr>
          <p:nvPr>
            <p:ph type="sldNum" sz="quarter" idx="12"/>
          </p:nvPr>
        </p:nvSpPr>
        <p:spPr/>
        <p:txBody>
          <a:bodyPr/>
          <a:lstStyle/>
          <a:p>
            <a:fld id="{63F16215-23C1-40C7-865B-4AF9B3608205}" type="slidenum">
              <a:rPr lang="en-IN" smtClean="0"/>
              <a:pPr/>
              <a:t>‹#›</a:t>
            </a:fld>
            <a:endParaRPr lang="en-IN"/>
          </a:p>
        </p:txBody>
      </p:sp>
    </p:spTree>
    <p:extLst>
      <p:ext uri="{BB962C8B-B14F-4D97-AF65-F5344CB8AC3E}">
        <p14:creationId xmlns:p14="http://schemas.microsoft.com/office/powerpoint/2010/main" val="817777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94B0B-F9D6-4668-B646-B6AA8CF6601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601619F-CC61-4782-AC22-4EC1F7F71F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D7AEEA6-7811-447E-89CD-612662B11AC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F821C9B6-B297-41C7-8AF0-A95D8AC9BB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2418459-95EF-4A5F-99A4-CB352E3732A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8994F851-D17E-4704-A656-5B839036820F}"/>
              </a:ext>
            </a:extLst>
          </p:cNvPr>
          <p:cNvSpPr>
            <a:spLocks noGrp="1"/>
          </p:cNvSpPr>
          <p:nvPr>
            <p:ph type="dt" sz="half" idx="10"/>
          </p:nvPr>
        </p:nvSpPr>
        <p:spPr/>
        <p:txBody>
          <a:bodyPr/>
          <a:lstStyle/>
          <a:p>
            <a:fld id="{0DA8C0EF-46E1-44DB-80B1-6A631AF8445D}" type="datetimeFigureOut">
              <a:rPr lang="en-IN" smtClean="0"/>
              <a:pPr/>
              <a:t>23-10-2017</a:t>
            </a:fld>
            <a:endParaRPr lang="en-IN"/>
          </a:p>
        </p:txBody>
      </p:sp>
      <p:sp>
        <p:nvSpPr>
          <p:cNvPr id="8" name="Footer Placeholder 7">
            <a:extLst>
              <a:ext uri="{FF2B5EF4-FFF2-40B4-BE49-F238E27FC236}">
                <a16:creationId xmlns:a16="http://schemas.microsoft.com/office/drawing/2014/main" id="{71560E2B-037C-41C6-95FB-2B5F1BCFCE8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AE34B43-556C-47F9-82E3-87B7A25BEB3D}"/>
              </a:ext>
            </a:extLst>
          </p:cNvPr>
          <p:cNvSpPr>
            <a:spLocks noGrp="1"/>
          </p:cNvSpPr>
          <p:nvPr>
            <p:ph type="sldNum" sz="quarter" idx="12"/>
          </p:nvPr>
        </p:nvSpPr>
        <p:spPr/>
        <p:txBody>
          <a:bodyPr/>
          <a:lstStyle/>
          <a:p>
            <a:fld id="{63F16215-23C1-40C7-865B-4AF9B3608205}" type="slidenum">
              <a:rPr lang="en-IN" smtClean="0"/>
              <a:pPr/>
              <a:t>‹#›</a:t>
            </a:fld>
            <a:endParaRPr lang="en-IN"/>
          </a:p>
        </p:txBody>
      </p:sp>
    </p:spTree>
    <p:extLst>
      <p:ext uri="{BB962C8B-B14F-4D97-AF65-F5344CB8AC3E}">
        <p14:creationId xmlns:p14="http://schemas.microsoft.com/office/powerpoint/2010/main" val="2440020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DF8DD-CF43-4F7B-9DE8-67AA94225F6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4F138FF-CC82-4B6E-AF96-38D0E266DB68}"/>
              </a:ext>
            </a:extLst>
          </p:cNvPr>
          <p:cNvSpPr>
            <a:spLocks noGrp="1"/>
          </p:cNvSpPr>
          <p:nvPr>
            <p:ph type="dt" sz="half" idx="10"/>
          </p:nvPr>
        </p:nvSpPr>
        <p:spPr/>
        <p:txBody>
          <a:bodyPr/>
          <a:lstStyle/>
          <a:p>
            <a:fld id="{0DA8C0EF-46E1-44DB-80B1-6A631AF8445D}" type="datetimeFigureOut">
              <a:rPr lang="en-IN" smtClean="0"/>
              <a:pPr/>
              <a:t>23-10-2017</a:t>
            </a:fld>
            <a:endParaRPr lang="en-IN"/>
          </a:p>
        </p:txBody>
      </p:sp>
      <p:sp>
        <p:nvSpPr>
          <p:cNvPr id="4" name="Footer Placeholder 3">
            <a:extLst>
              <a:ext uri="{FF2B5EF4-FFF2-40B4-BE49-F238E27FC236}">
                <a16:creationId xmlns:a16="http://schemas.microsoft.com/office/drawing/2014/main" id="{E1A79997-F9FD-4671-BFD6-368ACDE71BA7}"/>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FEEBBCA8-7622-4427-9FAD-CE8F6ADD597B}"/>
              </a:ext>
            </a:extLst>
          </p:cNvPr>
          <p:cNvSpPr>
            <a:spLocks noGrp="1"/>
          </p:cNvSpPr>
          <p:nvPr>
            <p:ph type="sldNum" sz="quarter" idx="12"/>
          </p:nvPr>
        </p:nvSpPr>
        <p:spPr/>
        <p:txBody>
          <a:bodyPr/>
          <a:lstStyle/>
          <a:p>
            <a:fld id="{63F16215-23C1-40C7-865B-4AF9B3608205}" type="slidenum">
              <a:rPr lang="en-IN" smtClean="0"/>
              <a:pPr/>
              <a:t>‹#›</a:t>
            </a:fld>
            <a:endParaRPr lang="en-IN"/>
          </a:p>
        </p:txBody>
      </p:sp>
    </p:spTree>
    <p:extLst>
      <p:ext uri="{BB962C8B-B14F-4D97-AF65-F5344CB8AC3E}">
        <p14:creationId xmlns:p14="http://schemas.microsoft.com/office/powerpoint/2010/main" val="581820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4255D5-1B70-41EE-8F8A-80FBA18B027A}"/>
              </a:ext>
            </a:extLst>
          </p:cNvPr>
          <p:cNvSpPr>
            <a:spLocks noGrp="1"/>
          </p:cNvSpPr>
          <p:nvPr>
            <p:ph type="dt" sz="half" idx="10"/>
          </p:nvPr>
        </p:nvSpPr>
        <p:spPr/>
        <p:txBody>
          <a:bodyPr/>
          <a:lstStyle/>
          <a:p>
            <a:fld id="{0DA8C0EF-46E1-44DB-80B1-6A631AF8445D}" type="datetimeFigureOut">
              <a:rPr lang="en-IN" smtClean="0"/>
              <a:pPr/>
              <a:t>23-10-2017</a:t>
            </a:fld>
            <a:endParaRPr lang="en-IN"/>
          </a:p>
        </p:txBody>
      </p:sp>
      <p:sp>
        <p:nvSpPr>
          <p:cNvPr id="3" name="Footer Placeholder 2">
            <a:extLst>
              <a:ext uri="{FF2B5EF4-FFF2-40B4-BE49-F238E27FC236}">
                <a16:creationId xmlns:a16="http://schemas.microsoft.com/office/drawing/2014/main" id="{565490CD-8627-455A-B5CC-75EEEF83C92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A342EF6-2093-4CB6-AA2D-BAC6AAE99D9A}"/>
              </a:ext>
            </a:extLst>
          </p:cNvPr>
          <p:cNvSpPr>
            <a:spLocks noGrp="1"/>
          </p:cNvSpPr>
          <p:nvPr>
            <p:ph type="sldNum" sz="quarter" idx="12"/>
          </p:nvPr>
        </p:nvSpPr>
        <p:spPr/>
        <p:txBody>
          <a:bodyPr/>
          <a:lstStyle/>
          <a:p>
            <a:fld id="{63F16215-23C1-40C7-865B-4AF9B3608205}" type="slidenum">
              <a:rPr lang="en-IN" smtClean="0"/>
              <a:pPr/>
              <a:t>‹#›</a:t>
            </a:fld>
            <a:endParaRPr lang="en-IN"/>
          </a:p>
        </p:txBody>
      </p:sp>
    </p:spTree>
    <p:extLst>
      <p:ext uri="{BB962C8B-B14F-4D97-AF65-F5344CB8AC3E}">
        <p14:creationId xmlns:p14="http://schemas.microsoft.com/office/powerpoint/2010/main" val="2602552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4DDAE-E1E1-4821-B36A-BB017A1E28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354270DB-A64B-4CF4-9BF9-766028942F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6F2141A-7476-4AFB-BE54-7312BE287F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567BB4-656C-4756-9B7B-9FA06C660AF5}"/>
              </a:ext>
            </a:extLst>
          </p:cNvPr>
          <p:cNvSpPr>
            <a:spLocks noGrp="1"/>
          </p:cNvSpPr>
          <p:nvPr>
            <p:ph type="dt" sz="half" idx="10"/>
          </p:nvPr>
        </p:nvSpPr>
        <p:spPr/>
        <p:txBody>
          <a:bodyPr/>
          <a:lstStyle/>
          <a:p>
            <a:fld id="{0DA8C0EF-46E1-44DB-80B1-6A631AF8445D}" type="datetimeFigureOut">
              <a:rPr lang="en-IN" smtClean="0"/>
              <a:pPr/>
              <a:t>23-10-2017</a:t>
            </a:fld>
            <a:endParaRPr lang="en-IN"/>
          </a:p>
        </p:txBody>
      </p:sp>
      <p:sp>
        <p:nvSpPr>
          <p:cNvPr id="6" name="Footer Placeholder 5">
            <a:extLst>
              <a:ext uri="{FF2B5EF4-FFF2-40B4-BE49-F238E27FC236}">
                <a16:creationId xmlns:a16="http://schemas.microsoft.com/office/drawing/2014/main" id="{B5DFFF0A-DF3E-4C62-BDF6-BB20B0F852D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AB552C9-ACEE-4E10-B202-D398C3E16F70}"/>
              </a:ext>
            </a:extLst>
          </p:cNvPr>
          <p:cNvSpPr>
            <a:spLocks noGrp="1"/>
          </p:cNvSpPr>
          <p:nvPr>
            <p:ph type="sldNum" sz="quarter" idx="12"/>
          </p:nvPr>
        </p:nvSpPr>
        <p:spPr/>
        <p:txBody>
          <a:bodyPr/>
          <a:lstStyle/>
          <a:p>
            <a:fld id="{63F16215-23C1-40C7-865B-4AF9B3608205}" type="slidenum">
              <a:rPr lang="en-IN" smtClean="0"/>
              <a:pPr/>
              <a:t>‹#›</a:t>
            </a:fld>
            <a:endParaRPr lang="en-IN"/>
          </a:p>
        </p:txBody>
      </p:sp>
    </p:spTree>
    <p:extLst>
      <p:ext uri="{BB962C8B-B14F-4D97-AF65-F5344CB8AC3E}">
        <p14:creationId xmlns:p14="http://schemas.microsoft.com/office/powerpoint/2010/main" val="1604210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87FFC-841D-4629-BF38-B0700C2CA3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4E1C264A-57F1-4194-A12F-CC729B8D8F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7D3C3F8-83D7-4F51-B336-AFFD4C3683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7BC2B08-8173-4999-B58D-D7017B9FFBBE}"/>
              </a:ext>
            </a:extLst>
          </p:cNvPr>
          <p:cNvSpPr>
            <a:spLocks noGrp="1"/>
          </p:cNvSpPr>
          <p:nvPr>
            <p:ph type="dt" sz="half" idx="10"/>
          </p:nvPr>
        </p:nvSpPr>
        <p:spPr/>
        <p:txBody>
          <a:bodyPr/>
          <a:lstStyle/>
          <a:p>
            <a:fld id="{0DA8C0EF-46E1-44DB-80B1-6A631AF8445D}" type="datetimeFigureOut">
              <a:rPr lang="en-IN" smtClean="0"/>
              <a:pPr/>
              <a:t>23-10-2017</a:t>
            </a:fld>
            <a:endParaRPr lang="en-IN"/>
          </a:p>
        </p:txBody>
      </p:sp>
      <p:sp>
        <p:nvSpPr>
          <p:cNvPr id="6" name="Footer Placeholder 5">
            <a:extLst>
              <a:ext uri="{FF2B5EF4-FFF2-40B4-BE49-F238E27FC236}">
                <a16:creationId xmlns:a16="http://schemas.microsoft.com/office/drawing/2014/main" id="{FA23231C-9D25-4A5E-8B11-5F232463EB0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FCCDDC7-6130-43A3-A406-1DEF918CBD53}"/>
              </a:ext>
            </a:extLst>
          </p:cNvPr>
          <p:cNvSpPr>
            <a:spLocks noGrp="1"/>
          </p:cNvSpPr>
          <p:nvPr>
            <p:ph type="sldNum" sz="quarter" idx="12"/>
          </p:nvPr>
        </p:nvSpPr>
        <p:spPr/>
        <p:txBody>
          <a:bodyPr/>
          <a:lstStyle/>
          <a:p>
            <a:fld id="{63F16215-23C1-40C7-865B-4AF9B3608205}" type="slidenum">
              <a:rPr lang="en-IN" smtClean="0"/>
              <a:pPr/>
              <a:t>‹#›</a:t>
            </a:fld>
            <a:endParaRPr lang="en-IN"/>
          </a:p>
        </p:txBody>
      </p:sp>
    </p:spTree>
    <p:extLst>
      <p:ext uri="{BB962C8B-B14F-4D97-AF65-F5344CB8AC3E}">
        <p14:creationId xmlns:p14="http://schemas.microsoft.com/office/powerpoint/2010/main" val="1406994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5FF563-31DD-4300-89D7-65EBC11DA0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15ED4AA-978B-4CD1-8371-ADD2B941A57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22714C8-92FB-4BC7-A554-D0815F7142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A8C0EF-46E1-44DB-80B1-6A631AF8445D}" type="datetimeFigureOut">
              <a:rPr lang="en-IN" smtClean="0"/>
              <a:pPr/>
              <a:t>23-10-2017</a:t>
            </a:fld>
            <a:endParaRPr lang="en-IN"/>
          </a:p>
        </p:txBody>
      </p:sp>
      <p:sp>
        <p:nvSpPr>
          <p:cNvPr id="5" name="Footer Placeholder 4">
            <a:extLst>
              <a:ext uri="{FF2B5EF4-FFF2-40B4-BE49-F238E27FC236}">
                <a16:creationId xmlns:a16="http://schemas.microsoft.com/office/drawing/2014/main" id="{497E26EF-B584-41D6-8D0F-313B575C42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88A68B1-3709-4401-81EF-7B872B460A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F16215-23C1-40C7-865B-4AF9B3608205}" type="slidenum">
              <a:rPr lang="en-IN" smtClean="0"/>
              <a:pPr/>
              <a:t>‹#›</a:t>
            </a:fld>
            <a:endParaRPr lang="en-IN"/>
          </a:p>
        </p:txBody>
      </p:sp>
    </p:spTree>
    <p:extLst>
      <p:ext uri="{BB962C8B-B14F-4D97-AF65-F5344CB8AC3E}">
        <p14:creationId xmlns:p14="http://schemas.microsoft.com/office/powerpoint/2010/main" val="2463974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hyperlink" Target="http://www.gstindia.biz/" TargetMode="External"/><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svg"/><Relationship Id="rId10" Type="http://schemas.openxmlformats.org/officeDocument/2006/relationships/image" Target="../media/image11.jpeg"/><Relationship Id="rId4" Type="http://schemas.openxmlformats.org/officeDocument/2006/relationships/image" Target="../media/image6.png"/><Relationship Id="rId9" Type="http://schemas.openxmlformats.org/officeDocument/2006/relationships/image" Target="../media/image10.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sky, outdoor, transport&#10;&#10;Description generated with very high confidence">
            <a:extLst>
              <a:ext uri="{FF2B5EF4-FFF2-40B4-BE49-F238E27FC236}">
                <a16:creationId xmlns:a16="http://schemas.microsoft.com/office/drawing/2014/main" id="{6854052B-5675-4A4B-AC24-EB945A6E0BA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7600" y="1299310"/>
            <a:ext cx="7827817" cy="4228651"/>
          </a:xfrm>
          <a:prstGeom prst="rect">
            <a:avLst/>
          </a:prstGeom>
        </p:spPr>
      </p:pic>
      <p:sp>
        <p:nvSpPr>
          <p:cNvPr id="8" name="Rectangle 7">
            <a:extLst>
              <a:ext uri="{FF2B5EF4-FFF2-40B4-BE49-F238E27FC236}">
                <a16:creationId xmlns:a16="http://schemas.microsoft.com/office/drawing/2014/main" id="{93E68324-E464-44EE-8289-D097DC4ED9DC}"/>
              </a:ext>
            </a:extLst>
          </p:cNvPr>
          <p:cNvSpPr/>
          <p:nvPr/>
        </p:nvSpPr>
        <p:spPr>
          <a:xfrm>
            <a:off x="0" y="928254"/>
            <a:ext cx="4350328" cy="4599709"/>
          </a:xfrm>
          <a:custGeom>
            <a:avLst/>
            <a:gdLst>
              <a:gd name="connsiteX0" fmla="*/ 0 w 4862945"/>
              <a:gd name="connsiteY0" fmla="*/ 0 h 5929746"/>
              <a:gd name="connsiteX1" fmla="*/ 4862945 w 4862945"/>
              <a:gd name="connsiteY1" fmla="*/ 0 h 5929746"/>
              <a:gd name="connsiteX2" fmla="*/ 4862945 w 4862945"/>
              <a:gd name="connsiteY2" fmla="*/ 5929746 h 5929746"/>
              <a:gd name="connsiteX3" fmla="*/ 0 w 4862945"/>
              <a:gd name="connsiteY3" fmla="*/ 5929746 h 5929746"/>
              <a:gd name="connsiteX4" fmla="*/ 0 w 4862945"/>
              <a:gd name="connsiteY4" fmla="*/ 0 h 5929746"/>
              <a:gd name="connsiteX0" fmla="*/ 0 w 5460229"/>
              <a:gd name="connsiteY0" fmla="*/ 0 h 5929746"/>
              <a:gd name="connsiteX1" fmla="*/ 4862945 w 5460229"/>
              <a:gd name="connsiteY1" fmla="*/ 0 h 5929746"/>
              <a:gd name="connsiteX2" fmla="*/ 4862945 w 5460229"/>
              <a:gd name="connsiteY2" fmla="*/ 5929746 h 5929746"/>
              <a:gd name="connsiteX3" fmla="*/ 0 w 5460229"/>
              <a:gd name="connsiteY3" fmla="*/ 5929746 h 5929746"/>
              <a:gd name="connsiteX4" fmla="*/ 0 w 5460229"/>
              <a:gd name="connsiteY4" fmla="*/ 0 h 5929746"/>
              <a:gd name="connsiteX0" fmla="*/ 0 w 5352353"/>
              <a:gd name="connsiteY0" fmla="*/ 0 h 5929746"/>
              <a:gd name="connsiteX1" fmla="*/ 4862945 w 5352353"/>
              <a:gd name="connsiteY1" fmla="*/ 0 h 5929746"/>
              <a:gd name="connsiteX2" fmla="*/ 4862945 w 5352353"/>
              <a:gd name="connsiteY2" fmla="*/ 5929746 h 5929746"/>
              <a:gd name="connsiteX3" fmla="*/ 0 w 5352353"/>
              <a:gd name="connsiteY3" fmla="*/ 5929746 h 5929746"/>
              <a:gd name="connsiteX4" fmla="*/ 0 w 5352353"/>
              <a:gd name="connsiteY4" fmla="*/ 0 h 5929746"/>
              <a:gd name="connsiteX0" fmla="*/ 0 w 5605798"/>
              <a:gd name="connsiteY0" fmla="*/ 0 h 5929746"/>
              <a:gd name="connsiteX1" fmla="*/ 4862945 w 5605798"/>
              <a:gd name="connsiteY1" fmla="*/ 0 h 5929746"/>
              <a:gd name="connsiteX2" fmla="*/ 4862945 w 5605798"/>
              <a:gd name="connsiteY2" fmla="*/ 5929746 h 5929746"/>
              <a:gd name="connsiteX3" fmla="*/ 0 w 5605798"/>
              <a:gd name="connsiteY3" fmla="*/ 5929746 h 5929746"/>
              <a:gd name="connsiteX4" fmla="*/ 0 w 5605798"/>
              <a:gd name="connsiteY4" fmla="*/ 0 h 5929746"/>
              <a:gd name="connsiteX0" fmla="*/ 0 w 5322460"/>
              <a:gd name="connsiteY0" fmla="*/ 0 h 5929746"/>
              <a:gd name="connsiteX1" fmla="*/ 4862945 w 5322460"/>
              <a:gd name="connsiteY1" fmla="*/ 0 h 5929746"/>
              <a:gd name="connsiteX2" fmla="*/ 4862945 w 5322460"/>
              <a:gd name="connsiteY2" fmla="*/ 5929746 h 5929746"/>
              <a:gd name="connsiteX3" fmla="*/ 0 w 5322460"/>
              <a:gd name="connsiteY3" fmla="*/ 5929746 h 5929746"/>
              <a:gd name="connsiteX4" fmla="*/ 0 w 5322460"/>
              <a:gd name="connsiteY4" fmla="*/ 0 h 5929746"/>
              <a:gd name="connsiteX0" fmla="*/ 0 w 5267675"/>
              <a:gd name="connsiteY0" fmla="*/ 0 h 5929746"/>
              <a:gd name="connsiteX1" fmla="*/ 4862945 w 5267675"/>
              <a:gd name="connsiteY1" fmla="*/ 0 h 5929746"/>
              <a:gd name="connsiteX2" fmla="*/ 4862945 w 5267675"/>
              <a:gd name="connsiteY2" fmla="*/ 5929746 h 5929746"/>
              <a:gd name="connsiteX3" fmla="*/ 0 w 5267675"/>
              <a:gd name="connsiteY3" fmla="*/ 5929746 h 5929746"/>
              <a:gd name="connsiteX4" fmla="*/ 0 w 5267675"/>
              <a:gd name="connsiteY4" fmla="*/ 0 h 59297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67675" h="5929746">
                <a:moveTo>
                  <a:pt x="0" y="0"/>
                </a:moveTo>
                <a:lnTo>
                  <a:pt x="4862945" y="0"/>
                </a:lnTo>
                <a:cubicBezTo>
                  <a:pt x="6137564" y="2807855"/>
                  <a:pt x="3906981" y="3426691"/>
                  <a:pt x="4862945" y="5929746"/>
                </a:cubicBezTo>
                <a:lnTo>
                  <a:pt x="0" y="5929746"/>
                </a:lnTo>
                <a:lnTo>
                  <a:pt x="0" y="0"/>
                </a:ln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6A2B24F6-4D05-42E0-A351-A43E1554DB4D}"/>
              </a:ext>
            </a:extLst>
          </p:cNvPr>
          <p:cNvSpPr/>
          <p:nvPr/>
        </p:nvSpPr>
        <p:spPr>
          <a:xfrm>
            <a:off x="-2" y="-1"/>
            <a:ext cx="12192001" cy="1299313"/>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a:extLst>
              <a:ext uri="{FF2B5EF4-FFF2-40B4-BE49-F238E27FC236}">
                <a16:creationId xmlns:a16="http://schemas.microsoft.com/office/drawing/2014/main" id="{A1C98B44-E860-4AF2-93FE-35927F2BEAA0}"/>
              </a:ext>
            </a:extLst>
          </p:cNvPr>
          <p:cNvSpPr txBox="1">
            <a:spLocks/>
          </p:cNvSpPr>
          <p:nvPr/>
        </p:nvSpPr>
        <p:spPr>
          <a:xfrm>
            <a:off x="-3" y="0"/>
            <a:ext cx="12192002" cy="1299311"/>
          </a:xfrm>
          <a:prstGeom prst="rect">
            <a:avLst/>
          </a:prstGeom>
        </p:spPr>
        <p:txBody>
          <a:bodyPr vert="horz">
            <a:normAutofit fontScale="47500" lnSpcReduction="20000"/>
          </a:bodyPr>
          <a:lstStyle>
            <a:lvl1pPr marL="64008" indent="0" algn="l" rtl="0" eaLnBrk="1" latinLnBrk="0" hangingPunct="1">
              <a:spcBef>
                <a:spcPts val="300"/>
              </a:spcBef>
              <a:buClr>
                <a:schemeClr val="accent3"/>
              </a:buClr>
              <a:buFont typeface="Georgia"/>
              <a:buNone/>
              <a:defRPr kumimoji="0" sz="2400" kern="1200">
                <a:solidFill>
                  <a:schemeClr val="tx2"/>
                </a:solidFill>
                <a:latin typeface="+mn-lt"/>
                <a:ea typeface="+mn-ea"/>
                <a:cs typeface="+mn-cs"/>
              </a:defRPr>
            </a:lvl1pPr>
            <a:lvl2pPr marL="457200" indent="0" algn="ctr" rtl="0" eaLnBrk="1" latinLnBrk="0" hangingPunct="1">
              <a:spcBef>
                <a:spcPts val="300"/>
              </a:spcBef>
              <a:buClr>
                <a:schemeClr val="accent2"/>
              </a:buClr>
              <a:buFont typeface="Georgia"/>
              <a:buNone/>
              <a:defRPr kumimoji="0" sz="2600" kern="1200">
                <a:solidFill>
                  <a:schemeClr val="tx2"/>
                </a:solidFill>
                <a:latin typeface="+mn-lt"/>
                <a:ea typeface="+mn-ea"/>
                <a:cs typeface="+mn-cs"/>
              </a:defRPr>
            </a:lvl2pPr>
            <a:lvl3pPr marL="914400" indent="0" algn="ctr" rtl="0" eaLnBrk="1" latinLnBrk="0" hangingPunct="1">
              <a:spcBef>
                <a:spcPts val="300"/>
              </a:spcBef>
              <a:buClr>
                <a:schemeClr val="accent1"/>
              </a:buClr>
              <a:buFont typeface="Wingdings 2" panose="05020102010507070707" pitchFamily="18" charset="2"/>
              <a:buNone/>
              <a:defRPr kumimoji="0" sz="2400" kern="1200">
                <a:solidFill>
                  <a:schemeClr val="tx2"/>
                </a:solidFill>
                <a:latin typeface="+mn-lt"/>
                <a:ea typeface="+mn-ea"/>
                <a:cs typeface="+mn-cs"/>
              </a:defRPr>
            </a:lvl3pPr>
            <a:lvl4pPr marL="1371600" indent="0" algn="ctr" rtl="0" eaLnBrk="1" latinLnBrk="0" hangingPunct="1">
              <a:spcBef>
                <a:spcPts val="300"/>
              </a:spcBef>
              <a:buClr>
                <a:schemeClr val="accent1"/>
              </a:buClr>
              <a:buFont typeface="Wingdings 2" panose="05020102010507070707" pitchFamily="18" charset="2"/>
              <a:buNone/>
              <a:defRPr kumimoji="0" sz="2200" kern="1200">
                <a:solidFill>
                  <a:schemeClr val="tx2"/>
                </a:solidFill>
                <a:latin typeface="+mn-lt"/>
                <a:ea typeface="+mn-ea"/>
                <a:cs typeface="+mn-cs"/>
              </a:defRPr>
            </a:lvl4pPr>
            <a:lvl5pPr marL="1828800" indent="0" algn="ctr" rtl="0" eaLnBrk="1" latinLnBrk="0" hangingPunct="1">
              <a:spcBef>
                <a:spcPts val="300"/>
              </a:spcBef>
              <a:buClr>
                <a:schemeClr val="accent1"/>
              </a:buClr>
              <a:buFont typeface="Wingdings 2" panose="05020102010507070707" pitchFamily="18" charset="2"/>
              <a:buNone/>
              <a:defRPr kumimoji="0" sz="2000" kern="1200">
                <a:solidFill>
                  <a:schemeClr val="tx2"/>
                </a:solidFill>
                <a:latin typeface="+mn-lt"/>
                <a:ea typeface="+mn-ea"/>
                <a:cs typeface="+mn-cs"/>
              </a:defRPr>
            </a:lvl5pPr>
            <a:lvl6pPr marL="2286000" indent="0" algn="ctr" rtl="0" eaLnBrk="1" latinLnBrk="0" hangingPunct="1">
              <a:spcBef>
                <a:spcPts val="300"/>
              </a:spcBef>
              <a:buClr>
                <a:schemeClr val="accent1"/>
              </a:buClr>
              <a:buFont typeface="Wingdings 2" panose="05020102010507070707" pitchFamily="18" charset="2"/>
              <a:buNone/>
              <a:defRPr kumimoji="0" sz="1800" kern="1200">
                <a:solidFill>
                  <a:schemeClr val="tx2"/>
                </a:solidFill>
                <a:latin typeface="+mn-lt"/>
                <a:ea typeface="+mn-ea"/>
                <a:cs typeface="+mn-cs"/>
              </a:defRPr>
            </a:lvl6pPr>
            <a:lvl7pPr marL="2743200" indent="0" algn="ctr" rtl="0" eaLnBrk="1" latinLnBrk="0" hangingPunct="1">
              <a:spcBef>
                <a:spcPts val="300"/>
              </a:spcBef>
              <a:buClr>
                <a:schemeClr val="accent1"/>
              </a:buClr>
              <a:buFont typeface="Wingdings 2" panose="05020102010507070707" pitchFamily="18" charset="2"/>
              <a:buNone/>
              <a:defRPr kumimoji="0" sz="1600" kern="1200">
                <a:solidFill>
                  <a:schemeClr val="tx2"/>
                </a:solidFill>
                <a:latin typeface="+mn-lt"/>
                <a:ea typeface="+mn-ea"/>
                <a:cs typeface="+mn-cs"/>
              </a:defRPr>
            </a:lvl7pPr>
            <a:lvl8pPr marL="3200400" indent="0" algn="ctr" rtl="0" eaLnBrk="1" latinLnBrk="0" hangingPunct="1">
              <a:spcBef>
                <a:spcPts val="300"/>
              </a:spcBef>
              <a:buClr>
                <a:schemeClr val="accent1"/>
              </a:buClr>
              <a:buFont typeface="Wingdings 2" panose="05020102010507070707" pitchFamily="18" charset="2"/>
              <a:buNone/>
              <a:defRPr kumimoji="0" sz="1500" kern="1200">
                <a:solidFill>
                  <a:schemeClr val="tx2"/>
                </a:solidFill>
                <a:latin typeface="+mn-lt"/>
                <a:ea typeface="+mn-ea"/>
                <a:cs typeface="+mn-cs"/>
              </a:defRPr>
            </a:lvl8pPr>
            <a:lvl9pPr marL="3657600" indent="0" algn="ctr" rtl="0" eaLnBrk="1" latinLnBrk="0" hangingPunct="1">
              <a:spcBef>
                <a:spcPts val="300"/>
              </a:spcBef>
              <a:buClr>
                <a:schemeClr val="accent1"/>
              </a:buClr>
              <a:buFont typeface="Wingdings 2" panose="05020102010507070707" pitchFamily="18" charset="2"/>
              <a:buNone/>
              <a:defRPr kumimoji="0" sz="1400" kern="1200" baseline="0">
                <a:solidFill>
                  <a:schemeClr val="tx2"/>
                </a:solidFill>
                <a:latin typeface="+mn-lt"/>
                <a:ea typeface="+mn-ea"/>
                <a:cs typeface="+mn-cs"/>
              </a:defRPr>
            </a:lvl9pPr>
          </a:lstStyle>
          <a:p>
            <a:pPr algn="ctr"/>
            <a:r>
              <a:rPr lang="en-US" sz="8400" b="1" dirty="0">
                <a:solidFill>
                  <a:srgbClr val="FF0000"/>
                </a:solidFill>
                <a:latin typeface="Arial" panose="020B0604020202020204" pitchFamily="34" charset="0"/>
                <a:cs typeface="Arial" panose="020B0604020202020204" pitchFamily="34" charset="0"/>
              </a:rPr>
              <a:t>GST</a:t>
            </a:r>
            <a:r>
              <a:rPr lang="en-US" sz="8400" b="1" dirty="0">
                <a:solidFill>
                  <a:srgbClr val="0070C0"/>
                </a:solidFill>
                <a:latin typeface="Arial" panose="020B0604020202020204" pitchFamily="34" charset="0"/>
                <a:cs typeface="Arial" panose="020B0604020202020204" pitchFamily="34" charset="0"/>
              </a:rPr>
              <a:t>India</a:t>
            </a:r>
            <a:r>
              <a:rPr lang="en-US" sz="8400" b="1" dirty="0">
                <a:solidFill>
                  <a:schemeClr val="accent3">
                    <a:lumMod val="75000"/>
                  </a:schemeClr>
                </a:solidFill>
                <a:latin typeface="Arial" panose="020B0604020202020204" pitchFamily="34" charset="0"/>
                <a:cs typeface="Arial" panose="020B0604020202020204" pitchFamily="34" charset="0"/>
              </a:rPr>
              <a:t>.</a:t>
            </a:r>
            <a:r>
              <a:rPr lang="en-US" sz="8400" b="1" dirty="0">
                <a:solidFill>
                  <a:schemeClr val="tx1"/>
                </a:solidFill>
                <a:latin typeface="Arial" panose="020B0604020202020204" pitchFamily="34" charset="0"/>
                <a:cs typeface="Arial" panose="020B0604020202020204" pitchFamily="34" charset="0"/>
              </a:rPr>
              <a:t>biz</a:t>
            </a:r>
          </a:p>
          <a:p>
            <a:pPr algn="ctr"/>
            <a:r>
              <a:rPr lang="en-US" sz="5400" b="1" dirty="0">
                <a:solidFill>
                  <a:schemeClr val="tx1"/>
                </a:solidFill>
                <a:latin typeface="Garamond" panose="02020404030301010803" pitchFamily="18" charset="0"/>
              </a:rPr>
              <a:t>LETTER OF UNDERTAKING UNDER EXPORT – CONDITIONS &amp; REQUIREMENTS FOR FILING</a:t>
            </a:r>
            <a:endParaRPr lang="en-US" sz="5400" b="1" dirty="0">
              <a:solidFill>
                <a:schemeClr val="tx1"/>
              </a:solidFill>
              <a:latin typeface="Arial" panose="020B0604020202020204" pitchFamily="34" charset="0"/>
              <a:cs typeface="Arial" panose="020B0604020202020204" pitchFamily="34" charset="0"/>
            </a:endParaRPr>
          </a:p>
          <a:p>
            <a:pPr algn="ctr"/>
            <a:endParaRPr lang="en-US" sz="4000" dirty="0">
              <a:solidFill>
                <a:schemeClr val="tx1"/>
              </a:solidFill>
              <a:latin typeface="Monotype Corsiva" pitchFamily="66" charset="0"/>
            </a:endParaRPr>
          </a:p>
        </p:txBody>
      </p:sp>
      <p:sp>
        <p:nvSpPr>
          <p:cNvPr id="15" name="Rectangle 7">
            <a:extLst>
              <a:ext uri="{FF2B5EF4-FFF2-40B4-BE49-F238E27FC236}">
                <a16:creationId xmlns:a16="http://schemas.microsoft.com/office/drawing/2014/main" id="{FE7E5CF9-16D5-4660-8BCE-F47D589C96C0}"/>
              </a:ext>
            </a:extLst>
          </p:cNvPr>
          <p:cNvSpPr/>
          <p:nvPr/>
        </p:nvSpPr>
        <p:spPr>
          <a:xfrm>
            <a:off x="10749308" y="1299311"/>
            <a:ext cx="1442691" cy="4228650"/>
          </a:xfrm>
          <a:custGeom>
            <a:avLst/>
            <a:gdLst>
              <a:gd name="connsiteX0" fmla="*/ 0 w 6220691"/>
              <a:gd name="connsiteY0" fmla="*/ 0 h 4599709"/>
              <a:gd name="connsiteX1" fmla="*/ 6220691 w 6220691"/>
              <a:gd name="connsiteY1" fmla="*/ 0 h 4599709"/>
              <a:gd name="connsiteX2" fmla="*/ 6220691 w 6220691"/>
              <a:gd name="connsiteY2" fmla="*/ 4599709 h 4599709"/>
              <a:gd name="connsiteX3" fmla="*/ 0 w 6220691"/>
              <a:gd name="connsiteY3" fmla="*/ 4599709 h 4599709"/>
              <a:gd name="connsiteX4" fmla="*/ 0 w 6220691"/>
              <a:gd name="connsiteY4" fmla="*/ 0 h 4599709"/>
              <a:gd name="connsiteX0" fmla="*/ 0 w 6220691"/>
              <a:gd name="connsiteY0" fmla="*/ 0 h 4599709"/>
              <a:gd name="connsiteX1" fmla="*/ 6220691 w 6220691"/>
              <a:gd name="connsiteY1" fmla="*/ 0 h 4599709"/>
              <a:gd name="connsiteX2" fmla="*/ 6220691 w 6220691"/>
              <a:gd name="connsiteY2" fmla="*/ 4599709 h 4599709"/>
              <a:gd name="connsiteX3" fmla="*/ 0 w 6220691"/>
              <a:gd name="connsiteY3" fmla="*/ 4599709 h 4599709"/>
              <a:gd name="connsiteX4" fmla="*/ 0 w 6220691"/>
              <a:gd name="connsiteY4" fmla="*/ 0 h 4599709"/>
              <a:gd name="connsiteX0" fmla="*/ 216033 w 6436724"/>
              <a:gd name="connsiteY0" fmla="*/ 0 h 4599709"/>
              <a:gd name="connsiteX1" fmla="*/ 6436724 w 6436724"/>
              <a:gd name="connsiteY1" fmla="*/ 0 h 4599709"/>
              <a:gd name="connsiteX2" fmla="*/ 6436724 w 6436724"/>
              <a:gd name="connsiteY2" fmla="*/ 4599709 h 4599709"/>
              <a:gd name="connsiteX3" fmla="*/ 216033 w 6436724"/>
              <a:gd name="connsiteY3" fmla="*/ 4599709 h 4599709"/>
              <a:gd name="connsiteX4" fmla="*/ 216033 w 6436724"/>
              <a:gd name="connsiteY4" fmla="*/ 0 h 4599709"/>
              <a:gd name="connsiteX0" fmla="*/ 78349 w 6299040"/>
              <a:gd name="connsiteY0" fmla="*/ 0 h 4599709"/>
              <a:gd name="connsiteX1" fmla="*/ 6299040 w 6299040"/>
              <a:gd name="connsiteY1" fmla="*/ 0 h 4599709"/>
              <a:gd name="connsiteX2" fmla="*/ 6299040 w 6299040"/>
              <a:gd name="connsiteY2" fmla="*/ 4599709 h 4599709"/>
              <a:gd name="connsiteX3" fmla="*/ 78349 w 6299040"/>
              <a:gd name="connsiteY3" fmla="*/ 4599709 h 4599709"/>
              <a:gd name="connsiteX4" fmla="*/ 78349 w 6299040"/>
              <a:gd name="connsiteY4" fmla="*/ 0 h 4599709"/>
              <a:gd name="connsiteX0" fmla="*/ 986448 w 7207139"/>
              <a:gd name="connsiteY0" fmla="*/ 0 h 4599709"/>
              <a:gd name="connsiteX1" fmla="*/ 7207139 w 7207139"/>
              <a:gd name="connsiteY1" fmla="*/ 0 h 4599709"/>
              <a:gd name="connsiteX2" fmla="*/ 7207139 w 7207139"/>
              <a:gd name="connsiteY2" fmla="*/ 4599709 h 4599709"/>
              <a:gd name="connsiteX3" fmla="*/ 986448 w 7207139"/>
              <a:gd name="connsiteY3" fmla="*/ 4599709 h 4599709"/>
              <a:gd name="connsiteX4" fmla="*/ 986448 w 7207139"/>
              <a:gd name="connsiteY4" fmla="*/ 0 h 4599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7139" h="4599709">
                <a:moveTo>
                  <a:pt x="986448" y="0"/>
                </a:moveTo>
                <a:lnTo>
                  <a:pt x="7207139" y="0"/>
                </a:lnTo>
                <a:lnTo>
                  <a:pt x="7207139" y="4599709"/>
                </a:lnTo>
                <a:lnTo>
                  <a:pt x="986448" y="4599709"/>
                </a:lnTo>
                <a:cubicBezTo>
                  <a:pt x="-3083998" y="2830945"/>
                  <a:pt x="7161334" y="1616363"/>
                  <a:pt x="986448" y="0"/>
                </a:cubicBezTo>
                <a:close/>
              </a:path>
            </a:pathLst>
          </a:cu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DF9EFD5-3E7C-4391-8594-BB578AB619E5}"/>
              </a:ext>
            </a:extLst>
          </p:cNvPr>
          <p:cNvSpPr/>
          <p:nvPr/>
        </p:nvSpPr>
        <p:spPr>
          <a:xfrm>
            <a:off x="0" y="5666509"/>
            <a:ext cx="12192000" cy="1054966"/>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909888">
              <a:tabLst>
                <a:tab pos="2909888" algn="l"/>
              </a:tabLst>
            </a:pPr>
            <a:r>
              <a:rPr lang="en-US" b="1" i="1" dirty="0" err="1">
                <a:solidFill>
                  <a:schemeClr val="tx1"/>
                </a:solidFill>
              </a:rPr>
              <a:t>Ashu</a:t>
            </a:r>
            <a:r>
              <a:rPr lang="en-US" b="1" i="1" dirty="0">
                <a:solidFill>
                  <a:schemeClr val="tx1"/>
                </a:solidFill>
              </a:rPr>
              <a:t> Dalmia</a:t>
            </a:r>
            <a:endParaRPr lang="en-US" dirty="0">
              <a:solidFill>
                <a:schemeClr val="tx1"/>
              </a:solidFill>
            </a:endParaRPr>
          </a:p>
          <a:p>
            <a:pPr marL="2909888">
              <a:tabLst>
                <a:tab pos="2909888" algn="l"/>
              </a:tabLst>
            </a:pPr>
            <a:r>
              <a:rPr lang="en-US" b="1" i="1" dirty="0">
                <a:solidFill>
                  <a:schemeClr val="tx1"/>
                </a:solidFill>
              </a:rPr>
              <a:t>Consultant: GCC VAT, INDIA GST, TRAINER &amp; AUTHOR</a:t>
            </a:r>
            <a:endParaRPr lang="en-US" dirty="0">
              <a:solidFill>
                <a:schemeClr val="tx1"/>
              </a:solidFill>
            </a:endParaRPr>
          </a:p>
          <a:p>
            <a:pPr marL="2909888">
              <a:tabLst>
                <a:tab pos="2909888" algn="l"/>
              </a:tabLst>
            </a:pPr>
            <a:r>
              <a:rPr lang="en-US" b="1" i="1" dirty="0">
                <a:solidFill>
                  <a:schemeClr val="tx1"/>
                </a:solidFill>
              </a:rPr>
              <a:t>Mob: +91-9810893243, E-Mail: info@gstindia.biz</a:t>
            </a:r>
            <a:endParaRPr lang="en-US" dirty="0">
              <a:solidFill>
                <a:schemeClr val="tx1"/>
              </a:solidFill>
            </a:endParaRPr>
          </a:p>
        </p:txBody>
      </p:sp>
      <p:pic>
        <p:nvPicPr>
          <p:cNvPr id="17" name="Picture 16" descr="A drawing of a cartoon character&#10;&#10;Description generated with high confidence">
            <a:extLst>
              <a:ext uri="{FF2B5EF4-FFF2-40B4-BE49-F238E27FC236}">
                <a16:creationId xmlns:a16="http://schemas.microsoft.com/office/drawing/2014/main" id="{9DF50906-EE52-444F-BC0D-8F7777652AF9}"/>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14284" y="5334000"/>
            <a:ext cx="1910629" cy="1524000"/>
          </a:xfrm>
          <a:prstGeom prst="rect">
            <a:avLst/>
          </a:prstGeom>
        </p:spPr>
      </p:pic>
      <p:pic>
        <p:nvPicPr>
          <p:cNvPr id="18" name="Picture 17" descr="C:\Users\Starwood\Documents\Tax practice\GST\ASHU NEW-2 (5).jpg">
            <a:extLst>
              <a:ext uri="{FF2B5EF4-FFF2-40B4-BE49-F238E27FC236}">
                <a16:creationId xmlns:a16="http://schemas.microsoft.com/office/drawing/2014/main" id="{BEE8DE5B-B184-4B44-AF86-0AB851994C5F}"/>
              </a:ext>
            </a:extLst>
          </p:cNvPr>
          <p:cNvPicPr>
            <a:picLocks noChangeAspect="1" noChangeArrowheads="1"/>
          </p:cNvPicPr>
          <p:nvPr/>
        </p:nvPicPr>
        <p:blipFill>
          <a:blip r:embed="rId4"/>
          <a:srcRect l="8682" r="-2501" b="12727"/>
          <a:stretch>
            <a:fillRect/>
          </a:stretch>
        </p:blipFill>
        <p:spPr bwMode="auto">
          <a:xfrm>
            <a:off x="273632" y="1936790"/>
            <a:ext cx="3383968" cy="271833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636193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8"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10</a:t>
            </a:fld>
            <a:endParaRPr lang="en-US" sz="2000" b="1" dirty="0">
              <a:solidFill>
                <a:schemeClr val="tx1"/>
              </a:solidFill>
            </a:endParaRPr>
          </a:p>
        </p:txBody>
      </p:sp>
      <p:sp>
        <p:nvSpPr>
          <p:cNvPr id="20" name="TextBox 19">
            <a:extLst>
              <a:ext uri="{FF2B5EF4-FFF2-40B4-BE49-F238E27FC236}">
                <a16:creationId xmlns:a16="http://schemas.microsoft.com/office/drawing/2014/main" id="{F02F033B-16FD-4E3E-A8CA-CA01DD351499}"/>
              </a:ext>
            </a:extLst>
          </p:cNvPr>
          <p:cNvSpPr txBox="1"/>
          <p:nvPr/>
        </p:nvSpPr>
        <p:spPr>
          <a:xfrm>
            <a:off x="152400" y="13863"/>
            <a:ext cx="11845636" cy="6709529"/>
          </a:xfrm>
          <a:prstGeom prst="rect">
            <a:avLst/>
          </a:prstGeom>
          <a:noFill/>
        </p:spPr>
        <p:txBody>
          <a:bodyPr wrap="square" rtlCol="0">
            <a:spAutoFit/>
          </a:bodyPr>
          <a:lstStyle/>
          <a:p>
            <a:pPr algn="ctr"/>
            <a:r>
              <a:rPr lang="en-US" b="1" dirty="0"/>
              <a:t>FORM GST RFD-11</a:t>
            </a:r>
            <a:endParaRPr lang="en-US" dirty="0"/>
          </a:p>
          <a:p>
            <a:pPr algn="ctr"/>
            <a:r>
              <a:rPr lang="en-US" b="1" dirty="0"/>
              <a:t>[See rule 96A]</a:t>
            </a:r>
            <a:endParaRPr lang="en-US" dirty="0"/>
          </a:p>
          <a:p>
            <a:pPr algn="ctr"/>
            <a:r>
              <a:rPr lang="en-US" b="1" dirty="0"/>
              <a:t>Furnishing of bond or Letter of Undertaking for export of goods or services</a:t>
            </a:r>
          </a:p>
          <a:p>
            <a:pPr algn="ctr"/>
            <a:endParaRPr lang="en-US" sz="3200" b="1" dirty="0">
              <a:solidFill>
                <a:schemeClr val="bg1"/>
              </a:solidFill>
              <a:latin typeface="Garamond" panose="02020404030301010803" pitchFamily="18" charset="0"/>
            </a:endParaRPr>
          </a:p>
          <a:p>
            <a:pPr algn="ctr"/>
            <a:endParaRPr lang="en-US" sz="3200" b="1" dirty="0">
              <a:solidFill>
                <a:schemeClr val="bg1"/>
              </a:solidFill>
              <a:latin typeface="Garamond" panose="02020404030301010803" pitchFamily="18" charset="0"/>
            </a:endParaRPr>
          </a:p>
          <a:p>
            <a:pPr algn="ctr"/>
            <a:endParaRPr lang="en-US" sz="3200" b="1" dirty="0">
              <a:solidFill>
                <a:schemeClr val="bg1"/>
              </a:solidFill>
              <a:latin typeface="Garamond" panose="02020404030301010803" pitchFamily="18" charset="0"/>
            </a:endParaRPr>
          </a:p>
          <a:p>
            <a:pPr algn="ctr"/>
            <a:endParaRPr lang="en-US" sz="3200" b="1" dirty="0">
              <a:solidFill>
                <a:schemeClr val="bg1"/>
              </a:solidFill>
              <a:latin typeface="Garamond" panose="02020404030301010803" pitchFamily="18" charset="0"/>
            </a:endParaRPr>
          </a:p>
          <a:p>
            <a:pPr algn="ctr"/>
            <a:endParaRPr lang="en-US" sz="3200" b="1" dirty="0">
              <a:solidFill>
                <a:schemeClr val="bg1"/>
              </a:solidFill>
              <a:latin typeface="Garamond" panose="02020404030301010803" pitchFamily="18" charset="0"/>
            </a:endParaRPr>
          </a:p>
          <a:p>
            <a:r>
              <a:rPr lang="en-US" dirty="0"/>
              <a:t>Note: - Hard copy of the bank guarantee and bond shall be furnished to the jurisdictional officer.</a:t>
            </a:r>
          </a:p>
          <a:p>
            <a:r>
              <a:rPr lang="en-US" dirty="0"/>
              <a:t>5. Declaration -</a:t>
            </a:r>
          </a:p>
          <a:p>
            <a:pPr marL="285750" lvl="0" indent="-285750" algn="just">
              <a:buFont typeface="Wingdings" panose="05000000000000000000" pitchFamily="2" charset="2"/>
              <a:buChar char="Ø"/>
            </a:pPr>
            <a:r>
              <a:rPr lang="en-US" dirty="0"/>
              <a:t>The above-mentioned bank guarantee is submitted to secure the integrated tax payable on export of goods or services.</a:t>
            </a:r>
          </a:p>
          <a:p>
            <a:pPr marL="285750" lvl="0" indent="-285750" algn="just">
              <a:buFont typeface="Wingdings" panose="05000000000000000000" pitchFamily="2" charset="2"/>
              <a:buChar char="Ø"/>
            </a:pPr>
            <a:r>
              <a:rPr lang="en-US" dirty="0"/>
              <a:t>I undertake to renew the bank guarantee well before its expiry. In case I/We fail to do so the department will be at liberty to get the payment from the bank against the bank guarantee.</a:t>
            </a:r>
          </a:p>
          <a:p>
            <a:pPr marL="285750" lvl="0" indent="-285750" algn="just">
              <a:buFont typeface="Wingdings" panose="05000000000000000000" pitchFamily="2" charset="2"/>
              <a:buChar char="Ø"/>
            </a:pPr>
            <a:r>
              <a:rPr lang="en-US" dirty="0"/>
              <a:t>The department will be at liberty to invoke the bank guarantee provided by us to cover the amount of integrated tax payable in respect of export of goods or services.</a:t>
            </a:r>
          </a:p>
          <a:p>
            <a:pPr algn="r"/>
            <a:r>
              <a:rPr lang="en-US" dirty="0"/>
              <a:t> Signature of Authorized Signatory</a:t>
            </a:r>
          </a:p>
          <a:p>
            <a:pPr algn="r"/>
            <a:r>
              <a:rPr lang="en-US" dirty="0"/>
              <a:t>                                                                                                                                                                </a:t>
            </a:r>
          </a:p>
          <a:p>
            <a:pPr algn="r"/>
            <a:r>
              <a:rPr lang="en-US" dirty="0"/>
              <a:t>    					Name__________________                                                                         Designation / Status_______</a:t>
            </a:r>
          </a:p>
          <a:p>
            <a:pPr algn="ctr"/>
            <a:r>
              <a:rPr lang="en-US" dirty="0"/>
              <a:t>                                                                                                                                                                           Date___________________</a:t>
            </a:r>
          </a:p>
        </p:txBody>
      </p:sp>
      <p:graphicFrame>
        <p:nvGraphicFramePr>
          <p:cNvPr id="21" name="Table 20">
            <a:extLst>
              <a:ext uri="{FF2B5EF4-FFF2-40B4-BE49-F238E27FC236}">
                <a16:creationId xmlns:a16="http://schemas.microsoft.com/office/drawing/2014/main" id="{58B86C68-1FB4-438A-9DE2-A1084A211410}"/>
              </a:ext>
            </a:extLst>
          </p:cNvPr>
          <p:cNvGraphicFramePr>
            <a:graphicFrameLocks noGrp="1"/>
          </p:cNvGraphicFramePr>
          <p:nvPr>
            <p:extLst/>
          </p:nvPr>
        </p:nvGraphicFramePr>
        <p:xfrm>
          <a:off x="783772" y="927484"/>
          <a:ext cx="10507685" cy="2682240"/>
        </p:xfrm>
        <a:graphic>
          <a:graphicData uri="http://schemas.openxmlformats.org/drawingml/2006/table">
            <a:tbl>
              <a:tblPr firstRow="1" bandRow="1">
                <a:tableStyleId>{5940675A-B579-460E-94D1-54222C63F5DA}</a:tableStyleId>
              </a:tblPr>
              <a:tblGrid>
                <a:gridCol w="1205997">
                  <a:extLst>
                    <a:ext uri="{9D8B030D-6E8A-4147-A177-3AD203B41FA5}">
                      <a16:colId xmlns:a16="http://schemas.microsoft.com/office/drawing/2014/main" val="875802204"/>
                    </a:ext>
                  </a:extLst>
                </a:gridCol>
                <a:gridCol w="4316511">
                  <a:extLst>
                    <a:ext uri="{9D8B030D-6E8A-4147-A177-3AD203B41FA5}">
                      <a16:colId xmlns:a16="http://schemas.microsoft.com/office/drawing/2014/main" val="1911469134"/>
                    </a:ext>
                  </a:extLst>
                </a:gridCol>
                <a:gridCol w="1188051">
                  <a:extLst>
                    <a:ext uri="{9D8B030D-6E8A-4147-A177-3AD203B41FA5}">
                      <a16:colId xmlns:a16="http://schemas.microsoft.com/office/drawing/2014/main" val="1308432360"/>
                    </a:ext>
                  </a:extLst>
                </a:gridCol>
                <a:gridCol w="1297928">
                  <a:extLst>
                    <a:ext uri="{9D8B030D-6E8A-4147-A177-3AD203B41FA5}">
                      <a16:colId xmlns:a16="http://schemas.microsoft.com/office/drawing/2014/main" val="2003418172"/>
                    </a:ext>
                  </a:extLst>
                </a:gridCol>
                <a:gridCol w="2499198">
                  <a:extLst>
                    <a:ext uri="{9D8B030D-6E8A-4147-A177-3AD203B41FA5}">
                      <a16:colId xmlns:a16="http://schemas.microsoft.com/office/drawing/2014/main" val="3550677679"/>
                    </a:ext>
                  </a:extLst>
                </a:gridCol>
              </a:tblGrid>
              <a:tr h="288650">
                <a:tc gridSpan="2">
                  <a:txBody>
                    <a:bodyPr/>
                    <a:lstStyle/>
                    <a:p>
                      <a:pPr marL="234950" indent="-234950">
                        <a:buAutoNum type="arabicPeriod"/>
                      </a:pPr>
                      <a:r>
                        <a:rPr lang="en-US" sz="1600" kern="1200" dirty="0">
                          <a:solidFill>
                            <a:schemeClr val="tx1"/>
                          </a:solidFill>
                          <a:latin typeface="+mn-lt"/>
                          <a:ea typeface="+mn-ea"/>
                          <a:cs typeface="+mn-cs"/>
                        </a:rPr>
                        <a:t>GSTIN</a:t>
                      </a:r>
                    </a:p>
                  </a:txBody>
                  <a:tcPr/>
                </a:tc>
                <a:tc hMerge="1">
                  <a:txBody>
                    <a:bodyPr/>
                    <a:lstStyle/>
                    <a:p>
                      <a:endParaRPr lang="en-US" dirty="0"/>
                    </a:p>
                  </a:txBody>
                  <a:tcPr/>
                </a:tc>
                <a:tc gridSpan="3">
                  <a:txBody>
                    <a:bodyPr/>
                    <a:lstStyle/>
                    <a:p>
                      <a:endParaRPr lang="en-US" sz="1600" kern="1200">
                        <a:solidFill>
                          <a:schemeClr val="tx1"/>
                        </a:solidFill>
                        <a:latin typeface="+mn-lt"/>
                        <a:ea typeface="+mn-ea"/>
                        <a:cs typeface="+mn-cs"/>
                      </a:endParaRP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291233755"/>
                  </a:ext>
                </a:extLst>
              </a:tr>
              <a:tr h="288650">
                <a:tc gridSpan="2">
                  <a:txBody>
                    <a:bodyPr/>
                    <a:lstStyle/>
                    <a:p>
                      <a:r>
                        <a:rPr lang="en-US" sz="1600" kern="1200" dirty="0">
                          <a:solidFill>
                            <a:schemeClr val="tx1"/>
                          </a:solidFill>
                          <a:latin typeface="+mn-lt"/>
                          <a:ea typeface="+mn-ea"/>
                          <a:cs typeface="+mn-cs"/>
                        </a:rPr>
                        <a:t>2. Name</a:t>
                      </a:r>
                    </a:p>
                  </a:txBody>
                  <a:tcPr/>
                </a:tc>
                <a:tc hMerge="1">
                  <a:txBody>
                    <a:bodyPr/>
                    <a:lstStyle/>
                    <a:p>
                      <a:endParaRPr lang="en-US" dirty="0"/>
                    </a:p>
                  </a:txBody>
                  <a:tcPr/>
                </a:tc>
                <a:tc gridSpan="3">
                  <a:txBody>
                    <a:bodyPr/>
                    <a:lstStyle/>
                    <a:p>
                      <a:endParaRPr lang="en-US" sz="1600" kern="1200">
                        <a:solidFill>
                          <a:schemeClr val="tx1"/>
                        </a:solidFill>
                        <a:latin typeface="+mn-lt"/>
                        <a:ea typeface="+mn-ea"/>
                        <a:cs typeface="+mn-cs"/>
                      </a:endParaRP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947617786"/>
                  </a:ext>
                </a:extLst>
              </a:tr>
              <a:tr h="288650">
                <a:tc gridSpan="2">
                  <a:txBody>
                    <a:bodyPr/>
                    <a:lstStyle/>
                    <a:p>
                      <a:r>
                        <a:rPr lang="en-US" sz="1600" kern="1200" dirty="0">
                          <a:solidFill>
                            <a:schemeClr val="tx1"/>
                          </a:solidFill>
                          <a:latin typeface="+mn-lt"/>
                          <a:ea typeface="+mn-ea"/>
                          <a:cs typeface="+mn-cs"/>
                        </a:rPr>
                        <a:t>3. Indicate the type of document furnished</a:t>
                      </a:r>
                    </a:p>
                  </a:txBody>
                  <a:tcPr/>
                </a:tc>
                <a:tc hMerge="1">
                  <a:txBody>
                    <a:bodyPr/>
                    <a:lstStyle/>
                    <a:p>
                      <a:endParaRPr lang="en-US" dirty="0"/>
                    </a:p>
                  </a:txBody>
                  <a:tcPr/>
                </a:tc>
                <a:tc gridSpan="3">
                  <a:txBody>
                    <a:bodyPr/>
                    <a:lstStyle/>
                    <a:p>
                      <a:r>
                        <a:rPr lang="en-US" sz="1600" kern="1200" dirty="0">
                          <a:solidFill>
                            <a:schemeClr val="tx1"/>
                          </a:solidFill>
                          <a:latin typeface="+mn-lt"/>
                          <a:ea typeface="+mn-ea"/>
                          <a:cs typeface="+mn-cs"/>
                        </a:rPr>
                        <a:t>Bond:                          Letter of Undertaking</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946900447"/>
                  </a:ext>
                </a:extLst>
              </a:tr>
              <a:tr h="288650">
                <a:tc gridSpan="5">
                  <a:txBody>
                    <a:bodyPr/>
                    <a:lstStyle/>
                    <a:p>
                      <a:r>
                        <a:rPr lang="en-US" sz="1600" kern="1200" dirty="0">
                          <a:solidFill>
                            <a:schemeClr val="tx1"/>
                          </a:solidFill>
                          <a:latin typeface="+mn-lt"/>
                          <a:ea typeface="+mn-ea"/>
                          <a:cs typeface="+mn-cs"/>
                        </a:rPr>
                        <a:t>4. Details of bond furnished</a:t>
                      </a:r>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2184872006"/>
                  </a:ext>
                </a:extLst>
              </a:tr>
              <a:tr h="288650">
                <a:tc>
                  <a:txBody>
                    <a:bodyPr/>
                    <a:lstStyle/>
                    <a:p>
                      <a:pPr marL="0" marR="0" algn="just">
                        <a:lnSpc>
                          <a:spcPct val="115000"/>
                        </a:lnSpc>
                        <a:spcBef>
                          <a:spcPts val="0"/>
                        </a:spcBef>
                        <a:spcAft>
                          <a:spcPts val="0"/>
                        </a:spcAft>
                      </a:pPr>
                      <a:r>
                        <a:rPr lang="en-US" sz="1600" kern="1200" dirty="0">
                          <a:solidFill>
                            <a:schemeClr val="tx1"/>
                          </a:solidFill>
                          <a:latin typeface="+mn-lt"/>
                          <a:ea typeface="+mn-ea"/>
                          <a:cs typeface="+mn-cs"/>
                        </a:rPr>
                        <a:t>S. No.</a:t>
                      </a:r>
                    </a:p>
                  </a:txBody>
                  <a:tcPr marL="68580" marR="68580" marT="0" marB="0"/>
                </a:tc>
                <a:tc>
                  <a:txBody>
                    <a:bodyPr/>
                    <a:lstStyle/>
                    <a:p>
                      <a:pPr marL="0" marR="0" algn="just">
                        <a:lnSpc>
                          <a:spcPct val="115000"/>
                        </a:lnSpc>
                        <a:spcBef>
                          <a:spcPts val="0"/>
                        </a:spcBef>
                        <a:spcAft>
                          <a:spcPts val="0"/>
                        </a:spcAft>
                      </a:pPr>
                      <a:r>
                        <a:rPr lang="en-US" sz="1600" kern="1200" dirty="0">
                          <a:solidFill>
                            <a:schemeClr val="tx1"/>
                          </a:solidFill>
                          <a:latin typeface="+mn-lt"/>
                          <a:ea typeface="+mn-ea"/>
                          <a:cs typeface="+mn-cs"/>
                        </a:rPr>
                        <a:t>Ref. no. of the bank guarantee</a:t>
                      </a:r>
                    </a:p>
                  </a:txBody>
                  <a:tcPr marL="68580" marR="68580" marT="0" marB="0"/>
                </a:tc>
                <a:tc>
                  <a:txBody>
                    <a:bodyPr/>
                    <a:lstStyle/>
                    <a:p>
                      <a:r>
                        <a:rPr lang="en-US" sz="1600" kern="1200" dirty="0">
                          <a:solidFill>
                            <a:schemeClr val="tx1"/>
                          </a:solidFill>
                          <a:latin typeface="+mn-lt"/>
                          <a:ea typeface="+mn-ea"/>
                          <a:cs typeface="+mn-cs"/>
                        </a:rPr>
                        <a:t>Date</a:t>
                      </a:r>
                    </a:p>
                  </a:txBody>
                  <a:tcPr/>
                </a:tc>
                <a:tc>
                  <a:txBody>
                    <a:bodyPr/>
                    <a:lstStyle/>
                    <a:p>
                      <a:r>
                        <a:rPr lang="en-US" sz="1600" kern="1200" dirty="0">
                          <a:solidFill>
                            <a:schemeClr val="tx1"/>
                          </a:solidFill>
                          <a:latin typeface="+mn-lt"/>
                          <a:ea typeface="+mn-ea"/>
                          <a:cs typeface="+mn-cs"/>
                        </a:rPr>
                        <a:t>Amount</a:t>
                      </a:r>
                    </a:p>
                  </a:txBody>
                  <a:tcPr/>
                </a:tc>
                <a:tc>
                  <a:txBody>
                    <a:bodyPr/>
                    <a:lstStyle/>
                    <a:p>
                      <a:r>
                        <a:rPr lang="en-US" sz="1600" kern="1200" dirty="0">
                          <a:solidFill>
                            <a:schemeClr val="tx1"/>
                          </a:solidFill>
                          <a:latin typeface="+mn-lt"/>
                          <a:ea typeface="+mn-ea"/>
                          <a:cs typeface="+mn-cs"/>
                        </a:rPr>
                        <a:t>Name of Bank &amp; Branch</a:t>
                      </a:r>
                    </a:p>
                  </a:txBody>
                  <a:tcPr/>
                </a:tc>
                <a:extLst>
                  <a:ext uri="{0D108BD9-81ED-4DB2-BD59-A6C34878D82A}">
                    <a16:rowId xmlns:a16="http://schemas.microsoft.com/office/drawing/2014/main" val="3157002625"/>
                  </a:ext>
                </a:extLst>
              </a:tr>
              <a:tr h="288650">
                <a:tc>
                  <a:txBody>
                    <a:bodyPr/>
                    <a:lstStyle/>
                    <a:p>
                      <a:r>
                        <a:rPr lang="en-US" sz="1600" kern="1200" dirty="0">
                          <a:solidFill>
                            <a:schemeClr val="tx1"/>
                          </a:solidFill>
                          <a:latin typeface="+mn-lt"/>
                          <a:ea typeface="+mn-ea"/>
                          <a:cs typeface="+mn-cs"/>
                        </a:rPr>
                        <a:t>1</a:t>
                      </a:r>
                    </a:p>
                  </a:txBody>
                  <a:tcPr/>
                </a:tc>
                <a:tc>
                  <a:txBody>
                    <a:bodyPr/>
                    <a:lstStyle/>
                    <a:p>
                      <a:r>
                        <a:rPr lang="en-US" sz="1600" kern="1200" dirty="0">
                          <a:solidFill>
                            <a:schemeClr val="tx1"/>
                          </a:solidFill>
                          <a:latin typeface="+mn-lt"/>
                          <a:ea typeface="+mn-ea"/>
                          <a:cs typeface="+mn-cs"/>
                        </a:rPr>
                        <a:t>2</a:t>
                      </a:r>
                    </a:p>
                  </a:txBody>
                  <a:tcPr/>
                </a:tc>
                <a:tc>
                  <a:txBody>
                    <a:bodyPr/>
                    <a:lstStyle/>
                    <a:p>
                      <a:r>
                        <a:rPr lang="en-US" sz="1600" kern="1200" dirty="0">
                          <a:solidFill>
                            <a:schemeClr val="tx1"/>
                          </a:solidFill>
                          <a:latin typeface="+mn-lt"/>
                          <a:ea typeface="+mn-ea"/>
                          <a:cs typeface="+mn-cs"/>
                        </a:rPr>
                        <a:t>3</a:t>
                      </a:r>
                    </a:p>
                  </a:txBody>
                  <a:tcPr/>
                </a:tc>
                <a:tc>
                  <a:txBody>
                    <a:bodyPr/>
                    <a:lstStyle/>
                    <a:p>
                      <a:pPr marL="0" indent="0"/>
                      <a:r>
                        <a:rPr lang="en-US" sz="1600" kern="1200" dirty="0">
                          <a:solidFill>
                            <a:schemeClr val="tx1"/>
                          </a:solidFill>
                          <a:latin typeface="+mn-lt"/>
                          <a:ea typeface="+mn-ea"/>
                          <a:cs typeface="+mn-cs"/>
                        </a:rPr>
                        <a:t>4</a:t>
                      </a:r>
                    </a:p>
                  </a:txBody>
                  <a:tcPr/>
                </a:tc>
                <a:tc>
                  <a:txBody>
                    <a:bodyPr/>
                    <a:lstStyle/>
                    <a:p>
                      <a:r>
                        <a:rPr lang="en-US" sz="1600" kern="1200" dirty="0">
                          <a:solidFill>
                            <a:schemeClr val="tx1"/>
                          </a:solidFill>
                          <a:latin typeface="+mn-lt"/>
                          <a:ea typeface="+mn-ea"/>
                          <a:cs typeface="+mn-cs"/>
                        </a:rPr>
                        <a:t>5</a:t>
                      </a:r>
                    </a:p>
                  </a:txBody>
                  <a:tcPr/>
                </a:tc>
                <a:extLst>
                  <a:ext uri="{0D108BD9-81ED-4DB2-BD59-A6C34878D82A}">
                    <a16:rowId xmlns:a16="http://schemas.microsoft.com/office/drawing/2014/main" val="4147586356"/>
                  </a:ext>
                </a:extLst>
              </a:tr>
              <a:tr h="288650">
                <a:tc>
                  <a:txBody>
                    <a:bodyPr/>
                    <a:lstStyle/>
                    <a:p>
                      <a:endParaRPr lang="en-US" sz="1600" kern="1200" dirty="0">
                        <a:solidFill>
                          <a:schemeClr val="tx1"/>
                        </a:solidFill>
                        <a:latin typeface="+mn-lt"/>
                        <a:ea typeface="+mn-ea"/>
                        <a:cs typeface="+mn-cs"/>
                      </a:endParaRPr>
                    </a:p>
                  </a:txBody>
                  <a:tcPr/>
                </a:tc>
                <a:tc>
                  <a:txBody>
                    <a:bodyPr/>
                    <a:lstStyle/>
                    <a:p>
                      <a:endParaRPr lang="en-US" sz="1600" kern="1200" dirty="0">
                        <a:solidFill>
                          <a:schemeClr val="tx1"/>
                        </a:solidFill>
                        <a:latin typeface="+mn-lt"/>
                        <a:ea typeface="+mn-ea"/>
                        <a:cs typeface="+mn-cs"/>
                      </a:endParaRPr>
                    </a:p>
                  </a:txBody>
                  <a:tcPr/>
                </a:tc>
                <a:tc>
                  <a:txBody>
                    <a:bodyPr/>
                    <a:lstStyle/>
                    <a:p>
                      <a:endParaRPr lang="en-US" sz="1600" kern="1200" dirty="0">
                        <a:solidFill>
                          <a:schemeClr val="tx1"/>
                        </a:solidFill>
                        <a:latin typeface="+mn-lt"/>
                        <a:ea typeface="+mn-ea"/>
                        <a:cs typeface="+mn-cs"/>
                      </a:endParaRPr>
                    </a:p>
                  </a:txBody>
                  <a:tcPr/>
                </a:tc>
                <a:tc>
                  <a:txBody>
                    <a:bodyPr/>
                    <a:lstStyle/>
                    <a:p>
                      <a:endParaRPr lang="en-US" sz="1600" kern="1200" dirty="0">
                        <a:solidFill>
                          <a:schemeClr val="tx1"/>
                        </a:solidFill>
                        <a:latin typeface="+mn-lt"/>
                        <a:ea typeface="+mn-ea"/>
                        <a:cs typeface="+mn-cs"/>
                      </a:endParaRPr>
                    </a:p>
                  </a:txBody>
                  <a:tcPr/>
                </a:tc>
                <a:tc>
                  <a:txBody>
                    <a:bodyPr/>
                    <a:lstStyle/>
                    <a:p>
                      <a:endParaRPr lang="en-US" sz="1600" kern="1200" dirty="0">
                        <a:solidFill>
                          <a:schemeClr val="tx1"/>
                        </a:solidFill>
                        <a:latin typeface="+mn-lt"/>
                        <a:ea typeface="+mn-ea"/>
                        <a:cs typeface="+mn-cs"/>
                      </a:endParaRPr>
                    </a:p>
                  </a:txBody>
                  <a:tcPr/>
                </a:tc>
                <a:extLst>
                  <a:ext uri="{0D108BD9-81ED-4DB2-BD59-A6C34878D82A}">
                    <a16:rowId xmlns:a16="http://schemas.microsoft.com/office/drawing/2014/main" val="3107952273"/>
                  </a:ext>
                </a:extLst>
              </a:tr>
              <a:tr h="288650">
                <a:tc gridSpan="5">
                  <a:txBody>
                    <a:bodyPr/>
                    <a:lstStyle/>
                    <a:p>
                      <a:endParaRPr lang="en-US" sz="1600" kern="1200" dirty="0">
                        <a:solidFill>
                          <a:schemeClr val="tx1"/>
                        </a:solidFill>
                        <a:latin typeface="+mn-lt"/>
                        <a:ea typeface="+mn-ea"/>
                        <a:cs typeface="+mn-cs"/>
                      </a:endParaRPr>
                    </a:p>
                  </a:txBody>
                  <a:tcPr>
                    <a:lnL w="12700" cmpd="sng">
                      <a:noFill/>
                    </a:lnL>
                    <a:lnR w="12700" cmpd="sng">
                      <a:noFill/>
                    </a:lnR>
                    <a:lnB w="12700" cmpd="sng">
                      <a:noFill/>
                    </a:lnB>
                  </a:tcPr>
                </a:tc>
                <a:tc hMerge="1">
                  <a:txBody>
                    <a:bodyPr/>
                    <a:lstStyle/>
                    <a:p>
                      <a:endParaRPr lang="en-US" sz="1600" kern="1200" dirty="0">
                        <a:solidFill>
                          <a:schemeClr val="tx1"/>
                        </a:solidFill>
                        <a:latin typeface="+mn-lt"/>
                        <a:ea typeface="+mn-ea"/>
                        <a:cs typeface="+mn-cs"/>
                      </a:endParaRPr>
                    </a:p>
                  </a:txBody>
                  <a:tcPr>
                    <a:lnR w="12700" cmpd="sng">
                      <a:noFill/>
                    </a:lnR>
                  </a:tcPr>
                </a:tc>
                <a:tc hMerge="1">
                  <a:txBody>
                    <a:bodyPr/>
                    <a:lstStyle/>
                    <a:p>
                      <a:endParaRPr lang="en-US" sz="1600" kern="1200" dirty="0">
                        <a:solidFill>
                          <a:schemeClr val="tx1"/>
                        </a:solidFill>
                        <a:latin typeface="+mn-lt"/>
                        <a:ea typeface="+mn-ea"/>
                        <a:cs typeface="+mn-cs"/>
                      </a:endParaRPr>
                    </a:p>
                  </a:txBody>
                  <a:tcPr>
                    <a:lnR w="12700" cmpd="sng">
                      <a:noFill/>
                    </a:lnR>
                  </a:tcPr>
                </a:tc>
                <a:tc hMerge="1">
                  <a:txBody>
                    <a:bodyPr/>
                    <a:lstStyle/>
                    <a:p>
                      <a:endParaRPr lang="en-US" sz="1600" kern="1200" dirty="0">
                        <a:solidFill>
                          <a:schemeClr val="tx1"/>
                        </a:solidFill>
                        <a:latin typeface="+mn-lt"/>
                        <a:ea typeface="+mn-ea"/>
                        <a:cs typeface="+mn-cs"/>
                      </a:endParaRPr>
                    </a:p>
                  </a:txBody>
                  <a:tcPr>
                    <a:lnR w="12700" cmpd="sng">
                      <a:noFill/>
                    </a:lnR>
                  </a:tcPr>
                </a:tc>
                <a:tc hMerge="1">
                  <a:txBody>
                    <a:bodyPr/>
                    <a:lstStyle/>
                    <a:p>
                      <a:endParaRPr lang="en-US" sz="1600" kern="1200" dirty="0">
                        <a:solidFill>
                          <a:schemeClr val="tx1"/>
                        </a:solidFill>
                        <a:latin typeface="+mn-lt"/>
                        <a:ea typeface="+mn-ea"/>
                        <a:cs typeface="+mn-cs"/>
                      </a:endParaRPr>
                    </a:p>
                  </a:txBody>
                  <a:tcPr>
                    <a:lnR w="12700" cmpd="sng">
                      <a:noFill/>
                    </a:lnR>
                    <a:lnB w="12700" cmpd="sng">
                      <a:noFill/>
                    </a:lnB>
                  </a:tcPr>
                </a:tc>
                <a:extLst>
                  <a:ext uri="{0D108BD9-81ED-4DB2-BD59-A6C34878D82A}">
                    <a16:rowId xmlns:a16="http://schemas.microsoft.com/office/drawing/2014/main" val="224304611"/>
                  </a:ext>
                </a:extLst>
              </a:tr>
            </a:tbl>
          </a:graphicData>
        </a:graphic>
      </p:graphicFrame>
      <p:sp>
        <p:nvSpPr>
          <p:cNvPr id="22" name="Rectangle 9">
            <a:extLst>
              <a:ext uri="{FF2B5EF4-FFF2-40B4-BE49-F238E27FC236}">
                <a16:creationId xmlns:a16="http://schemas.microsoft.com/office/drawing/2014/main" id="{2A36FFA3-78A8-498D-8CA4-FB871165F9D6}"/>
              </a:ext>
            </a:extLst>
          </p:cNvPr>
          <p:cNvSpPr>
            <a:spLocks noChangeArrowheads="1"/>
          </p:cNvSpPr>
          <p:nvPr/>
        </p:nvSpPr>
        <p:spPr bwMode="auto">
          <a:xfrm>
            <a:off x="7027677" y="1691556"/>
            <a:ext cx="333375" cy="152400"/>
          </a:xfrm>
          <a:prstGeom prst="rect">
            <a:avLst/>
          </a:prstGeom>
          <a:solidFill>
            <a:srgbClr val="A5A5A5"/>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3" name="Rectangle 9">
            <a:extLst>
              <a:ext uri="{FF2B5EF4-FFF2-40B4-BE49-F238E27FC236}">
                <a16:creationId xmlns:a16="http://schemas.microsoft.com/office/drawing/2014/main" id="{237AA93C-33D6-439E-9607-25C97C39B14D}"/>
              </a:ext>
            </a:extLst>
          </p:cNvPr>
          <p:cNvSpPr>
            <a:spLocks noChangeArrowheads="1"/>
          </p:cNvSpPr>
          <p:nvPr/>
        </p:nvSpPr>
        <p:spPr bwMode="auto">
          <a:xfrm>
            <a:off x="10086546" y="1718831"/>
            <a:ext cx="333375" cy="152400"/>
          </a:xfrm>
          <a:prstGeom prst="rect">
            <a:avLst/>
          </a:prstGeom>
          <a:solidFill>
            <a:srgbClr val="A5A5A5"/>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602089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8"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11</a:t>
            </a:fld>
            <a:endParaRPr lang="en-US" sz="2000" b="1" dirty="0">
              <a:solidFill>
                <a:schemeClr val="tx1"/>
              </a:solidFill>
            </a:endParaRPr>
          </a:p>
        </p:txBody>
      </p:sp>
      <p:sp>
        <p:nvSpPr>
          <p:cNvPr id="2" name="Rectangle 1">
            <a:extLst>
              <a:ext uri="{FF2B5EF4-FFF2-40B4-BE49-F238E27FC236}">
                <a16:creationId xmlns:a16="http://schemas.microsoft.com/office/drawing/2014/main" id="{A4DD4189-9053-430D-9C47-6FB72C3388E8}"/>
              </a:ext>
            </a:extLst>
          </p:cNvPr>
          <p:cNvSpPr/>
          <p:nvPr/>
        </p:nvSpPr>
        <p:spPr>
          <a:xfrm>
            <a:off x="193964" y="92649"/>
            <a:ext cx="11762509" cy="5632311"/>
          </a:xfrm>
          <a:prstGeom prst="rect">
            <a:avLst/>
          </a:prstGeom>
        </p:spPr>
        <p:txBody>
          <a:bodyPr wrap="square">
            <a:spAutoFit/>
          </a:bodyPr>
          <a:lstStyle/>
          <a:p>
            <a:pPr algn="ctr"/>
            <a:r>
              <a:rPr lang="en-US" dirty="0"/>
              <a:t> </a:t>
            </a:r>
            <a:r>
              <a:rPr lang="en-US" b="1" dirty="0"/>
              <a:t>Letter of Undertaking for export of goods or services without payment of integrated tax</a:t>
            </a:r>
            <a:endParaRPr lang="en-US" dirty="0"/>
          </a:p>
          <a:p>
            <a:pPr algn="ctr"/>
            <a:r>
              <a:rPr lang="en-US" dirty="0"/>
              <a:t>(See rule 96A)</a:t>
            </a:r>
          </a:p>
          <a:p>
            <a:r>
              <a:rPr lang="en-US" dirty="0"/>
              <a:t>To</a:t>
            </a:r>
          </a:p>
          <a:p>
            <a:r>
              <a:rPr lang="en-US" dirty="0"/>
              <a:t> </a:t>
            </a:r>
          </a:p>
          <a:p>
            <a:r>
              <a:rPr lang="en-US" dirty="0"/>
              <a:t>The President of India (hereinafter called the "President"), acting through the proper officer</a:t>
            </a:r>
          </a:p>
          <a:p>
            <a:r>
              <a:rPr lang="en-US" dirty="0"/>
              <a:t> </a:t>
            </a:r>
          </a:p>
          <a:p>
            <a:r>
              <a:rPr lang="en-US" dirty="0"/>
              <a:t>I/We .................................. of..........................…………… (address of the registered person) having Goods &amp; Services Tax Identification Number No………………………………………… , hereinafter called "the undertaker(s) including my/our respective heirs, executors/ administrators, legal representatives/successors and assigns by these presents, hereby jointly and severally undertake on this .................. day of ................... to the President.</a:t>
            </a:r>
          </a:p>
          <a:p>
            <a:r>
              <a:rPr lang="en-US" dirty="0"/>
              <a:t> </a:t>
            </a:r>
          </a:p>
          <a:p>
            <a:r>
              <a:rPr lang="en-US" dirty="0"/>
              <a:t>(a) to export the goods or services supplied without payment of integrated tax within time specified in sub-rule (1) of rule 96A ;</a:t>
            </a:r>
          </a:p>
          <a:p>
            <a:r>
              <a:rPr lang="en-US" dirty="0"/>
              <a:t>(b) to observes all the provisions of the Goods and Services Tax Act and rules made thereunder, in respect of export of goods or services;</a:t>
            </a:r>
          </a:p>
          <a:p>
            <a:r>
              <a:rPr lang="en-US" dirty="0"/>
              <a:t>(c) pay the integrated tax, thereon in the event of failure to export the goods or services, along with an amount equal to eighteen percent interest per annum on the amount of tax not paid, from the date of invoice till the date of payment.</a:t>
            </a:r>
          </a:p>
          <a:p>
            <a:r>
              <a:rPr lang="en-US" dirty="0"/>
              <a:t>I/We declare that this undertaking is given under the orders of the proper officer for the performance of enacts in which the public are interested.</a:t>
            </a:r>
          </a:p>
          <a:p>
            <a:r>
              <a:rPr lang="en-US" dirty="0"/>
              <a:t> </a:t>
            </a:r>
          </a:p>
        </p:txBody>
      </p:sp>
    </p:spTree>
    <p:extLst>
      <p:ext uri="{BB962C8B-B14F-4D97-AF65-F5344CB8AC3E}">
        <p14:creationId xmlns:p14="http://schemas.microsoft.com/office/powerpoint/2010/main" val="36771023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8"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12</a:t>
            </a:fld>
            <a:endParaRPr lang="en-US" sz="2000" b="1" dirty="0">
              <a:solidFill>
                <a:schemeClr val="tx1"/>
              </a:solidFill>
            </a:endParaRPr>
          </a:p>
        </p:txBody>
      </p:sp>
      <p:sp>
        <p:nvSpPr>
          <p:cNvPr id="2" name="Rectangle 1">
            <a:extLst>
              <a:ext uri="{FF2B5EF4-FFF2-40B4-BE49-F238E27FC236}">
                <a16:creationId xmlns:a16="http://schemas.microsoft.com/office/drawing/2014/main" id="{A4DD4189-9053-430D-9C47-6FB72C3388E8}"/>
              </a:ext>
            </a:extLst>
          </p:cNvPr>
          <p:cNvSpPr/>
          <p:nvPr/>
        </p:nvSpPr>
        <p:spPr>
          <a:xfrm>
            <a:off x="193964" y="660686"/>
            <a:ext cx="11762509" cy="5632311"/>
          </a:xfrm>
          <a:prstGeom prst="rect">
            <a:avLst/>
          </a:prstGeom>
        </p:spPr>
        <p:txBody>
          <a:bodyPr wrap="square">
            <a:spAutoFit/>
          </a:bodyPr>
          <a:lstStyle/>
          <a:p>
            <a:r>
              <a:rPr lang="en-US" dirty="0"/>
              <a:t> I/We declare that this undertaking is given under the orders of the proper officer for the performance of enacts in which the public are interested.</a:t>
            </a:r>
          </a:p>
          <a:p>
            <a:r>
              <a:rPr lang="en-US" dirty="0"/>
              <a:t> </a:t>
            </a:r>
          </a:p>
          <a:p>
            <a:r>
              <a:rPr lang="en-US" dirty="0"/>
              <a:t>IN THE WITNESS THEREOF these presents have been signed the day hereinbefore written by the undertaker(s)</a:t>
            </a:r>
          </a:p>
          <a:p>
            <a:r>
              <a:rPr lang="en-US" dirty="0"/>
              <a:t> </a:t>
            </a:r>
          </a:p>
          <a:p>
            <a:r>
              <a:rPr lang="en-US" dirty="0"/>
              <a:t>Signature(s) of undertaker(s).</a:t>
            </a:r>
          </a:p>
          <a:p>
            <a:r>
              <a:rPr lang="en-US" dirty="0"/>
              <a:t> </a:t>
            </a:r>
          </a:p>
          <a:p>
            <a:r>
              <a:rPr lang="en-US" dirty="0"/>
              <a:t>Date :</a:t>
            </a:r>
          </a:p>
          <a:p>
            <a:r>
              <a:rPr lang="en-US" dirty="0"/>
              <a:t>Place :</a:t>
            </a:r>
          </a:p>
          <a:p>
            <a:r>
              <a:rPr lang="en-US" dirty="0"/>
              <a:t> </a:t>
            </a:r>
          </a:p>
          <a:p>
            <a:r>
              <a:rPr lang="en-US" dirty="0"/>
              <a:t>Witnesses</a:t>
            </a:r>
          </a:p>
          <a:p>
            <a:r>
              <a:rPr lang="en-US" dirty="0"/>
              <a:t>(1) Name and Address 								Occupation</a:t>
            </a:r>
          </a:p>
          <a:p>
            <a:r>
              <a:rPr lang="en-US" dirty="0"/>
              <a:t>(2) Name and Address 								Occupation</a:t>
            </a:r>
          </a:p>
          <a:p>
            <a:r>
              <a:rPr lang="en-US" dirty="0"/>
              <a:t>Date</a:t>
            </a:r>
          </a:p>
          <a:p>
            <a:r>
              <a:rPr lang="en-US" dirty="0"/>
              <a:t>Place</a:t>
            </a:r>
          </a:p>
          <a:p>
            <a:r>
              <a:rPr lang="en-US" dirty="0"/>
              <a:t>Accepted by me this.............................day of ......................... (month).................…….. (year)</a:t>
            </a:r>
          </a:p>
          <a:p>
            <a:r>
              <a:rPr lang="en-US" dirty="0"/>
              <a:t>………………………………..of ……………..</a:t>
            </a:r>
          </a:p>
          <a:p>
            <a:r>
              <a:rPr lang="en-US" dirty="0"/>
              <a:t>(Designation)</a:t>
            </a:r>
          </a:p>
          <a:p>
            <a:r>
              <a:rPr lang="en-US" dirty="0"/>
              <a:t>for and on behalf of the President of India</a:t>
            </a:r>
          </a:p>
          <a:p>
            <a:r>
              <a:rPr lang="en-US" dirty="0"/>
              <a:t> </a:t>
            </a:r>
          </a:p>
        </p:txBody>
      </p:sp>
      <p:sp>
        <p:nvSpPr>
          <p:cNvPr id="10" name="TextBox 9">
            <a:extLst>
              <a:ext uri="{FF2B5EF4-FFF2-40B4-BE49-F238E27FC236}">
                <a16:creationId xmlns:a16="http://schemas.microsoft.com/office/drawing/2014/main" id="{D4CDC6F5-6DC8-4036-B74C-C23AE0E6D38D}"/>
              </a:ext>
            </a:extLst>
          </p:cNvPr>
          <p:cNvSpPr txBox="1"/>
          <p:nvPr/>
        </p:nvSpPr>
        <p:spPr>
          <a:xfrm>
            <a:off x="193964" y="13863"/>
            <a:ext cx="2507671" cy="461665"/>
          </a:xfrm>
          <a:prstGeom prst="rect">
            <a:avLst/>
          </a:prstGeom>
          <a:noFill/>
        </p:spPr>
        <p:txBody>
          <a:bodyPr wrap="square" rtlCol="0">
            <a:spAutoFit/>
          </a:bodyPr>
          <a:lstStyle/>
          <a:p>
            <a:pPr algn="ctr"/>
            <a:r>
              <a:rPr lang="en-US" sz="2400" b="1" dirty="0"/>
              <a:t>Continued……..</a:t>
            </a:r>
            <a:endParaRPr lang="en-US" sz="2400" dirty="0"/>
          </a:p>
        </p:txBody>
      </p:sp>
    </p:spTree>
    <p:extLst>
      <p:ext uri="{BB962C8B-B14F-4D97-AF65-F5344CB8AC3E}">
        <p14:creationId xmlns:p14="http://schemas.microsoft.com/office/powerpoint/2010/main" val="3159135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524CBAC-03E9-4DC2-AF8C-4B230BE40C3F}"/>
              </a:ext>
            </a:extLst>
          </p:cNvPr>
          <p:cNvSpPr/>
          <p:nvPr/>
        </p:nvSpPr>
        <p:spPr>
          <a:xfrm>
            <a:off x="625433" y="101600"/>
            <a:ext cx="10929257" cy="65314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800" b="1" dirty="0">
                <a:latin typeface="Garamond" panose="02020404030301010803" pitchFamily="18" charset="0"/>
              </a:rPr>
              <a:t>FORMAT FOR BOARD RESOLUTION</a:t>
            </a:r>
          </a:p>
        </p:txBody>
      </p:sp>
      <p:sp>
        <p:nvSpPr>
          <p:cNvPr id="10" name="Star: 5 Points 9">
            <a:extLst>
              <a:ext uri="{FF2B5EF4-FFF2-40B4-BE49-F238E27FC236}">
                <a16:creationId xmlns:a16="http://schemas.microsoft.com/office/drawing/2014/main" id="{BA7C53A2-56FF-4A9F-8FF6-CB3A7BF162A4}"/>
              </a:ext>
            </a:extLst>
          </p:cNvPr>
          <p:cNvSpPr/>
          <p:nvPr/>
        </p:nvSpPr>
        <p:spPr>
          <a:xfrm>
            <a:off x="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2EEEB3B7-879A-4B21-B768-6C4C3434AC44}"/>
              </a:ext>
            </a:extLst>
          </p:cNvPr>
          <p:cNvSpPr/>
          <p:nvPr/>
        </p:nvSpPr>
        <p:spPr>
          <a:xfrm>
            <a:off x="1158240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4DD4189-9053-430D-9C47-6FB72C3388E8}"/>
              </a:ext>
            </a:extLst>
          </p:cNvPr>
          <p:cNvSpPr/>
          <p:nvPr/>
        </p:nvSpPr>
        <p:spPr>
          <a:xfrm>
            <a:off x="193964" y="1031967"/>
            <a:ext cx="11762509" cy="4801314"/>
          </a:xfrm>
          <a:prstGeom prst="rect">
            <a:avLst/>
          </a:prstGeom>
        </p:spPr>
        <p:txBody>
          <a:bodyPr wrap="square">
            <a:spAutoFit/>
          </a:bodyPr>
          <a:lstStyle/>
          <a:p>
            <a:r>
              <a:rPr lang="en-US" u="sng" dirty="0"/>
              <a:t> (COMPANY’S LETTER HEAD)</a:t>
            </a:r>
            <a:endParaRPr lang="en-US" dirty="0"/>
          </a:p>
          <a:p>
            <a:r>
              <a:rPr lang="en-US" dirty="0"/>
              <a:t> </a:t>
            </a:r>
          </a:p>
          <a:p>
            <a:r>
              <a:rPr lang="en-US" dirty="0"/>
              <a:t>CERTIFIED TRUE COPY OF THE BOARD RESOLUTION PASSED BY THE BOARD OF DIRECTORS OF </a:t>
            </a:r>
            <a:r>
              <a:rPr lang="en-US" u="sng" dirty="0"/>
              <a:t>                                         </a:t>
            </a:r>
            <a:r>
              <a:rPr lang="en-US" dirty="0"/>
              <a:t>AT THEIR BOARD MEETING HELD ON </a:t>
            </a:r>
            <a:r>
              <a:rPr lang="en-US" u="sng" dirty="0"/>
              <a:t>(Date, Time and Address)</a:t>
            </a:r>
            <a:endParaRPr lang="en-US" dirty="0"/>
          </a:p>
          <a:p>
            <a:r>
              <a:rPr lang="en-US" dirty="0"/>
              <a:t> </a:t>
            </a:r>
          </a:p>
          <a:p>
            <a:r>
              <a:rPr lang="en-US" dirty="0"/>
              <a:t> </a:t>
            </a:r>
          </a:p>
          <a:p>
            <a:r>
              <a:rPr lang="en-US" dirty="0"/>
              <a:t>“RESOLVED THAT </a:t>
            </a:r>
            <a:r>
              <a:rPr lang="en-US" u="sng" dirty="0"/>
              <a:t>      (Name and Designation)                                                </a:t>
            </a:r>
            <a:r>
              <a:rPr lang="en-US" dirty="0"/>
              <a:t>of the Company, resident of</a:t>
            </a:r>
            <a:r>
              <a:rPr lang="en-US" u="sng" dirty="0"/>
              <a:t>                                                  </a:t>
            </a:r>
            <a:r>
              <a:rPr lang="en-US" dirty="0"/>
              <a:t>, be and is hereby authorized to sign, file and verify all documents related to appropriate authorities under Goods &amp; Services Tax Act and other applicable laws.</a:t>
            </a:r>
          </a:p>
          <a:p>
            <a:r>
              <a:rPr lang="en-US" dirty="0"/>
              <a:t>RESOLVED FURTHER THAT </a:t>
            </a:r>
            <a:r>
              <a:rPr lang="en-US" u="sng" dirty="0"/>
              <a:t>                                 </a:t>
            </a:r>
            <a:r>
              <a:rPr lang="en-US" dirty="0"/>
              <a:t>be and is hereby authorized to do all such acts, deeds and things as may be necessary or incidental to give effect to the above Resolution.</a:t>
            </a:r>
          </a:p>
          <a:p>
            <a:r>
              <a:rPr lang="en-US" dirty="0"/>
              <a:t>RESOLVED FURTHER THAT a certified copy of this resolution signed by any of the Directors be provided to anyone concerned or interested in the matter.”</a:t>
            </a:r>
          </a:p>
          <a:p>
            <a:r>
              <a:rPr lang="en-US" dirty="0"/>
              <a:t>CERTIFIED TRUE COPY for </a:t>
            </a:r>
            <a:r>
              <a:rPr lang="en-US" u="sng" dirty="0"/>
              <a:t>(Company Name)</a:t>
            </a:r>
            <a:endParaRPr lang="en-US" dirty="0"/>
          </a:p>
          <a:p>
            <a:r>
              <a:rPr lang="en-US" dirty="0"/>
              <a:t> </a:t>
            </a:r>
          </a:p>
          <a:p>
            <a:r>
              <a:rPr lang="en-US" dirty="0"/>
              <a:t> </a:t>
            </a:r>
          </a:p>
          <a:p>
            <a:r>
              <a:rPr lang="en-US" dirty="0"/>
              <a:t>(Director’s Signatures)</a:t>
            </a:r>
          </a:p>
        </p:txBody>
      </p:sp>
      <p:sp>
        <p:nvSpPr>
          <p:cNvPr id="8"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12"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4"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13</a:t>
            </a:fld>
            <a:endParaRPr lang="en-US" sz="2000" b="1" dirty="0">
              <a:solidFill>
                <a:schemeClr val="tx1"/>
              </a:solidFill>
            </a:endParaRPr>
          </a:p>
        </p:txBody>
      </p:sp>
    </p:spTree>
    <p:extLst>
      <p:ext uri="{BB962C8B-B14F-4D97-AF65-F5344CB8AC3E}">
        <p14:creationId xmlns:p14="http://schemas.microsoft.com/office/powerpoint/2010/main" val="264571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524CBAC-03E9-4DC2-AF8C-4B230BE40C3F}"/>
              </a:ext>
            </a:extLst>
          </p:cNvPr>
          <p:cNvSpPr/>
          <p:nvPr/>
        </p:nvSpPr>
        <p:spPr>
          <a:xfrm>
            <a:off x="625433" y="101600"/>
            <a:ext cx="10929257" cy="65314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800" b="1" dirty="0">
                <a:latin typeface="Garamond" panose="02020404030301010803" pitchFamily="18" charset="0"/>
              </a:rPr>
              <a:t>DECLARATION AGAINST PROSECUTION</a:t>
            </a:r>
          </a:p>
        </p:txBody>
      </p:sp>
      <p:sp>
        <p:nvSpPr>
          <p:cNvPr id="10" name="Star: 5 Points 9">
            <a:extLst>
              <a:ext uri="{FF2B5EF4-FFF2-40B4-BE49-F238E27FC236}">
                <a16:creationId xmlns:a16="http://schemas.microsoft.com/office/drawing/2014/main" id="{BA7C53A2-56FF-4A9F-8FF6-CB3A7BF162A4}"/>
              </a:ext>
            </a:extLst>
          </p:cNvPr>
          <p:cNvSpPr/>
          <p:nvPr/>
        </p:nvSpPr>
        <p:spPr>
          <a:xfrm>
            <a:off x="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2EEEB3B7-879A-4B21-B768-6C4C3434AC44}"/>
              </a:ext>
            </a:extLst>
          </p:cNvPr>
          <p:cNvSpPr/>
          <p:nvPr/>
        </p:nvSpPr>
        <p:spPr>
          <a:xfrm>
            <a:off x="1158240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4DD4189-9053-430D-9C47-6FB72C3388E8}"/>
              </a:ext>
            </a:extLst>
          </p:cNvPr>
          <p:cNvSpPr/>
          <p:nvPr/>
        </p:nvSpPr>
        <p:spPr>
          <a:xfrm>
            <a:off x="193964" y="1031967"/>
            <a:ext cx="11762509" cy="3970318"/>
          </a:xfrm>
          <a:prstGeom prst="rect">
            <a:avLst/>
          </a:prstGeom>
        </p:spPr>
        <p:txBody>
          <a:bodyPr wrap="square">
            <a:spAutoFit/>
          </a:bodyPr>
          <a:lstStyle/>
          <a:p>
            <a:r>
              <a:rPr lang="en-US" u="sng" dirty="0"/>
              <a:t> </a:t>
            </a:r>
            <a:r>
              <a:rPr lang="en-US" dirty="0"/>
              <a:t>                                                                      (</a:t>
            </a:r>
            <a:r>
              <a:rPr lang="en-US" b="1" u="sng" dirty="0"/>
              <a:t>COMPANY’S LETTER HEAD)</a:t>
            </a:r>
          </a:p>
          <a:p>
            <a:endParaRPr lang="en-US" b="1" dirty="0"/>
          </a:p>
          <a:p>
            <a:endParaRPr lang="en-US" b="1" dirty="0"/>
          </a:p>
          <a:p>
            <a:endParaRPr lang="en-US" dirty="0"/>
          </a:p>
          <a:p>
            <a:r>
              <a:rPr lang="en-US" b="1" dirty="0"/>
              <a:t> </a:t>
            </a:r>
            <a:endParaRPr lang="en-US" dirty="0"/>
          </a:p>
          <a:p>
            <a:r>
              <a:rPr lang="en-US" b="1" dirty="0"/>
              <a:t>                                                                 TO WHOM IT MAY CONCERN</a:t>
            </a:r>
            <a:endParaRPr lang="en-US" dirty="0"/>
          </a:p>
          <a:p>
            <a:r>
              <a:rPr lang="en-US" b="1" dirty="0"/>
              <a:t> </a:t>
            </a:r>
            <a:endParaRPr lang="en-US" dirty="0"/>
          </a:p>
          <a:p>
            <a:r>
              <a:rPr lang="en-US" dirty="0"/>
              <a:t>  We, </a:t>
            </a:r>
            <a:r>
              <a:rPr lang="en-US" u="sng" dirty="0"/>
              <a:t>                                              </a:t>
            </a:r>
            <a:r>
              <a:rPr lang="en-US" dirty="0"/>
              <a:t> address at </a:t>
            </a:r>
            <a:r>
              <a:rPr lang="en-US" u="sng" dirty="0"/>
              <a:t>                                 </a:t>
            </a:r>
            <a:r>
              <a:rPr lang="en-US" dirty="0"/>
              <a:t> has not been prosecuted for any offence under the Central Goods and Services Tax Act, 2017 or under any of the existing laws in case where the amount of tax evaded exceeds two hundred and fifty </a:t>
            </a:r>
            <a:r>
              <a:rPr lang="en-US" dirty="0" err="1"/>
              <a:t>lakh</a:t>
            </a:r>
            <a:r>
              <a:rPr lang="en-US" dirty="0"/>
              <a:t> rupees.</a:t>
            </a:r>
          </a:p>
          <a:p>
            <a:r>
              <a:rPr lang="en-US" dirty="0"/>
              <a:t>For (Company’s name)</a:t>
            </a:r>
          </a:p>
          <a:p>
            <a:r>
              <a:rPr lang="en-US" dirty="0"/>
              <a:t> </a:t>
            </a:r>
          </a:p>
          <a:p>
            <a:r>
              <a:rPr lang="en-US" dirty="0"/>
              <a:t> </a:t>
            </a:r>
          </a:p>
          <a:p>
            <a:r>
              <a:rPr lang="en-US" dirty="0"/>
              <a:t>(Authorized Signatory)</a:t>
            </a:r>
          </a:p>
        </p:txBody>
      </p:sp>
      <p:sp>
        <p:nvSpPr>
          <p:cNvPr id="8"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12"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4"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14</a:t>
            </a:fld>
            <a:endParaRPr lang="en-US" sz="2000" b="1" dirty="0">
              <a:solidFill>
                <a:schemeClr val="tx1"/>
              </a:solidFill>
            </a:endParaRPr>
          </a:p>
        </p:txBody>
      </p:sp>
    </p:spTree>
    <p:extLst>
      <p:ext uri="{BB962C8B-B14F-4D97-AF65-F5344CB8AC3E}">
        <p14:creationId xmlns:p14="http://schemas.microsoft.com/office/powerpoint/2010/main" val="264571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524CBAC-03E9-4DC2-AF8C-4B230BE40C3F}"/>
              </a:ext>
            </a:extLst>
          </p:cNvPr>
          <p:cNvSpPr/>
          <p:nvPr/>
        </p:nvSpPr>
        <p:spPr>
          <a:xfrm>
            <a:off x="625433" y="101600"/>
            <a:ext cx="10929257" cy="65314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800" b="1" dirty="0">
                <a:latin typeface="Garamond" panose="02020404030301010803" pitchFamily="18" charset="0"/>
              </a:rPr>
              <a:t>DECLARATION OF PRINCIPAL PLACE OF BUSINESS</a:t>
            </a:r>
          </a:p>
        </p:txBody>
      </p:sp>
      <p:sp>
        <p:nvSpPr>
          <p:cNvPr id="10" name="Star: 5 Points 9">
            <a:extLst>
              <a:ext uri="{FF2B5EF4-FFF2-40B4-BE49-F238E27FC236}">
                <a16:creationId xmlns:a16="http://schemas.microsoft.com/office/drawing/2014/main" id="{BA7C53A2-56FF-4A9F-8FF6-CB3A7BF162A4}"/>
              </a:ext>
            </a:extLst>
          </p:cNvPr>
          <p:cNvSpPr/>
          <p:nvPr/>
        </p:nvSpPr>
        <p:spPr>
          <a:xfrm>
            <a:off x="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2EEEB3B7-879A-4B21-B768-6C4C3434AC44}"/>
              </a:ext>
            </a:extLst>
          </p:cNvPr>
          <p:cNvSpPr/>
          <p:nvPr/>
        </p:nvSpPr>
        <p:spPr>
          <a:xfrm>
            <a:off x="1158240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4DD4189-9053-430D-9C47-6FB72C3388E8}"/>
              </a:ext>
            </a:extLst>
          </p:cNvPr>
          <p:cNvSpPr/>
          <p:nvPr/>
        </p:nvSpPr>
        <p:spPr>
          <a:xfrm>
            <a:off x="193964" y="1031967"/>
            <a:ext cx="11762509" cy="4524315"/>
          </a:xfrm>
          <a:prstGeom prst="rect">
            <a:avLst/>
          </a:prstGeom>
        </p:spPr>
        <p:txBody>
          <a:bodyPr wrap="square">
            <a:spAutoFit/>
          </a:bodyPr>
          <a:lstStyle/>
          <a:p>
            <a:r>
              <a:rPr lang="en-US" u="sng" dirty="0"/>
              <a:t> </a:t>
            </a:r>
            <a:r>
              <a:rPr lang="en-US" dirty="0"/>
              <a:t>                                                                      (</a:t>
            </a:r>
            <a:r>
              <a:rPr lang="en-US" b="1" u="sng" dirty="0"/>
              <a:t>COMPANY’S LETTER HEAD)</a:t>
            </a:r>
          </a:p>
          <a:p>
            <a:endParaRPr lang="en-US" b="1" dirty="0"/>
          </a:p>
          <a:p>
            <a:endParaRPr lang="en-US" b="1" dirty="0"/>
          </a:p>
          <a:p>
            <a:endParaRPr lang="en-US" dirty="0"/>
          </a:p>
          <a:p>
            <a:r>
              <a:rPr lang="en-US" b="1" dirty="0"/>
              <a:t> </a:t>
            </a:r>
            <a:endParaRPr lang="en-US" dirty="0"/>
          </a:p>
          <a:p>
            <a:r>
              <a:rPr lang="en-US" b="1" dirty="0"/>
              <a:t>                                                                 TO WHOM IT MAY CONCERN</a:t>
            </a:r>
            <a:endParaRPr lang="en-US" dirty="0"/>
          </a:p>
          <a:p>
            <a:r>
              <a:rPr lang="en-US" b="1" dirty="0"/>
              <a:t> </a:t>
            </a:r>
            <a:endParaRPr lang="en-US" dirty="0"/>
          </a:p>
          <a:p>
            <a:r>
              <a:rPr lang="en-US" dirty="0"/>
              <a:t>   We, </a:t>
            </a:r>
            <a:r>
              <a:rPr lang="en-US" u="sng" dirty="0"/>
              <a:t>                                             </a:t>
            </a:r>
            <a:r>
              <a:rPr lang="en-US" dirty="0"/>
              <a:t> address at </a:t>
            </a:r>
            <a:r>
              <a:rPr lang="en-US" u="sng" dirty="0"/>
              <a:t>                                 </a:t>
            </a:r>
            <a:r>
              <a:rPr lang="en-US" dirty="0"/>
              <a:t> having GSTIN </a:t>
            </a:r>
            <a:r>
              <a:rPr lang="en-US" u="sng" dirty="0"/>
              <a:t>                                     </a:t>
            </a:r>
            <a:r>
              <a:rPr lang="en-US" dirty="0"/>
              <a:t>hereby confirm and declare</a:t>
            </a:r>
            <a:r>
              <a:rPr lang="en-US" u="sng" dirty="0"/>
              <a:t>                               </a:t>
            </a:r>
            <a:r>
              <a:rPr lang="en-US" dirty="0"/>
              <a:t>as our “Principal Place of Business”.</a:t>
            </a:r>
          </a:p>
          <a:p>
            <a:r>
              <a:rPr lang="en-US" dirty="0"/>
              <a:t>We also confirm that we will comply with proviso 3 to Rule 46 of CGST Act,2017 while raising the invoices and with Rule 96A CGST Act,2017.</a:t>
            </a:r>
          </a:p>
          <a:p>
            <a:r>
              <a:rPr lang="en-US" dirty="0"/>
              <a:t>                                                                           </a:t>
            </a:r>
          </a:p>
          <a:p>
            <a:r>
              <a:rPr lang="en-US" dirty="0"/>
              <a:t>For (Company’s name)</a:t>
            </a:r>
          </a:p>
          <a:p>
            <a:r>
              <a:rPr lang="en-US" dirty="0"/>
              <a:t> </a:t>
            </a:r>
          </a:p>
          <a:p>
            <a:r>
              <a:rPr lang="en-US" dirty="0"/>
              <a:t> </a:t>
            </a:r>
          </a:p>
          <a:p>
            <a:r>
              <a:rPr lang="en-US" dirty="0"/>
              <a:t>(Authorized Signatory)</a:t>
            </a:r>
          </a:p>
        </p:txBody>
      </p:sp>
      <p:sp>
        <p:nvSpPr>
          <p:cNvPr id="8"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12"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4"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15</a:t>
            </a:fld>
            <a:endParaRPr lang="en-US" sz="2000" b="1" dirty="0">
              <a:solidFill>
                <a:schemeClr val="tx1"/>
              </a:solidFill>
            </a:endParaRPr>
          </a:p>
        </p:txBody>
      </p:sp>
    </p:spTree>
    <p:extLst>
      <p:ext uri="{BB962C8B-B14F-4D97-AF65-F5344CB8AC3E}">
        <p14:creationId xmlns:p14="http://schemas.microsoft.com/office/powerpoint/2010/main" val="264571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524CBAC-03E9-4DC2-AF8C-4B230BE40C3F}"/>
              </a:ext>
            </a:extLst>
          </p:cNvPr>
          <p:cNvSpPr/>
          <p:nvPr/>
        </p:nvSpPr>
        <p:spPr>
          <a:xfrm>
            <a:off x="625433" y="101600"/>
            <a:ext cx="10929257" cy="65314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3000" b="1" dirty="0">
                <a:latin typeface="Garamond" panose="02020404030301010803" pitchFamily="18" charset="0"/>
              </a:rPr>
              <a:t>CONTACT US</a:t>
            </a:r>
          </a:p>
        </p:txBody>
      </p:sp>
      <p:sp>
        <p:nvSpPr>
          <p:cNvPr id="6"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8"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16</a:t>
            </a:fld>
            <a:endParaRPr lang="en-US" sz="2000" b="1" dirty="0">
              <a:solidFill>
                <a:schemeClr val="tx1"/>
              </a:solidFill>
            </a:endParaRPr>
          </a:p>
        </p:txBody>
      </p:sp>
      <p:sp>
        <p:nvSpPr>
          <p:cNvPr id="10" name="Star: 5 Points 9">
            <a:extLst>
              <a:ext uri="{FF2B5EF4-FFF2-40B4-BE49-F238E27FC236}">
                <a16:creationId xmlns:a16="http://schemas.microsoft.com/office/drawing/2014/main" id="{BA7C53A2-56FF-4A9F-8FF6-CB3A7BF162A4}"/>
              </a:ext>
            </a:extLst>
          </p:cNvPr>
          <p:cNvSpPr/>
          <p:nvPr/>
        </p:nvSpPr>
        <p:spPr>
          <a:xfrm>
            <a:off x="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2EEEB3B7-879A-4B21-B768-6C4C3434AC44}"/>
              </a:ext>
            </a:extLst>
          </p:cNvPr>
          <p:cNvSpPr/>
          <p:nvPr/>
        </p:nvSpPr>
        <p:spPr>
          <a:xfrm>
            <a:off x="1158240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D9664D17-2370-4147-91DD-6C1882573573}"/>
              </a:ext>
            </a:extLst>
          </p:cNvPr>
          <p:cNvSpPr/>
          <p:nvPr/>
        </p:nvSpPr>
        <p:spPr>
          <a:xfrm>
            <a:off x="1538843" y="935906"/>
            <a:ext cx="9157854" cy="2854036"/>
          </a:xfrm>
          <a:prstGeom prst="rect">
            <a:avLst/>
          </a:prstGeom>
          <a:ln w="57150"/>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pic>
        <p:nvPicPr>
          <p:cNvPr id="18" name="Graphic 17" descr="Open envelope">
            <a:extLst>
              <a:ext uri="{FF2B5EF4-FFF2-40B4-BE49-F238E27FC236}">
                <a16:creationId xmlns:a16="http://schemas.microsoft.com/office/drawing/2014/main" id="{325EA8C7-60FA-4C84-AE56-20209FFAC11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145970" y="976022"/>
            <a:ext cx="914400" cy="914400"/>
          </a:xfrm>
          <a:prstGeom prst="rect">
            <a:avLst/>
          </a:prstGeom>
        </p:spPr>
      </p:pic>
      <p:sp>
        <p:nvSpPr>
          <p:cNvPr id="19" name="TextBox 18">
            <a:extLst>
              <a:ext uri="{FF2B5EF4-FFF2-40B4-BE49-F238E27FC236}">
                <a16:creationId xmlns:a16="http://schemas.microsoft.com/office/drawing/2014/main" id="{F2D70A23-8C27-4D87-AA60-DC6A3CF840DD}"/>
              </a:ext>
            </a:extLst>
          </p:cNvPr>
          <p:cNvSpPr txBox="1"/>
          <p:nvPr/>
        </p:nvSpPr>
        <p:spPr>
          <a:xfrm>
            <a:off x="4310094" y="1171612"/>
            <a:ext cx="3886200" cy="523220"/>
          </a:xfrm>
          <a:prstGeom prst="rect">
            <a:avLst/>
          </a:prstGeom>
          <a:noFill/>
        </p:spPr>
        <p:txBody>
          <a:bodyPr wrap="square" rtlCol="0">
            <a:spAutoFit/>
          </a:bodyPr>
          <a:lstStyle/>
          <a:p>
            <a:r>
              <a:rPr lang="en-US" sz="2800" dirty="0"/>
              <a:t>ashu.dalmia@ada.org.in</a:t>
            </a:r>
          </a:p>
        </p:txBody>
      </p:sp>
      <p:pic>
        <p:nvPicPr>
          <p:cNvPr id="20" name="Graphic 19" descr="Telephone">
            <a:extLst>
              <a:ext uri="{FF2B5EF4-FFF2-40B4-BE49-F238E27FC236}">
                <a16:creationId xmlns:a16="http://schemas.microsoft.com/office/drawing/2014/main" id="{FA931AC6-5C3C-407A-96FF-7E62139BB172}"/>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145970" y="1925782"/>
            <a:ext cx="914400" cy="914400"/>
          </a:xfrm>
          <a:prstGeom prst="rect">
            <a:avLst/>
          </a:prstGeom>
        </p:spPr>
      </p:pic>
      <p:sp>
        <p:nvSpPr>
          <p:cNvPr id="21" name="TextBox 20">
            <a:extLst>
              <a:ext uri="{FF2B5EF4-FFF2-40B4-BE49-F238E27FC236}">
                <a16:creationId xmlns:a16="http://schemas.microsoft.com/office/drawing/2014/main" id="{DD4BA678-B14D-492A-AABD-526D14E654D7}"/>
              </a:ext>
            </a:extLst>
          </p:cNvPr>
          <p:cNvSpPr txBox="1"/>
          <p:nvPr/>
        </p:nvSpPr>
        <p:spPr>
          <a:xfrm>
            <a:off x="4725731" y="2121372"/>
            <a:ext cx="3581400" cy="523220"/>
          </a:xfrm>
          <a:prstGeom prst="rect">
            <a:avLst/>
          </a:prstGeom>
          <a:noFill/>
        </p:spPr>
        <p:txBody>
          <a:bodyPr wrap="square" rtlCol="0">
            <a:spAutoFit/>
          </a:bodyPr>
          <a:lstStyle/>
          <a:p>
            <a:r>
              <a:rPr lang="en-US" sz="2800" dirty="0"/>
              <a:t>+91-9810893243</a:t>
            </a:r>
          </a:p>
        </p:txBody>
      </p:sp>
      <p:pic>
        <p:nvPicPr>
          <p:cNvPr id="22" name="Graphic 21" descr="Network">
            <a:extLst>
              <a:ext uri="{FF2B5EF4-FFF2-40B4-BE49-F238E27FC236}">
                <a16:creationId xmlns:a16="http://schemas.microsoft.com/office/drawing/2014/main" id="{007B82F5-64AE-404D-B381-5E376DE5F6D4}"/>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145970" y="2875542"/>
            <a:ext cx="914400" cy="914400"/>
          </a:xfrm>
          <a:prstGeom prst="rect">
            <a:avLst/>
          </a:prstGeom>
        </p:spPr>
      </p:pic>
      <p:sp>
        <p:nvSpPr>
          <p:cNvPr id="23" name="TextBox 22">
            <a:extLst>
              <a:ext uri="{FF2B5EF4-FFF2-40B4-BE49-F238E27FC236}">
                <a16:creationId xmlns:a16="http://schemas.microsoft.com/office/drawing/2014/main" id="{84A02C1E-3878-4159-B4C9-756AC8B5B3C6}"/>
              </a:ext>
            </a:extLst>
          </p:cNvPr>
          <p:cNvSpPr txBox="1"/>
          <p:nvPr/>
        </p:nvSpPr>
        <p:spPr>
          <a:xfrm>
            <a:off x="4725731" y="3029608"/>
            <a:ext cx="3429000" cy="523220"/>
          </a:xfrm>
          <a:prstGeom prst="rect">
            <a:avLst/>
          </a:prstGeom>
          <a:noFill/>
        </p:spPr>
        <p:txBody>
          <a:bodyPr wrap="square" rtlCol="0">
            <a:spAutoFit/>
          </a:bodyPr>
          <a:lstStyle/>
          <a:p>
            <a:r>
              <a:rPr lang="en-US" sz="2800" dirty="0">
                <a:hlinkClick r:id="rId8"/>
              </a:rPr>
              <a:t>www.gstindia.biz</a:t>
            </a:r>
            <a:endParaRPr lang="en-US" sz="2800" dirty="0"/>
          </a:p>
        </p:txBody>
      </p:sp>
      <p:pic>
        <p:nvPicPr>
          <p:cNvPr id="24" name="Picture 23" descr="A close up of a pen&#10;&#10;Description generated with high confidence">
            <a:extLst>
              <a:ext uri="{FF2B5EF4-FFF2-40B4-BE49-F238E27FC236}">
                <a16:creationId xmlns:a16="http://schemas.microsoft.com/office/drawing/2014/main" id="{3519E6B3-48DC-4309-8A41-6EA4821E6171}"/>
              </a:ext>
            </a:extLst>
          </p:cNvPr>
          <p:cNvPicPr>
            <a:picLocks noChangeAspect="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775754" y="3900064"/>
            <a:ext cx="5240916" cy="2794042"/>
          </a:xfrm>
          <a:prstGeom prst="rect">
            <a:avLst/>
          </a:prstGeom>
        </p:spPr>
      </p:pic>
      <p:pic>
        <p:nvPicPr>
          <p:cNvPr id="4" name="Picture 3" descr="A picture containing clipart&#10;&#10;Description generated with very high confidence">
            <a:extLst>
              <a:ext uri="{FF2B5EF4-FFF2-40B4-BE49-F238E27FC236}">
                <a16:creationId xmlns:a16="http://schemas.microsoft.com/office/drawing/2014/main" id="{540740D7-7111-4483-9FC3-3146A55B4816}"/>
              </a:ext>
            </a:extLst>
          </p:cNvPr>
          <p:cNvPicPr>
            <a:picLocks noChangeAspect="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40276" y="4235275"/>
            <a:ext cx="2642266" cy="1770702"/>
          </a:xfrm>
          <a:prstGeom prst="rect">
            <a:avLst/>
          </a:prstGeom>
        </p:spPr>
      </p:pic>
      <p:pic>
        <p:nvPicPr>
          <p:cNvPr id="25" name="Picture 24" descr="A picture containing clipart&#10;&#10;Description generated with very high confidence">
            <a:extLst>
              <a:ext uri="{FF2B5EF4-FFF2-40B4-BE49-F238E27FC236}">
                <a16:creationId xmlns:a16="http://schemas.microsoft.com/office/drawing/2014/main" id="{BCFC6ECA-1A27-4E75-BD97-30E8372C687B}"/>
              </a:ext>
            </a:extLst>
          </p:cNvPr>
          <p:cNvPicPr>
            <a:picLocks noChangeAspect="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9042568" y="4235275"/>
            <a:ext cx="2642266" cy="1770702"/>
          </a:xfrm>
          <a:prstGeom prst="rect">
            <a:avLst/>
          </a:prstGeom>
        </p:spPr>
      </p:pic>
    </p:spTree>
    <p:extLst>
      <p:ext uri="{BB962C8B-B14F-4D97-AF65-F5344CB8AC3E}">
        <p14:creationId xmlns:p14="http://schemas.microsoft.com/office/powerpoint/2010/main" val="3956356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524CBAC-03E9-4DC2-AF8C-4B230BE40C3F}"/>
              </a:ext>
            </a:extLst>
          </p:cNvPr>
          <p:cNvSpPr/>
          <p:nvPr/>
        </p:nvSpPr>
        <p:spPr>
          <a:xfrm>
            <a:off x="625433" y="101600"/>
            <a:ext cx="10929257" cy="65314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800" b="1" dirty="0">
                <a:latin typeface="Garamond" panose="02020404030301010803" pitchFamily="18" charset="0"/>
              </a:rPr>
              <a:t>LUT : ELIGIBILITY</a:t>
            </a:r>
          </a:p>
        </p:txBody>
      </p:sp>
      <p:sp>
        <p:nvSpPr>
          <p:cNvPr id="6"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8"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2</a:t>
            </a:fld>
            <a:endParaRPr lang="en-US" sz="2000" b="1" dirty="0">
              <a:solidFill>
                <a:schemeClr val="tx1"/>
              </a:solidFill>
            </a:endParaRPr>
          </a:p>
        </p:txBody>
      </p:sp>
      <p:sp>
        <p:nvSpPr>
          <p:cNvPr id="10" name="Star: 5 Points 9">
            <a:extLst>
              <a:ext uri="{FF2B5EF4-FFF2-40B4-BE49-F238E27FC236}">
                <a16:creationId xmlns:a16="http://schemas.microsoft.com/office/drawing/2014/main" id="{BA7C53A2-56FF-4A9F-8FF6-CB3A7BF162A4}"/>
              </a:ext>
            </a:extLst>
          </p:cNvPr>
          <p:cNvSpPr/>
          <p:nvPr/>
        </p:nvSpPr>
        <p:spPr>
          <a:xfrm>
            <a:off x="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2EEEB3B7-879A-4B21-B768-6C4C3434AC44}"/>
              </a:ext>
            </a:extLst>
          </p:cNvPr>
          <p:cNvSpPr/>
          <p:nvPr/>
        </p:nvSpPr>
        <p:spPr>
          <a:xfrm>
            <a:off x="1158240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918108C-4E49-4881-80C3-51F83617024F}"/>
              </a:ext>
            </a:extLst>
          </p:cNvPr>
          <p:cNvSpPr/>
          <p:nvPr/>
        </p:nvSpPr>
        <p:spPr>
          <a:xfrm>
            <a:off x="568037" y="861824"/>
            <a:ext cx="10963493" cy="1246495"/>
          </a:xfrm>
          <a:prstGeom prst="rect">
            <a:avLst/>
          </a:prstGeom>
        </p:spPr>
        <p:style>
          <a:lnRef idx="1">
            <a:schemeClr val="accent2"/>
          </a:lnRef>
          <a:fillRef idx="3">
            <a:schemeClr val="accent2"/>
          </a:fillRef>
          <a:effectRef idx="2">
            <a:schemeClr val="accent2"/>
          </a:effectRef>
          <a:fontRef idx="minor">
            <a:schemeClr val="lt1"/>
          </a:fontRef>
        </p:style>
        <p:txBody>
          <a:bodyPr wrap="square">
            <a:spAutoFit/>
          </a:bodyPr>
          <a:lstStyle/>
          <a:p>
            <a:pPr marL="812800" lvl="1" indent="-342900">
              <a:lnSpc>
                <a:spcPct val="100000"/>
              </a:lnSpc>
              <a:spcBef>
                <a:spcPts val="1080"/>
              </a:spcBef>
              <a:buFont typeface="Wingdings" panose="05000000000000000000" pitchFamily="2" charset="2"/>
              <a:buChar char="Ø"/>
              <a:tabLst>
                <a:tab pos="926465" algn="l"/>
                <a:tab pos="927100" algn="l"/>
              </a:tabLst>
            </a:pPr>
            <a:r>
              <a:rPr lang="en-IN" sz="2500" b="1" spc="-5" dirty="0">
                <a:cs typeface="Arial" pitchFamily="34" charset="0"/>
              </a:rPr>
              <a:t>All exporters requiring exports without payment of IGST are eligible to furnish Letter of Undertaking(LUT) in place of bond except those who have been prosecuted for any offence under</a:t>
            </a:r>
          </a:p>
        </p:txBody>
      </p:sp>
      <p:sp>
        <p:nvSpPr>
          <p:cNvPr id="13" name="Rounded Rectangle 9">
            <a:extLst>
              <a:ext uri="{FF2B5EF4-FFF2-40B4-BE49-F238E27FC236}">
                <a16:creationId xmlns:a16="http://schemas.microsoft.com/office/drawing/2014/main" id="{3931C667-1072-4E9A-986C-2246C96BD217}"/>
              </a:ext>
            </a:extLst>
          </p:cNvPr>
          <p:cNvSpPr/>
          <p:nvPr/>
        </p:nvSpPr>
        <p:spPr>
          <a:xfrm>
            <a:off x="566286" y="2280277"/>
            <a:ext cx="3425588" cy="2324842"/>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spc="-5" dirty="0">
                <a:solidFill>
                  <a:schemeClr val="tx1"/>
                </a:solidFill>
                <a:cs typeface="Arial" pitchFamily="34" charset="0"/>
              </a:rPr>
              <a:t>The Central Goods and Services Tax Act, 2017 (12 of 2017) or</a:t>
            </a:r>
            <a:endParaRPr lang="en-IN" sz="2400" spc="-5" dirty="0">
              <a:solidFill>
                <a:schemeClr val="tx1"/>
              </a:solidFill>
              <a:cs typeface="Arial" pitchFamily="34" charset="0"/>
            </a:endParaRPr>
          </a:p>
        </p:txBody>
      </p:sp>
      <p:sp>
        <p:nvSpPr>
          <p:cNvPr id="14" name="Rounded Rectangle 10">
            <a:extLst>
              <a:ext uri="{FF2B5EF4-FFF2-40B4-BE49-F238E27FC236}">
                <a16:creationId xmlns:a16="http://schemas.microsoft.com/office/drawing/2014/main" id="{A960D437-55A9-46EE-834A-002675915DC0}"/>
              </a:ext>
            </a:extLst>
          </p:cNvPr>
          <p:cNvSpPr/>
          <p:nvPr/>
        </p:nvSpPr>
        <p:spPr>
          <a:xfrm>
            <a:off x="4869139" y="2370724"/>
            <a:ext cx="2711103" cy="2113495"/>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spc="-5" dirty="0">
                <a:solidFill>
                  <a:schemeClr val="tx1"/>
                </a:solidFill>
                <a:cs typeface="Arial" pitchFamily="34" charset="0"/>
              </a:rPr>
              <a:t>The Integrated Goods and Services Tax Act, 2017 (13 of 2017) or</a:t>
            </a:r>
            <a:endParaRPr lang="en-IN" sz="2400" spc="-5" dirty="0">
              <a:solidFill>
                <a:schemeClr val="tx1"/>
              </a:solidFill>
              <a:cs typeface="Arial" pitchFamily="34" charset="0"/>
            </a:endParaRPr>
          </a:p>
        </p:txBody>
      </p:sp>
      <p:sp>
        <p:nvSpPr>
          <p:cNvPr id="15" name="Rounded Rectangle 11">
            <a:extLst>
              <a:ext uri="{FF2B5EF4-FFF2-40B4-BE49-F238E27FC236}">
                <a16:creationId xmlns:a16="http://schemas.microsoft.com/office/drawing/2014/main" id="{5AB7206A-8DFA-40DE-B3F5-3E5220B00A31}"/>
              </a:ext>
            </a:extLst>
          </p:cNvPr>
          <p:cNvSpPr/>
          <p:nvPr/>
        </p:nvSpPr>
        <p:spPr>
          <a:xfrm>
            <a:off x="8361584" y="2508955"/>
            <a:ext cx="2863003" cy="2016108"/>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400" spc="-5" dirty="0">
                <a:solidFill>
                  <a:schemeClr val="tx1"/>
                </a:solidFill>
                <a:cs typeface="Arial" pitchFamily="34" charset="0"/>
              </a:rPr>
              <a:t>or any of the existing laws in force</a:t>
            </a:r>
            <a:endParaRPr lang="en-IN" sz="2400" spc="-5" dirty="0">
              <a:solidFill>
                <a:schemeClr val="tx1"/>
              </a:solidFill>
              <a:cs typeface="Arial" pitchFamily="34" charset="0"/>
            </a:endParaRPr>
          </a:p>
        </p:txBody>
      </p:sp>
      <p:sp>
        <p:nvSpPr>
          <p:cNvPr id="16" name="Curved Down Arrow 12">
            <a:extLst>
              <a:ext uri="{FF2B5EF4-FFF2-40B4-BE49-F238E27FC236}">
                <a16:creationId xmlns:a16="http://schemas.microsoft.com/office/drawing/2014/main" id="{BE4CE983-2D3F-4611-AC04-0E6FAC404B16}"/>
              </a:ext>
            </a:extLst>
          </p:cNvPr>
          <p:cNvSpPr/>
          <p:nvPr/>
        </p:nvSpPr>
        <p:spPr>
          <a:xfrm rot="10445555" flipH="1">
            <a:off x="3244642" y="4552272"/>
            <a:ext cx="2319545" cy="641691"/>
          </a:xfrm>
          <a:prstGeom prst="curvedDownArrow">
            <a:avLst/>
          </a:prstGeom>
          <a:solidFill>
            <a:srgbClr val="6CA2B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Curved Down Arrow 13">
            <a:extLst>
              <a:ext uri="{FF2B5EF4-FFF2-40B4-BE49-F238E27FC236}">
                <a16:creationId xmlns:a16="http://schemas.microsoft.com/office/drawing/2014/main" id="{D3590433-317A-4BFC-BBAF-E781B004624B}"/>
              </a:ext>
            </a:extLst>
          </p:cNvPr>
          <p:cNvSpPr/>
          <p:nvPr/>
        </p:nvSpPr>
        <p:spPr>
          <a:xfrm rot="213386">
            <a:off x="6957621" y="1787064"/>
            <a:ext cx="2496325" cy="647944"/>
          </a:xfrm>
          <a:prstGeom prst="curvedDownArrow">
            <a:avLst/>
          </a:prstGeom>
          <a:solidFill>
            <a:srgbClr val="6CA2B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sp>
        <p:nvSpPr>
          <p:cNvPr id="18" name="Arrow: Notched Right 17">
            <a:extLst>
              <a:ext uri="{FF2B5EF4-FFF2-40B4-BE49-F238E27FC236}">
                <a16:creationId xmlns:a16="http://schemas.microsoft.com/office/drawing/2014/main" id="{8B3F214D-FD0E-4892-918D-DA9B4DC3E9D0}"/>
              </a:ext>
            </a:extLst>
          </p:cNvPr>
          <p:cNvSpPr/>
          <p:nvPr/>
        </p:nvSpPr>
        <p:spPr>
          <a:xfrm>
            <a:off x="566286" y="5096395"/>
            <a:ext cx="10965243" cy="1276965"/>
          </a:xfrm>
          <a:prstGeom prst="notchedRightArrow">
            <a:avLst/>
          </a:prstGeom>
        </p:spPr>
        <p:style>
          <a:lnRef idx="0">
            <a:schemeClr val="dk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txBody>
          <a:bodyPr/>
          <a:lstStyle/>
          <a:p>
            <a:r>
              <a:rPr lang="en-US" sz="2800" dirty="0"/>
              <a:t>in a case where the amount of tax evaded exceeds Rs. 250 </a:t>
            </a:r>
            <a:r>
              <a:rPr lang="en-US" sz="2800" dirty="0" err="1"/>
              <a:t>Lakhs</a:t>
            </a:r>
            <a:r>
              <a:rPr lang="en-US" sz="2800" dirty="0"/>
              <a:t>.</a:t>
            </a:r>
            <a:endParaRPr lang="en-IN" sz="2800" dirty="0"/>
          </a:p>
          <a:p>
            <a:endParaRPr lang="en-IN" dirty="0"/>
          </a:p>
        </p:txBody>
      </p:sp>
    </p:spTree>
    <p:extLst>
      <p:ext uri="{BB962C8B-B14F-4D97-AF65-F5344CB8AC3E}">
        <p14:creationId xmlns:p14="http://schemas.microsoft.com/office/powerpoint/2010/main" val="2921944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524CBAC-03E9-4DC2-AF8C-4B230BE40C3F}"/>
              </a:ext>
            </a:extLst>
          </p:cNvPr>
          <p:cNvSpPr/>
          <p:nvPr/>
        </p:nvSpPr>
        <p:spPr>
          <a:xfrm>
            <a:off x="625433" y="101600"/>
            <a:ext cx="10929257" cy="65314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800" b="1" dirty="0">
                <a:latin typeface="Garamond" panose="02020404030301010803" pitchFamily="18" charset="0"/>
              </a:rPr>
              <a:t>PERSONS ELIGIBLE FOR EXECUTION</a:t>
            </a:r>
          </a:p>
        </p:txBody>
      </p:sp>
      <p:sp>
        <p:nvSpPr>
          <p:cNvPr id="6"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8"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3</a:t>
            </a:fld>
            <a:endParaRPr lang="en-US" sz="2000" b="1" dirty="0">
              <a:solidFill>
                <a:schemeClr val="tx1"/>
              </a:solidFill>
            </a:endParaRPr>
          </a:p>
        </p:txBody>
      </p:sp>
      <p:sp>
        <p:nvSpPr>
          <p:cNvPr id="10" name="Star: 5 Points 9">
            <a:extLst>
              <a:ext uri="{FF2B5EF4-FFF2-40B4-BE49-F238E27FC236}">
                <a16:creationId xmlns:a16="http://schemas.microsoft.com/office/drawing/2014/main" id="{BA7C53A2-56FF-4A9F-8FF6-CB3A7BF162A4}"/>
              </a:ext>
            </a:extLst>
          </p:cNvPr>
          <p:cNvSpPr/>
          <p:nvPr/>
        </p:nvSpPr>
        <p:spPr>
          <a:xfrm>
            <a:off x="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2EEEB3B7-879A-4B21-B768-6C4C3434AC44}"/>
              </a:ext>
            </a:extLst>
          </p:cNvPr>
          <p:cNvSpPr/>
          <p:nvPr/>
        </p:nvSpPr>
        <p:spPr>
          <a:xfrm>
            <a:off x="1158240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aphicFrame>
        <p:nvGraphicFramePr>
          <p:cNvPr id="2" name="Diagram 1">
            <a:extLst>
              <a:ext uri="{FF2B5EF4-FFF2-40B4-BE49-F238E27FC236}">
                <a16:creationId xmlns:a16="http://schemas.microsoft.com/office/drawing/2014/main" id="{2E6F870A-4E26-4604-94A5-91E4C53819A7}"/>
              </a:ext>
            </a:extLst>
          </p:cNvPr>
          <p:cNvGraphicFramePr/>
          <p:nvPr>
            <p:extLst>
              <p:ext uri="{D42A27DB-BD31-4B8C-83A1-F6EECF244321}">
                <p14:modId xmlns:p14="http://schemas.microsoft.com/office/powerpoint/2010/main" val="3324430520"/>
              </p:ext>
            </p:extLst>
          </p:nvPr>
        </p:nvGraphicFramePr>
        <p:xfrm>
          <a:off x="625433" y="886690"/>
          <a:ext cx="10929257" cy="33389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3" name="Diagram 12">
            <a:extLst>
              <a:ext uri="{FF2B5EF4-FFF2-40B4-BE49-F238E27FC236}">
                <a16:creationId xmlns:a16="http://schemas.microsoft.com/office/drawing/2014/main" id="{54B7E1F1-9D6E-416D-AD13-7C2BB80A2C16}"/>
              </a:ext>
            </a:extLst>
          </p:cNvPr>
          <p:cNvGraphicFramePr/>
          <p:nvPr>
            <p:extLst>
              <p:ext uri="{D42A27DB-BD31-4B8C-83A1-F6EECF244321}">
                <p14:modId xmlns:p14="http://schemas.microsoft.com/office/powerpoint/2010/main" val="3576247226"/>
              </p:ext>
            </p:extLst>
          </p:nvPr>
        </p:nvGraphicFramePr>
        <p:xfrm>
          <a:off x="568037" y="3854089"/>
          <a:ext cx="10929257" cy="225829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90007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524CBAC-03E9-4DC2-AF8C-4B230BE40C3F}"/>
              </a:ext>
            </a:extLst>
          </p:cNvPr>
          <p:cNvSpPr/>
          <p:nvPr/>
        </p:nvSpPr>
        <p:spPr>
          <a:xfrm>
            <a:off x="625433" y="101600"/>
            <a:ext cx="10929257" cy="65314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800" b="1" dirty="0">
                <a:latin typeface="Garamond" panose="02020404030301010803" pitchFamily="18" charset="0"/>
              </a:rPr>
              <a:t>Validity of LUT</a:t>
            </a:r>
          </a:p>
        </p:txBody>
      </p:sp>
      <p:sp>
        <p:nvSpPr>
          <p:cNvPr id="6"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8"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4</a:t>
            </a:fld>
            <a:endParaRPr lang="en-US" sz="2000" b="1" dirty="0">
              <a:solidFill>
                <a:schemeClr val="tx1"/>
              </a:solidFill>
            </a:endParaRPr>
          </a:p>
        </p:txBody>
      </p:sp>
      <p:sp>
        <p:nvSpPr>
          <p:cNvPr id="10" name="Star: 5 Points 9">
            <a:extLst>
              <a:ext uri="{FF2B5EF4-FFF2-40B4-BE49-F238E27FC236}">
                <a16:creationId xmlns:a16="http://schemas.microsoft.com/office/drawing/2014/main" id="{BA7C53A2-56FF-4A9F-8FF6-CB3A7BF162A4}"/>
              </a:ext>
            </a:extLst>
          </p:cNvPr>
          <p:cNvSpPr/>
          <p:nvPr/>
        </p:nvSpPr>
        <p:spPr>
          <a:xfrm>
            <a:off x="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2EEEB3B7-879A-4B21-B768-6C4C3434AC44}"/>
              </a:ext>
            </a:extLst>
          </p:cNvPr>
          <p:cNvSpPr/>
          <p:nvPr/>
        </p:nvSpPr>
        <p:spPr>
          <a:xfrm>
            <a:off x="1158240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pSp>
        <p:nvGrpSpPr>
          <p:cNvPr id="22" name="Group 21"/>
          <p:cNvGrpSpPr/>
          <p:nvPr/>
        </p:nvGrpSpPr>
        <p:grpSpPr>
          <a:xfrm>
            <a:off x="7958248" y="1937686"/>
            <a:ext cx="2983507" cy="2983189"/>
            <a:chOff x="9059669" y="1312962"/>
            <a:chExt cx="2983507" cy="2983189"/>
          </a:xfrm>
        </p:grpSpPr>
        <p:sp>
          <p:nvSpPr>
            <p:cNvPr id="31" name="Oval 30"/>
            <p:cNvSpPr/>
            <p:nvPr/>
          </p:nvSpPr>
          <p:spPr>
            <a:xfrm>
              <a:off x="9059669" y="1312962"/>
              <a:ext cx="2983507" cy="2983189"/>
            </a:xfrm>
            <a:prstGeom prst="ellipse">
              <a:avLst/>
            </a:prstGeom>
          </p:spPr>
          <p:style>
            <a:lnRef idx="2">
              <a:schemeClr val="accent2">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2" name="Oval 4"/>
            <p:cNvSpPr/>
            <p:nvPr/>
          </p:nvSpPr>
          <p:spPr>
            <a:xfrm>
              <a:off x="9486182" y="1739212"/>
              <a:ext cx="2130482" cy="213068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6670" tIns="26670" rIns="26670" bIns="26670" numCol="1" spcCol="1270" anchor="ctr" anchorCtr="0">
              <a:noAutofit/>
            </a:bodyPr>
            <a:lstStyle/>
            <a:p>
              <a:pPr lvl="0"/>
              <a:r>
                <a:rPr lang="en-US" sz="2100" b="1" dirty="0"/>
                <a:t>LUT</a:t>
              </a:r>
              <a:r>
                <a:rPr lang="en-US" sz="2100" dirty="0"/>
                <a:t> submitted with all the documents should be accepted within a period of </a:t>
              </a:r>
              <a:r>
                <a:rPr lang="en-US" sz="2100" b="1" dirty="0"/>
                <a:t>3 working days </a:t>
              </a:r>
              <a:r>
                <a:rPr lang="en-US" sz="2100" dirty="0"/>
                <a:t>of its receipt.</a:t>
              </a:r>
            </a:p>
          </p:txBody>
        </p:sp>
      </p:grpSp>
      <p:sp>
        <p:nvSpPr>
          <p:cNvPr id="23" name="Teardrop 22"/>
          <p:cNvSpPr/>
          <p:nvPr/>
        </p:nvSpPr>
        <p:spPr>
          <a:xfrm rot="2700000">
            <a:off x="4553117" y="1834987"/>
            <a:ext cx="3188026" cy="3188026"/>
          </a:xfrm>
          <a:prstGeom prst="teardrop">
            <a:avLst>
              <a:gd name="adj" fmla="val 10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grpSp>
        <p:nvGrpSpPr>
          <p:cNvPr id="24" name="Group 23"/>
          <p:cNvGrpSpPr/>
          <p:nvPr/>
        </p:nvGrpSpPr>
        <p:grpSpPr>
          <a:xfrm>
            <a:off x="4655376" y="1937686"/>
            <a:ext cx="2983507" cy="2983189"/>
            <a:chOff x="5756797" y="1312962"/>
            <a:chExt cx="2983507" cy="2983189"/>
          </a:xfrm>
        </p:grpSpPr>
        <p:sp>
          <p:nvSpPr>
            <p:cNvPr id="29" name="Oval 28"/>
            <p:cNvSpPr/>
            <p:nvPr/>
          </p:nvSpPr>
          <p:spPr>
            <a:xfrm>
              <a:off x="5756797" y="1312962"/>
              <a:ext cx="2983507" cy="2983189"/>
            </a:xfrm>
            <a:prstGeom prst="ellipse">
              <a:avLst/>
            </a:pr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Oval 7"/>
            <p:cNvSpPr/>
            <p:nvPr/>
          </p:nvSpPr>
          <p:spPr>
            <a:xfrm>
              <a:off x="6183310" y="1739212"/>
              <a:ext cx="2130482" cy="213068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kern="1200" dirty="0"/>
                <a:t>Separate </a:t>
              </a:r>
              <a:r>
                <a:rPr lang="en-US" sz="2100" b="1" kern="1200" dirty="0"/>
                <a:t>LUT</a:t>
              </a:r>
              <a:r>
                <a:rPr lang="en-US" sz="2100" kern="1200" dirty="0"/>
                <a:t> application has to be filed for each </a:t>
              </a:r>
              <a:r>
                <a:rPr lang="en-US" sz="2100" b="1" kern="1200" dirty="0"/>
                <a:t>GSTIN</a:t>
              </a:r>
            </a:p>
          </p:txBody>
        </p:sp>
      </p:grpSp>
      <p:sp>
        <p:nvSpPr>
          <p:cNvPr id="25" name="Teardrop 24"/>
          <p:cNvSpPr/>
          <p:nvPr/>
        </p:nvSpPr>
        <p:spPr>
          <a:xfrm rot="2700000">
            <a:off x="1250245" y="1834987"/>
            <a:ext cx="3188026" cy="3188026"/>
          </a:xfrm>
          <a:prstGeom prst="teardrop">
            <a:avLst>
              <a:gd name="adj" fmla="val 10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grpSp>
        <p:nvGrpSpPr>
          <p:cNvPr id="26" name="Group 25"/>
          <p:cNvGrpSpPr/>
          <p:nvPr/>
        </p:nvGrpSpPr>
        <p:grpSpPr>
          <a:xfrm>
            <a:off x="1352505" y="1937686"/>
            <a:ext cx="2983507" cy="2983189"/>
            <a:chOff x="2453926" y="1312962"/>
            <a:chExt cx="2983507" cy="2983189"/>
          </a:xfrm>
        </p:grpSpPr>
        <p:sp>
          <p:nvSpPr>
            <p:cNvPr id="27" name="Oval 26"/>
            <p:cNvSpPr/>
            <p:nvPr/>
          </p:nvSpPr>
          <p:spPr>
            <a:xfrm>
              <a:off x="2453926" y="1312962"/>
              <a:ext cx="2983507" cy="2983189"/>
            </a:xfrm>
            <a:prstGeom prst="ellipse">
              <a:avLst/>
            </a:pr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8" name="Oval 10"/>
            <p:cNvSpPr/>
            <p:nvPr/>
          </p:nvSpPr>
          <p:spPr>
            <a:xfrm>
              <a:off x="2880438" y="1739212"/>
              <a:ext cx="2130482" cy="213068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b="1" dirty="0"/>
                <a:t>Letter of Undertaking </a:t>
              </a:r>
              <a:r>
                <a:rPr lang="en-US" sz="2100" dirty="0"/>
                <a:t>shall be valid for 12 months, unless exporter fails to comply with the conditions of letter of undertaking.</a:t>
              </a:r>
            </a:p>
          </p:txBody>
        </p:sp>
      </p:grpSp>
    </p:spTree>
    <p:extLst>
      <p:ext uri="{BB962C8B-B14F-4D97-AF65-F5344CB8AC3E}">
        <p14:creationId xmlns:p14="http://schemas.microsoft.com/office/powerpoint/2010/main" val="3902491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524CBAC-03E9-4DC2-AF8C-4B230BE40C3F}"/>
              </a:ext>
            </a:extLst>
          </p:cNvPr>
          <p:cNvSpPr/>
          <p:nvPr/>
        </p:nvSpPr>
        <p:spPr>
          <a:xfrm>
            <a:off x="625433" y="101600"/>
            <a:ext cx="10929257" cy="65314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800" b="1" dirty="0">
                <a:latin typeface="Garamond" panose="02020404030301010803" pitchFamily="18" charset="0"/>
              </a:rPr>
              <a:t>RESTRICTED CONDITIONS FOR WITHDRAWL OF LUT</a:t>
            </a:r>
          </a:p>
        </p:txBody>
      </p:sp>
      <p:sp>
        <p:nvSpPr>
          <p:cNvPr id="6"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8"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5</a:t>
            </a:fld>
            <a:endParaRPr lang="en-US" sz="2000" b="1" dirty="0">
              <a:solidFill>
                <a:schemeClr val="tx1"/>
              </a:solidFill>
            </a:endParaRPr>
          </a:p>
        </p:txBody>
      </p:sp>
      <p:sp>
        <p:nvSpPr>
          <p:cNvPr id="10" name="Star: 5 Points 9">
            <a:extLst>
              <a:ext uri="{FF2B5EF4-FFF2-40B4-BE49-F238E27FC236}">
                <a16:creationId xmlns:a16="http://schemas.microsoft.com/office/drawing/2014/main" id="{BA7C53A2-56FF-4A9F-8FF6-CB3A7BF162A4}"/>
              </a:ext>
            </a:extLst>
          </p:cNvPr>
          <p:cNvSpPr/>
          <p:nvPr/>
        </p:nvSpPr>
        <p:spPr>
          <a:xfrm>
            <a:off x="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2EEEB3B7-879A-4B21-B768-6C4C3434AC44}"/>
              </a:ext>
            </a:extLst>
          </p:cNvPr>
          <p:cNvSpPr/>
          <p:nvPr/>
        </p:nvSpPr>
        <p:spPr>
          <a:xfrm>
            <a:off x="1158240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aphicFrame>
        <p:nvGraphicFramePr>
          <p:cNvPr id="13" name="Diagram 12">
            <a:extLst>
              <a:ext uri="{FF2B5EF4-FFF2-40B4-BE49-F238E27FC236}">
                <a16:creationId xmlns:a16="http://schemas.microsoft.com/office/drawing/2014/main" id="{54B7E1F1-9D6E-416D-AD13-7C2BB80A2C16}"/>
              </a:ext>
            </a:extLst>
          </p:cNvPr>
          <p:cNvGraphicFramePr/>
          <p:nvPr>
            <p:extLst>
              <p:ext uri="{D42A27DB-BD31-4B8C-83A1-F6EECF244321}">
                <p14:modId xmlns:p14="http://schemas.microsoft.com/office/powerpoint/2010/main" val="529172914"/>
              </p:ext>
            </p:extLst>
          </p:nvPr>
        </p:nvGraphicFramePr>
        <p:xfrm>
          <a:off x="625432" y="1024978"/>
          <a:ext cx="7408225" cy="12330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a:extLst>
              <a:ext uri="{FF2B5EF4-FFF2-40B4-BE49-F238E27FC236}">
                <a16:creationId xmlns:a16="http://schemas.microsoft.com/office/drawing/2014/main" id="{FA0FCD8D-B24E-4AAE-9F1A-E44809B3AD74}"/>
              </a:ext>
            </a:extLst>
          </p:cNvPr>
          <p:cNvSpPr/>
          <p:nvPr/>
        </p:nvSpPr>
        <p:spPr>
          <a:xfrm>
            <a:off x="6400800" y="2715491"/>
            <a:ext cx="5153890" cy="1219199"/>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IN" b="1" dirty="0"/>
              <a:t>15 days</a:t>
            </a:r>
            <a:r>
              <a:rPr lang="en-IN" dirty="0"/>
              <a:t> after the expiry of </a:t>
            </a:r>
            <a:r>
              <a:rPr lang="en-IN" b="1" dirty="0"/>
              <a:t>3 months</a:t>
            </a:r>
            <a:r>
              <a:rPr lang="en-IN" dirty="0"/>
              <a:t> from the date of issue of the invoice for export,</a:t>
            </a:r>
            <a:r>
              <a:rPr lang="en-IN" b="1" dirty="0"/>
              <a:t> if the goods are not exported out of India</a:t>
            </a:r>
            <a:endParaRPr lang="en-US" b="1" dirty="0"/>
          </a:p>
        </p:txBody>
      </p:sp>
      <p:sp>
        <p:nvSpPr>
          <p:cNvPr id="4" name="Rectangle 3">
            <a:extLst>
              <a:ext uri="{FF2B5EF4-FFF2-40B4-BE49-F238E27FC236}">
                <a16:creationId xmlns:a16="http://schemas.microsoft.com/office/drawing/2014/main" id="{A8DC445C-FD60-4C22-8531-2F0450C57327}"/>
              </a:ext>
            </a:extLst>
          </p:cNvPr>
          <p:cNvSpPr/>
          <p:nvPr/>
        </p:nvSpPr>
        <p:spPr>
          <a:xfrm>
            <a:off x="4281055" y="2715491"/>
            <a:ext cx="1856509" cy="1219200"/>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2400" dirty="0"/>
              <a:t>GOODS</a:t>
            </a:r>
          </a:p>
        </p:txBody>
      </p:sp>
      <p:sp>
        <p:nvSpPr>
          <p:cNvPr id="14" name="Rectangle 13">
            <a:extLst>
              <a:ext uri="{FF2B5EF4-FFF2-40B4-BE49-F238E27FC236}">
                <a16:creationId xmlns:a16="http://schemas.microsoft.com/office/drawing/2014/main" id="{188B5A74-3440-4265-98B4-91B2A90B5CC5}"/>
              </a:ext>
            </a:extLst>
          </p:cNvPr>
          <p:cNvSpPr/>
          <p:nvPr/>
        </p:nvSpPr>
        <p:spPr>
          <a:xfrm>
            <a:off x="4281055" y="4336472"/>
            <a:ext cx="1856509" cy="1558965"/>
          </a:xfrm>
          <a:prstGeom prst="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US" sz="2400" dirty="0"/>
              <a:t>SERVICES</a:t>
            </a:r>
          </a:p>
        </p:txBody>
      </p:sp>
      <p:sp>
        <p:nvSpPr>
          <p:cNvPr id="15" name="Rectangle 14">
            <a:extLst>
              <a:ext uri="{FF2B5EF4-FFF2-40B4-BE49-F238E27FC236}">
                <a16:creationId xmlns:a16="http://schemas.microsoft.com/office/drawing/2014/main" id="{6995C820-59AC-422C-9589-EE6A03EC966C}"/>
              </a:ext>
            </a:extLst>
          </p:cNvPr>
          <p:cNvSpPr/>
          <p:nvPr/>
        </p:nvSpPr>
        <p:spPr>
          <a:xfrm>
            <a:off x="6400800" y="4336474"/>
            <a:ext cx="5153890" cy="1558964"/>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lvl="0"/>
            <a:r>
              <a:rPr lang="en-US" b="1" dirty="0"/>
              <a:t>15 days </a:t>
            </a:r>
            <a:r>
              <a:rPr lang="en-US" dirty="0"/>
              <a:t>after the expiry of </a:t>
            </a:r>
            <a:r>
              <a:rPr lang="en-US" b="1" dirty="0"/>
              <a:t>1 year</a:t>
            </a:r>
            <a:r>
              <a:rPr lang="en-US" dirty="0"/>
              <a:t>, or such further period as may be allowed by the Commissioner, from the date of issue of the invoice for export</a:t>
            </a:r>
            <a:r>
              <a:rPr lang="en-US" b="1" dirty="0"/>
              <a:t>, if the payment of such services is not received by the exporter in convertible foreign exchange.</a:t>
            </a:r>
            <a:endParaRPr lang="en-IN" b="1" dirty="0"/>
          </a:p>
        </p:txBody>
      </p:sp>
      <p:sp>
        <p:nvSpPr>
          <p:cNvPr id="12" name="Arrow: Bent-Up 11">
            <a:extLst>
              <a:ext uri="{FF2B5EF4-FFF2-40B4-BE49-F238E27FC236}">
                <a16:creationId xmlns:a16="http://schemas.microsoft.com/office/drawing/2014/main" id="{AF672AE7-453B-47C9-ABB9-43DD5576D177}"/>
              </a:ext>
            </a:extLst>
          </p:cNvPr>
          <p:cNvSpPr/>
          <p:nvPr/>
        </p:nvSpPr>
        <p:spPr>
          <a:xfrm rot="5400000">
            <a:off x="2691245" y="2012114"/>
            <a:ext cx="1343891" cy="1835728"/>
          </a:xfrm>
          <a:prstGeom prst="bentUp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p:nvSpPr>
          <p:cNvPr id="16" name="Arrow: Bent-Up 15">
            <a:extLst>
              <a:ext uri="{FF2B5EF4-FFF2-40B4-BE49-F238E27FC236}">
                <a16:creationId xmlns:a16="http://schemas.microsoft.com/office/drawing/2014/main" id="{83EE1813-CA26-4AFD-BBBE-F488C57A0B69}"/>
              </a:ext>
            </a:extLst>
          </p:cNvPr>
          <p:cNvSpPr/>
          <p:nvPr/>
        </p:nvSpPr>
        <p:spPr>
          <a:xfrm rot="5400000">
            <a:off x="2583836" y="3418609"/>
            <a:ext cx="1558709" cy="1835728"/>
          </a:xfrm>
          <a:prstGeom prst="bentUpArrow">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5027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524CBAC-03E9-4DC2-AF8C-4B230BE40C3F}"/>
              </a:ext>
            </a:extLst>
          </p:cNvPr>
          <p:cNvSpPr/>
          <p:nvPr/>
        </p:nvSpPr>
        <p:spPr>
          <a:xfrm>
            <a:off x="625433" y="101600"/>
            <a:ext cx="10929257" cy="65314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800" b="1" dirty="0">
                <a:latin typeface="Garamond" panose="02020404030301010803" pitchFamily="18" charset="0"/>
              </a:rPr>
              <a:t>DOCUMENTS REQUIRED FOR LUT FILING</a:t>
            </a:r>
          </a:p>
        </p:txBody>
      </p:sp>
      <p:sp>
        <p:nvSpPr>
          <p:cNvPr id="6"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8"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6</a:t>
            </a:fld>
            <a:endParaRPr lang="en-US" sz="2000" b="1" dirty="0">
              <a:solidFill>
                <a:schemeClr val="tx1"/>
              </a:solidFill>
            </a:endParaRPr>
          </a:p>
        </p:txBody>
      </p:sp>
      <p:sp>
        <p:nvSpPr>
          <p:cNvPr id="10" name="Star: 5 Points 9">
            <a:extLst>
              <a:ext uri="{FF2B5EF4-FFF2-40B4-BE49-F238E27FC236}">
                <a16:creationId xmlns:a16="http://schemas.microsoft.com/office/drawing/2014/main" id="{BA7C53A2-56FF-4A9F-8FF6-CB3A7BF162A4}"/>
              </a:ext>
            </a:extLst>
          </p:cNvPr>
          <p:cNvSpPr/>
          <p:nvPr/>
        </p:nvSpPr>
        <p:spPr>
          <a:xfrm>
            <a:off x="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2EEEB3B7-879A-4B21-B768-6C4C3434AC44}"/>
              </a:ext>
            </a:extLst>
          </p:cNvPr>
          <p:cNvSpPr/>
          <p:nvPr/>
        </p:nvSpPr>
        <p:spPr>
          <a:xfrm>
            <a:off x="1158240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aphicFrame>
        <p:nvGraphicFramePr>
          <p:cNvPr id="4" name="Diagram 3">
            <a:extLst>
              <a:ext uri="{FF2B5EF4-FFF2-40B4-BE49-F238E27FC236}">
                <a16:creationId xmlns:a16="http://schemas.microsoft.com/office/drawing/2014/main" id="{DC0BDE64-83AD-4355-A359-2D4C3941B7B9}"/>
              </a:ext>
            </a:extLst>
          </p:cNvPr>
          <p:cNvGraphicFramePr/>
          <p:nvPr>
            <p:extLst>
              <p:ext uri="{D42A27DB-BD31-4B8C-83A1-F6EECF244321}">
                <p14:modId xmlns:p14="http://schemas.microsoft.com/office/powerpoint/2010/main" val="948172165"/>
              </p:ext>
            </p:extLst>
          </p:nvPr>
        </p:nvGraphicFramePr>
        <p:xfrm>
          <a:off x="625433" y="861202"/>
          <a:ext cx="10943715" cy="55240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23918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524CBAC-03E9-4DC2-AF8C-4B230BE40C3F}"/>
              </a:ext>
            </a:extLst>
          </p:cNvPr>
          <p:cNvSpPr/>
          <p:nvPr/>
        </p:nvSpPr>
        <p:spPr>
          <a:xfrm>
            <a:off x="625433" y="101600"/>
            <a:ext cx="10929257" cy="65314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800" b="1" dirty="0">
                <a:latin typeface="Garamond" panose="02020404030301010803" pitchFamily="18" charset="0"/>
              </a:rPr>
              <a:t>DOCUMENTS REQUIRED FOR LUT FILING</a:t>
            </a:r>
          </a:p>
        </p:txBody>
      </p:sp>
      <p:sp>
        <p:nvSpPr>
          <p:cNvPr id="6"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8"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7</a:t>
            </a:fld>
            <a:endParaRPr lang="en-US" sz="2000" b="1" dirty="0">
              <a:solidFill>
                <a:schemeClr val="tx1"/>
              </a:solidFill>
            </a:endParaRPr>
          </a:p>
        </p:txBody>
      </p:sp>
      <p:sp>
        <p:nvSpPr>
          <p:cNvPr id="10" name="Star: 5 Points 9">
            <a:extLst>
              <a:ext uri="{FF2B5EF4-FFF2-40B4-BE49-F238E27FC236}">
                <a16:creationId xmlns:a16="http://schemas.microsoft.com/office/drawing/2014/main" id="{BA7C53A2-56FF-4A9F-8FF6-CB3A7BF162A4}"/>
              </a:ext>
            </a:extLst>
          </p:cNvPr>
          <p:cNvSpPr/>
          <p:nvPr/>
        </p:nvSpPr>
        <p:spPr>
          <a:xfrm>
            <a:off x="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2EEEB3B7-879A-4B21-B768-6C4C3434AC44}"/>
              </a:ext>
            </a:extLst>
          </p:cNvPr>
          <p:cNvSpPr/>
          <p:nvPr/>
        </p:nvSpPr>
        <p:spPr>
          <a:xfrm>
            <a:off x="1158240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graphicFrame>
        <p:nvGraphicFramePr>
          <p:cNvPr id="4" name="Diagram 3">
            <a:extLst>
              <a:ext uri="{FF2B5EF4-FFF2-40B4-BE49-F238E27FC236}">
                <a16:creationId xmlns:a16="http://schemas.microsoft.com/office/drawing/2014/main" id="{DC0BDE64-83AD-4355-A359-2D4C3941B7B9}"/>
              </a:ext>
            </a:extLst>
          </p:cNvPr>
          <p:cNvGraphicFramePr/>
          <p:nvPr>
            <p:extLst>
              <p:ext uri="{D42A27DB-BD31-4B8C-83A1-F6EECF244321}">
                <p14:modId xmlns:p14="http://schemas.microsoft.com/office/powerpoint/2010/main" val="4203274234"/>
              </p:ext>
            </p:extLst>
          </p:nvPr>
        </p:nvGraphicFramePr>
        <p:xfrm>
          <a:off x="625433" y="1329268"/>
          <a:ext cx="10956967" cy="2262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9153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524CBAC-03E9-4DC2-AF8C-4B230BE40C3F}"/>
              </a:ext>
            </a:extLst>
          </p:cNvPr>
          <p:cNvSpPr/>
          <p:nvPr/>
        </p:nvSpPr>
        <p:spPr>
          <a:xfrm>
            <a:off x="625433" y="101600"/>
            <a:ext cx="10929257" cy="65314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800" b="1" dirty="0">
                <a:latin typeface="Garamond" panose="02020404030301010803" pitchFamily="18" charset="0"/>
              </a:rPr>
              <a:t>FORMAT OF COVER PAGE </a:t>
            </a:r>
          </a:p>
        </p:txBody>
      </p:sp>
      <p:sp>
        <p:nvSpPr>
          <p:cNvPr id="10" name="Star: 5 Points 9">
            <a:extLst>
              <a:ext uri="{FF2B5EF4-FFF2-40B4-BE49-F238E27FC236}">
                <a16:creationId xmlns:a16="http://schemas.microsoft.com/office/drawing/2014/main" id="{BA7C53A2-56FF-4A9F-8FF6-CB3A7BF162A4}"/>
              </a:ext>
            </a:extLst>
          </p:cNvPr>
          <p:cNvSpPr/>
          <p:nvPr/>
        </p:nvSpPr>
        <p:spPr>
          <a:xfrm>
            <a:off x="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2EEEB3B7-879A-4B21-B768-6C4C3434AC44}"/>
              </a:ext>
            </a:extLst>
          </p:cNvPr>
          <p:cNvSpPr/>
          <p:nvPr/>
        </p:nvSpPr>
        <p:spPr>
          <a:xfrm>
            <a:off x="1158240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4DD4189-9053-430D-9C47-6FB72C3388E8}"/>
              </a:ext>
            </a:extLst>
          </p:cNvPr>
          <p:cNvSpPr/>
          <p:nvPr/>
        </p:nvSpPr>
        <p:spPr>
          <a:xfrm>
            <a:off x="193964" y="822959"/>
            <a:ext cx="11762509" cy="5632311"/>
          </a:xfrm>
          <a:prstGeom prst="rect">
            <a:avLst/>
          </a:prstGeom>
        </p:spPr>
        <p:txBody>
          <a:bodyPr wrap="square">
            <a:spAutoFit/>
          </a:bodyPr>
          <a:lstStyle/>
          <a:p>
            <a:r>
              <a:rPr lang="en-US" dirty="0"/>
              <a:t>To,</a:t>
            </a:r>
          </a:p>
          <a:p>
            <a:r>
              <a:rPr lang="en-US" b="1" dirty="0"/>
              <a:t>The Assistant Deputy Commissioner (GST)</a:t>
            </a:r>
            <a:endParaRPr lang="en-US" dirty="0"/>
          </a:p>
          <a:p>
            <a:r>
              <a:rPr lang="en-US" dirty="0"/>
              <a:t>Division- </a:t>
            </a:r>
            <a:r>
              <a:rPr lang="en-US" u="sng" dirty="0"/>
              <a:t>                        </a:t>
            </a:r>
            <a:r>
              <a:rPr lang="en-US" dirty="0"/>
              <a:t>, Range- </a:t>
            </a:r>
          </a:p>
          <a:p>
            <a:r>
              <a:rPr lang="en-US" dirty="0"/>
              <a:t>Address:</a:t>
            </a:r>
          </a:p>
          <a:p>
            <a:r>
              <a:rPr lang="en-US" dirty="0"/>
              <a:t> </a:t>
            </a:r>
          </a:p>
          <a:p>
            <a:r>
              <a:rPr lang="en-US" dirty="0"/>
              <a:t>Sir/ Madam</a:t>
            </a:r>
          </a:p>
          <a:p>
            <a:r>
              <a:rPr lang="en-US" b="1" dirty="0"/>
              <a:t>Sub: </a:t>
            </a:r>
            <a:r>
              <a:rPr lang="en-US" b="1" u="sng" dirty="0"/>
              <a:t>Submitting the letter of undertaking for export of goods (GSTIN-                       )</a:t>
            </a:r>
            <a:endParaRPr lang="en-US" dirty="0"/>
          </a:p>
          <a:p>
            <a:r>
              <a:rPr lang="en-US" dirty="0"/>
              <a:t>Sir,</a:t>
            </a:r>
          </a:p>
          <a:p>
            <a:r>
              <a:rPr lang="en-US" dirty="0"/>
              <a:t>           We, </a:t>
            </a:r>
            <a:r>
              <a:rPr lang="en-US" u="sng" dirty="0"/>
              <a:t>                                     </a:t>
            </a:r>
            <a:r>
              <a:rPr lang="en-US" dirty="0"/>
              <a:t>address at </a:t>
            </a:r>
            <a:r>
              <a:rPr lang="en-US" u="sng" dirty="0"/>
              <a:t>                                             </a:t>
            </a:r>
            <a:r>
              <a:rPr lang="en-US" dirty="0"/>
              <a:t>having Central Goods and Services Tax Identification Number.</a:t>
            </a:r>
            <a:r>
              <a:rPr lang="en-US" u="sng" dirty="0"/>
              <a:t>                               </a:t>
            </a:r>
            <a:r>
              <a:rPr lang="en-US" dirty="0"/>
              <a:t>, hereby submitting letter of undertaking for export without paying IGST.</a:t>
            </a:r>
          </a:p>
          <a:p>
            <a:r>
              <a:rPr lang="en-US" dirty="0"/>
              <a:t>We, also hereby submitting the documents as follows: -</a:t>
            </a:r>
          </a:p>
          <a:p>
            <a:pPr marL="342900" lvl="0" indent="-342900">
              <a:buFont typeface="+mj-lt"/>
              <a:buAutoNum type="arabicPeriod"/>
            </a:pPr>
            <a:r>
              <a:rPr lang="en-US" dirty="0"/>
              <a:t>Form GST RFD- 11</a:t>
            </a:r>
          </a:p>
          <a:p>
            <a:pPr marL="342900" lvl="0" indent="-342900">
              <a:buFont typeface="+mj-lt"/>
              <a:buAutoNum type="arabicPeriod"/>
            </a:pPr>
            <a:r>
              <a:rPr lang="en-US" dirty="0"/>
              <a:t>Letter of Undertaking</a:t>
            </a:r>
          </a:p>
          <a:p>
            <a:pPr marL="342900" lvl="0" indent="-342900">
              <a:buFont typeface="+mj-lt"/>
              <a:buAutoNum type="arabicPeriod"/>
            </a:pPr>
            <a:r>
              <a:rPr lang="en-US" dirty="0"/>
              <a:t>PAN of Company</a:t>
            </a:r>
          </a:p>
          <a:p>
            <a:pPr marL="342900" lvl="0" indent="-342900">
              <a:buFont typeface="+mj-lt"/>
              <a:buAutoNum type="arabicPeriod"/>
            </a:pPr>
            <a:r>
              <a:rPr lang="en-US" dirty="0"/>
              <a:t>Address Proof of witnesses</a:t>
            </a:r>
          </a:p>
          <a:p>
            <a:pPr marL="342900" lvl="0" indent="-342900">
              <a:buFont typeface="+mj-lt"/>
              <a:buAutoNum type="arabicPeriod"/>
            </a:pPr>
            <a:r>
              <a:rPr lang="en-US" dirty="0"/>
              <a:t>GSTIN Provisional Registration Certificate (</a:t>
            </a:r>
            <a:r>
              <a:rPr lang="en-US" b="1" dirty="0"/>
              <a:t>Form GST REG-25)</a:t>
            </a:r>
            <a:endParaRPr lang="en-US" dirty="0"/>
          </a:p>
          <a:p>
            <a:pPr marL="342900" lvl="0" indent="-342900">
              <a:buFont typeface="+mj-lt"/>
              <a:buAutoNum type="arabicPeriod"/>
            </a:pPr>
            <a:r>
              <a:rPr lang="en-US" dirty="0"/>
              <a:t>IEC Copy</a:t>
            </a:r>
          </a:p>
          <a:p>
            <a:pPr marL="342900" lvl="0" indent="-342900">
              <a:buFont typeface="+mj-lt"/>
              <a:buAutoNum type="arabicPeriod"/>
            </a:pPr>
            <a:r>
              <a:rPr lang="en-US" dirty="0"/>
              <a:t>Board Resolution for authorized signatory</a:t>
            </a:r>
          </a:p>
          <a:p>
            <a:pPr marL="342900" lvl="0" indent="-342900">
              <a:buFont typeface="+mj-lt"/>
              <a:buAutoNum type="arabicPeriod"/>
            </a:pPr>
            <a:r>
              <a:rPr lang="en-US" dirty="0"/>
              <a:t>Declaration of Principal Place of Business</a:t>
            </a:r>
          </a:p>
          <a:p>
            <a:pPr lvl="0"/>
            <a:endParaRPr lang="en-US" dirty="0"/>
          </a:p>
        </p:txBody>
      </p:sp>
      <p:sp>
        <p:nvSpPr>
          <p:cNvPr id="8"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12"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4"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8</a:t>
            </a:fld>
            <a:endParaRPr lang="en-US" sz="2000" b="1" dirty="0">
              <a:solidFill>
                <a:schemeClr val="tx1"/>
              </a:solidFill>
            </a:endParaRPr>
          </a:p>
        </p:txBody>
      </p:sp>
    </p:spTree>
    <p:extLst>
      <p:ext uri="{BB962C8B-B14F-4D97-AF65-F5344CB8AC3E}">
        <p14:creationId xmlns:p14="http://schemas.microsoft.com/office/powerpoint/2010/main" val="264571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524CBAC-03E9-4DC2-AF8C-4B230BE40C3F}"/>
              </a:ext>
            </a:extLst>
          </p:cNvPr>
          <p:cNvSpPr/>
          <p:nvPr/>
        </p:nvSpPr>
        <p:spPr>
          <a:xfrm>
            <a:off x="625433" y="101600"/>
            <a:ext cx="10929257" cy="653143"/>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800" b="1" dirty="0">
                <a:latin typeface="Garamond" panose="02020404030301010803" pitchFamily="18" charset="0"/>
              </a:rPr>
              <a:t>FORMAT OF COVER PAGE </a:t>
            </a:r>
          </a:p>
        </p:txBody>
      </p:sp>
      <p:sp>
        <p:nvSpPr>
          <p:cNvPr id="10" name="Star: 5 Points 9">
            <a:extLst>
              <a:ext uri="{FF2B5EF4-FFF2-40B4-BE49-F238E27FC236}">
                <a16:creationId xmlns:a16="http://schemas.microsoft.com/office/drawing/2014/main" id="{BA7C53A2-56FF-4A9F-8FF6-CB3A7BF162A4}"/>
              </a:ext>
            </a:extLst>
          </p:cNvPr>
          <p:cNvSpPr/>
          <p:nvPr/>
        </p:nvSpPr>
        <p:spPr>
          <a:xfrm>
            <a:off x="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2EEEB3B7-879A-4B21-B768-6C4C3434AC44}"/>
              </a:ext>
            </a:extLst>
          </p:cNvPr>
          <p:cNvSpPr/>
          <p:nvPr/>
        </p:nvSpPr>
        <p:spPr>
          <a:xfrm>
            <a:off x="11582400" y="171862"/>
            <a:ext cx="568037" cy="512618"/>
          </a:xfrm>
          <a:prstGeom prst="star5">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4DD4189-9053-430D-9C47-6FB72C3388E8}"/>
              </a:ext>
            </a:extLst>
          </p:cNvPr>
          <p:cNvSpPr/>
          <p:nvPr/>
        </p:nvSpPr>
        <p:spPr>
          <a:xfrm>
            <a:off x="193964" y="1149534"/>
            <a:ext cx="11762509" cy="2862322"/>
          </a:xfrm>
          <a:prstGeom prst="rect">
            <a:avLst/>
          </a:prstGeom>
        </p:spPr>
        <p:txBody>
          <a:bodyPr wrap="square">
            <a:spAutoFit/>
          </a:bodyPr>
          <a:lstStyle/>
          <a:p>
            <a:pPr lvl="0"/>
            <a:r>
              <a:rPr lang="en-US" dirty="0"/>
              <a:t>9. Declaration by company regarding “company has not been prosecuted for any offence under the CGST Act’2017 or under any of the existing law evaded exceeds Rs.2,50,000.</a:t>
            </a:r>
          </a:p>
          <a:p>
            <a:endParaRPr lang="en-US" dirty="0"/>
          </a:p>
          <a:p>
            <a:endParaRPr lang="en-US" dirty="0"/>
          </a:p>
          <a:p>
            <a:r>
              <a:rPr lang="en-US" dirty="0"/>
              <a:t>Kindly acknowledge the same &amp; do the needful at earliest.</a:t>
            </a:r>
          </a:p>
          <a:p>
            <a:r>
              <a:rPr lang="en-US" dirty="0"/>
              <a:t> </a:t>
            </a:r>
          </a:p>
          <a:p>
            <a:r>
              <a:rPr lang="en-US" dirty="0"/>
              <a:t>Thanking You</a:t>
            </a:r>
          </a:p>
          <a:p>
            <a:r>
              <a:rPr lang="en-US" dirty="0"/>
              <a:t> </a:t>
            </a:r>
          </a:p>
          <a:p>
            <a:r>
              <a:rPr lang="en-US" dirty="0"/>
              <a:t>For (Company Name)</a:t>
            </a:r>
          </a:p>
          <a:p>
            <a:pPr lvl="0"/>
            <a:endParaRPr lang="en-US" dirty="0"/>
          </a:p>
        </p:txBody>
      </p:sp>
      <p:sp>
        <p:nvSpPr>
          <p:cNvPr id="6" name="Rectangle: Rounded Corners 5">
            <a:extLst>
              <a:ext uri="{FF2B5EF4-FFF2-40B4-BE49-F238E27FC236}">
                <a16:creationId xmlns:a16="http://schemas.microsoft.com/office/drawing/2014/main" id="{233A7541-60AC-4C36-BEF7-EDB86C834163}"/>
              </a:ext>
            </a:extLst>
          </p:cNvPr>
          <p:cNvSpPr/>
          <p:nvPr/>
        </p:nvSpPr>
        <p:spPr>
          <a:xfrm>
            <a:off x="3004625" y="6451310"/>
            <a:ext cx="4971801"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 name="Footer Placeholder 1">
            <a:extLst>
              <a:ext uri="{FF2B5EF4-FFF2-40B4-BE49-F238E27FC236}">
                <a16:creationId xmlns:a16="http://schemas.microsoft.com/office/drawing/2014/main" id="{AA7CBCB3-442F-4EDB-9A37-C3394FEE4BAF}"/>
              </a:ext>
            </a:extLst>
          </p:cNvPr>
          <p:cNvSpPr txBox="1">
            <a:spLocks/>
          </p:cNvSpPr>
          <p:nvPr/>
        </p:nvSpPr>
        <p:spPr>
          <a:xfrm>
            <a:off x="4060370" y="644243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solidFill>
                  <a:schemeClr val="tx1"/>
                </a:solidFill>
              </a:rPr>
              <a:t>www.gstindia.biz</a:t>
            </a:r>
          </a:p>
        </p:txBody>
      </p:sp>
      <p:sp>
        <p:nvSpPr>
          <p:cNvPr id="9" name="Rectangle: Rounded Corners 7">
            <a:extLst>
              <a:ext uri="{FF2B5EF4-FFF2-40B4-BE49-F238E27FC236}">
                <a16:creationId xmlns:a16="http://schemas.microsoft.com/office/drawing/2014/main" id="{3E48A8B5-29D5-494D-92F8-C1F62AFBC537}"/>
              </a:ext>
            </a:extLst>
          </p:cNvPr>
          <p:cNvSpPr/>
          <p:nvPr/>
        </p:nvSpPr>
        <p:spPr>
          <a:xfrm>
            <a:off x="8088415" y="6451310"/>
            <a:ext cx="928255" cy="382874"/>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2" name="Slide Number Placeholder 2">
            <a:extLst>
              <a:ext uri="{FF2B5EF4-FFF2-40B4-BE49-F238E27FC236}">
                <a16:creationId xmlns:a16="http://schemas.microsoft.com/office/drawing/2014/main" id="{B6C53DF1-F00F-4FF5-B872-6787EEC5F5FB}"/>
              </a:ext>
            </a:extLst>
          </p:cNvPr>
          <p:cNvSpPr txBox="1">
            <a:spLocks/>
          </p:cNvSpPr>
          <p:nvPr/>
        </p:nvSpPr>
        <p:spPr>
          <a:xfrm>
            <a:off x="5989452" y="645131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4AF156-C04C-4D8A-8F54-0A15A26320AC}" type="slidenum">
              <a:rPr lang="en-US" sz="2000" b="1" smtClean="0">
                <a:solidFill>
                  <a:schemeClr val="tx1"/>
                </a:solidFill>
              </a:rPr>
              <a:pPr/>
              <a:t>9</a:t>
            </a:fld>
            <a:endParaRPr lang="en-US" sz="2000" b="1" dirty="0">
              <a:solidFill>
                <a:schemeClr val="tx1"/>
              </a:solidFill>
            </a:endParaRPr>
          </a:p>
        </p:txBody>
      </p:sp>
    </p:spTree>
    <p:extLst>
      <p:ext uri="{BB962C8B-B14F-4D97-AF65-F5344CB8AC3E}">
        <p14:creationId xmlns:p14="http://schemas.microsoft.com/office/powerpoint/2010/main" val="2645716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339</TotalTime>
  <Words>895</Words>
  <Application>Microsoft Office PowerPoint</Application>
  <PresentationFormat>Widescreen</PresentationFormat>
  <Paragraphs>210</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Calibri Light</vt:lpstr>
      <vt:lpstr>Garamond</vt:lpstr>
      <vt:lpstr>Georgia</vt:lpstr>
      <vt:lpstr>Monotype Corsiva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Lenovo</cp:lastModifiedBy>
  <cp:revision>47</cp:revision>
  <dcterms:created xsi:type="dcterms:W3CDTF">2017-10-17T06:54:57Z</dcterms:created>
  <dcterms:modified xsi:type="dcterms:W3CDTF">2017-10-23T04:02:20Z</dcterms:modified>
</cp:coreProperties>
</file>