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257" r:id="rId2"/>
    <p:sldId id="258" r:id="rId3"/>
    <p:sldId id="259" r:id="rId4"/>
    <p:sldId id="275" r:id="rId5"/>
    <p:sldId id="286" r:id="rId6"/>
    <p:sldId id="276" r:id="rId7"/>
    <p:sldId id="282" r:id="rId8"/>
    <p:sldId id="283" r:id="rId9"/>
    <p:sldId id="284" r:id="rId10"/>
    <p:sldId id="287" r:id="rId11"/>
    <p:sldId id="288" r:id="rId12"/>
    <p:sldId id="290" r:id="rId13"/>
    <p:sldId id="291" r:id="rId14"/>
    <p:sldId id="285" r:id="rId15"/>
    <p:sldId id="277" r:id="rId16"/>
    <p:sldId id="289" r:id="rId17"/>
    <p:sldId id="369" r:id="rId18"/>
    <p:sldId id="370" r:id="rId19"/>
    <p:sldId id="294" r:id="rId20"/>
    <p:sldId id="345" r:id="rId21"/>
    <p:sldId id="372" r:id="rId22"/>
    <p:sldId id="373" r:id="rId23"/>
    <p:sldId id="371" r:id="rId24"/>
    <p:sldId id="374" r:id="rId25"/>
    <p:sldId id="379" r:id="rId26"/>
    <p:sldId id="376" r:id="rId27"/>
    <p:sldId id="354" r:id="rId28"/>
    <p:sldId id="377" r:id="rId29"/>
    <p:sldId id="375" r:id="rId30"/>
    <p:sldId id="378" r:id="rId31"/>
    <p:sldId id="362" r:id="rId32"/>
    <p:sldId id="356" r:id="rId33"/>
    <p:sldId id="363" r:id="rId34"/>
    <p:sldId id="380" r:id="rId35"/>
    <p:sldId id="381" r:id="rId36"/>
    <p:sldId id="382" r:id="rId37"/>
    <p:sldId id="366" r:id="rId38"/>
    <p:sldId id="367" r:id="rId39"/>
    <p:sldId id="368" r:id="rId40"/>
    <p:sldId id="365" r:id="rId41"/>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792">
          <p15:clr>
            <a:srgbClr val="A4A3A4"/>
          </p15:clr>
        </p15:guide>
        <p15:guide id="4" orient="horz" pos="1152">
          <p15:clr>
            <a:srgbClr val="A4A3A4"/>
          </p15:clr>
        </p15:guide>
        <p15:guide id="5" orient="horz" pos="3360">
          <p15:clr>
            <a:srgbClr val="A4A3A4"/>
          </p15:clr>
        </p15:guide>
        <p15:guide id="6" orient="horz" pos="3072">
          <p15:clr>
            <a:srgbClr val="A4A3A4"/>
          </p15:clr>
        </p15:guide>
        <p15:guide id="7" orient="horz" pos="864">
          <p15:clr>
            <a:srgbClr val="A4A3A4"/>
          </p15:clr>
        </p15:guide>
        <p15:guide id="8" orient="horz" pos="528">
          <p15:clr>
            <a:srgbClr val="A4A3A4"/>
          </p15:clr>
        </p15:guide>
        <p15:guide id="9" orient="horz" pos="2784">
          <p15:clr>
            <a:srgbClr val="A4A3A4"/>
          </p15:clr>
        </p15:guide>
        <p15:guide id="10" pos="3839">
          <p15:clr>
            <a:srgbClr val="A4A3A4"/>
          </p15:clr>
        </p15:guide>
        <p15:guide id="11" pos="959">
          <p15:clr>
            <a:srgbClr val="A4A3A4"/>
          </p15:clr>
        </p15:guide>
        <p15:guide id="12" pos="7007">
          <p15:clr>
            <a:srgbClr val="A4A3A4"/>
          </p15:clr>
        </p15:guide>
        <p15:guide id="13" pos="6719">
          <p15:clr>
            <a:srgbClr val="A4A3A4"/>
          </p15:clr>
        </p15:guide>
        <p15:guide id="14" pos="6143">
          <p15:clr>
            <a:srgbClr val="A4A3A4"/>
          </p15:clr>
        </p15:guide>
        <p15:guide id="15" pos="3983">
          <p15:clr>
            <a:srgbClr val="A4A3A4"/>
          </p15:clr>
        </p15:guide>
        <p15:guide id="16" pos="527">
          <p15:clr>
            <a:srgbClr val="A4A3A4"/>
          </p15:clr>
        </p15:guide>
        <p15:guide id="17" pos="715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79" autoAdjust="0"/>
    <p:restoredTop sz="94660"/>
  </p:normalViewPr>
  <p:slideViewPr>
    <p:cSldViewPr>
      <p:cViewPr varScale="1">
        <p:scale>
          <a:sx n="72" d="100"/>
          <a:sy n="72" d="100"/>
        </p:scale>
        <p:origin x="666" y="60"/>
      </p:cViewPr>
      <p:guideLst>
        <p:guide orient="horz" pos="2160"/>
        <p:guide orient="horz" pos="1008"/>
        <p:guide orient="horz" pos="3792"/>
        <p:guide orient="horz" pos="1152"/>
        <p:guide orient="horz" pos="3360"/>
        <p:guide orient="horz" pos="3072"/>
        <p:guide orient="horz" pos="864"/>
        <p:guide orient="horz" pos="528"/>
        <p:guide orient="horz" pos="2784"/>
        <p:guide pos="3839"/>
        <p:guide pos="959"/>
        <p:guide pos="7007"/>
        <p:guide pos="6719"/>
        <p:guide pos="6143"/>
        <p:guide pos="3983"/>
        <p:guide pos="527"/>
        <p:guide pos="7151"/>
      </p:guideLst>
    </p:cSldViewPr>
  </p:slideViewPr>
  <p:notesTextViewPr>
    <p:cViewPr>
      <p:scale>
        <a:sx n="1" d="1"/>
        <a:sy n="1" d="1"/>
      </p:scale>
      <p:origin x="0" y="0"/>
    </p:cViewPr>
  </p:notesTextViewPr>
  <p:notesViewPr>
    <p:cSldViewPr>
      <p:cViewPr varScale="1">
        <p:scale>
          <a:sx n="84" d="100"/>
          <a:sy n="84" d="100"/>
        </p:scale>
        <p:origin x="1002" y="6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2E5C12-8C96-4D90-998C-A2E1DE1D1EC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3F9768F6-7E4E-47A7-8FB8-7F57CF794DF6}">
      <dgm:prSet phldrT="[Text]" custT="1">
        <dgm:style>
          <a:lnRef idx="2">
            <a:schemeClr val="dk1"/>
          </a:lnRef>
          <a:fillRef idx="1">
            <a:schemeClr val="lt1"/>
          </a:fillRef>
          <a:effectRef idx="0">
            <a:schemeClr val="dk1"/>
          </a:effectRef>
          <a:fontRef idx="minor">
            <a:schemeClr val="dk1"/>
          </a:fontRef>
        </dgm:style>
      </dgm:prSet>
      <dgm:spPr/>
      <dgm:t>
        <a:bodyPr/>
        <a:lstStyle/>
        <a:p>
          <a:pPr algn="just"/>
          <a:endParaRPr lang="en-US" sz="2200" dirty="0">
            <a:solidFill>
              <a:srgbClr val="FF0000"/>
            </a:solidFill>
            <a:latin typeface="Arial" panose="020B0604020202020204" pitchFamily="34" charset="0"/>
            <a:cs typeface="Arial" panose="020B0604020202020204" pitchFamily="34" charset="0"/>
          </a:endParaRPr>
        </a:p>
        <a:p>
          <a:pPr algn="just"/>
          <a:r>
            <a:rPr lang="en-US" sz="2200" dirty="0">
              <a:solidFill>
                <a:srgbClr val="FF0000"/>
              </a:solidFill>
              <a:latin typeface="Arial" panose="020B0604020202020204" pitchFamily="34" charset="0"/>
              <a:cs typeface="Arial" panose="020B0604020202020204" pitchFamily="34" charset="0"/>
            </a:rPr>
            <a:t>However Commissioner  may by notification require following documents instead of e-way bill:</a:t>
          </a:r>
        </a:p>
        <a:p>
          <a:pPr algn="just"/>
          <a:r>
            <a:rPr lang="en-US" sz="2200" dirty="0">
              <a:solidFill>
                <a:srgbClr val="FF0000"/>
              </a:solidFill>
              <a:latin typeface="Arial" panose="020B0604020202020204" pitchFamily="34" charset="0"/>
              <a:cs typeface="Arial" panose="020B0604020202020204" pitchFamily="34" charset="0"/>
            </a:rPr>
            <a:t>Tax Invoice/Bill of Supply/Bill of Entry/Delivery Challan</a:t>
          </a:r>
        </a:p>
        <a:p>
          <a:pPr algn="ctr"/>
          <a:endParaRPr lang="en-US" sz="2200" dirty="0">
            <a:latin typeface="Arial" panose="020B0604020202020204" pitchFamily="34" charset="0"/>
            <a:cs typeface="Arial" panose="020B0604020202020204" pitchFamily="34" charset="0"/>
          </a:endParaRPr>
        </a:p>
      </dgm:t>
    </dgm:pt>
    <dgm:pt modelId="{39E3F951-8D72-4382-AC23-0F36CCBD19B6}" type="parTrans" cxnId="{25CE7149-9EF4-458F-94DB-3CFADE660283}">
      <dgm:prSet/>
      <dgm:spPr/>
      <dgm:t>
        <a:bodyPr/>
        <a:lstStyle/>
        <a:p>
          <a:endParaRPr lang="en-US"/>
        </a:p>
      </dgm:t>
    </dgm:pt>
    <dgm:pt modelId="{F974EA50-8EC7-4599-8043-B2DB0DE6BA3C}" type="sibTrans" cxnId="{25CE7149-9EF4-458F-94DB-3CFADE660283}">
      <dgm:prSet/>
      <dgm:spPr/>
      <dgm:t>
        <a:bodyPr/>
        <a:lstStyle/>
        <a:p>
          <a:endParaRPr lang="en-US"/>
        </a:p>
      </dgm:t>
    </dgm:pt>
    <dgm:pt modelId="{E7638CA3-EC68-4D4C-BCA6-CD73D79DAF26}" type="pres">
      <dgm:prSet presAssocID="{B12E5C12-8C96-4D90-998C-A2E1DE1D1EC5}" presName="diagram" presStyleCnt="0">
        <dgm:presLayoutVars>
          <dgm:dir/>
          <dgm:resizeHandles val="exact"/>
        </dgm:presLayoutVars>
      </dgm:prSet>
      <dgm:spPr/>
    </dgm:pt>
    <dgm:pt modelId="{759B12AB-65C7-4841-AE47-80377D32567B}" type="pres">
      <dgm:prSet presAssocID="{3F9768F6-7E4E-47A7-8FB8-7F57CF794DF6}" presName="node" presStyleLbl="node1" presStyleIdx="0" presStyleCnt="1" custScaleX="384240" custLinFactX="28796" custLinFactNeighborX="100000" custLinFactNeighborY="27346">
        <dgm:presLayoutVars>
          <dgm:bulletEnabled val="1"/>
        </dgm:presLayoutVars>
      </dgm:prSet>
      <dgm:spPr/>
    </dgm:pt>
  </dgm:ptLst>
  <dgm:cxnLst>
    <dgm:cxn modelId="{CB1BC22C-667C-41D9-B3BB-A5254FBD2CF0}" type="presOf" srcId="{B12E5C12-8C96-4D90-998C-A2E1DE1D1EC5}" destId="{E7638CA3-EC68-4D4C-BCA6-CD73D79DAF26}" srcOrd="0" destOrd="0" presId="urn:microsoft.com/office/officeart/2005/8/layout/default"/>
    <dgm:cxn modelId="{25CE7149-9EF4-458F-94DB-3CFADE660283}" srcId="{B12E5C12-8C96-4D90-998C-A2E1DE1D1EC5}" destId="{3F9768F6-7E4E-47A7-8FB8-7F57CF794DF6}" srcOrd="0" destOrd="0" parTransId="{39E3F951-8D72-4382-AC23-0F36CCBD19B6}" sibTransId="{F974EA50-8EC7-4599-8043-B2DB0DE6BA3C}"/>
    <dgm:cxn modelId="{983D86B2-139C-4DCE-8864-5399B8301C5C}" type="presOf" srcId="{3F9768F6-7E4E-47A7-8FB8-7F57CF794DF6}" destId="{759B12AB-65C7-4841-AE47-80377D32567B}" srcOrd="0" destOrd="0" presId="urn:microsoft.com/office/officeart/2005/8/layout/default"/>
    <dgm:cxn modelId="{2A515FE7-64D7-4468-8514-B82CCA1A3B1E}" type="presParOf" srcId="{E7638CA3-EC68-4D4C-BCA6-CD73D79DAF26}" destId="{759B12AB-65C7-4841-AE47-80377D32567B}"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441089-25A5-40C0-B2AC-25A1B09808CA}" type="doc">
      <dgm:prSet loTypeId="urn:microsoft.com/office/officeart/2005/8/layout/default#1" loCatId="list" qsTypeId="urn:microsoft.com/office/officeart/2005/8/quickstyle/simple1" qsCatId="simple" csTypeId="urn:microsoft.com/office/officeart/2005/8/colors/accent0_1" csCatId="mainScheme" phldr="1"/>
      <dgm:spPr/>
      <dgm:t>
        <a:bodyPr/>
        <a:lstStyle/>
        <a:p>
          <a:endParaRPr lang="en-US"/>
        </a:p>
      </dgm:t>
    </dgm:pt>
    <dgm:pt modelId="{25C4497B-8F36-4CE6-8885-7D12394067BD}">
      <dgm:prSet phldrT="[Text]" custT="1"/>
      <dgm:spPr>
        <a:solidFill>
          <a:schemeClr val="bg2">
            <a:lumMod val="90000"/>
          </a:schemeClr>
        </a:solidFill>
      </dgm:spPr>
      <dgm:t>
        <a:bodyPr/>
        <a:lstStyle/>
        <a:p>
          <a:pPr algn="ctr"/>
          <a:r>
            <a:rPr lang="en-US" sz="2200" b="1" u="sng" dirty="0">
              <a:latin typeface="+mj-lt"/>
            </a:rPr>
            <a:t>Section 122</a:t>
          </a:r>
          <a:endParaRPr lang="en-US" sz="2200" dirty="0">
            <a:latin typeface="+mj-lt"/>
          </a:endParaRPr>
        </a:p>
      </dgm:t>
    </dgm:pt>
    <dgm:pt modelId="{B979CE24-902B-40F6-85FC-F4207339547D}" type="parTrans" cxnId="{46D040DF-9CA8-4032-A441-235D9BBCB64B}">
      <dgm:prSet/>
      <dgm:spPr/>
      <dgm:t>
        <a:bodyPr/>
        <a:lstStyle/>
        <a:p>
          <a:pPr algn="just"/>
          <a:endParaRPr lang="en-US" sz="1200">
            <a:solidFill>
              <a:schemeClr val="tx1"/>
            </a:solidFill>
            <a:latin typeface="+mj-lt"/>
          </a:endParaRPr>
        </a:p>
      </dgm:t>
    </dgm:pt>
    <dgm:pt modelId="{D9E56459-58C2-435F-A34A-3D7B52FA58D7}" type="sibTrans" cxnId="{46D040DF-9CA8-4032-A441-235D9BBCB64B}">
      <dgm:prSet/>
      <dgm:spPr/>
      <dgm:t>
        <a:bodyPr/>
        <a:lstStyle/>
        <a:p>
          <a:pPr algn="just"/>
          <a:endParaRPr lang="en-US" sz="1200">
            <a:solidFill>
              <a:schemeClr val="tx1"/>
            </a:solidFill>
            <a:latin typeface="+mj-lt"/>
          </a:endParaRPr>
        </a:p>
      </dgm:t>
    </dgm:pt>
    <dgm:pt modelId="{D914713F-FDA8-43B2-9708-F5A9B0BA1068}">
      <dgm:prSet phldrT="[Text]" custT="1"/>
      <dgm:spPr>
        <a:solidFill>
          <a:schemeClr val="accent5">
            <a:lumMod val="40000"/>
            <a:lumOff val="60000"/>
          </a:schemeClr>
        </a:solidFill>
      </dgm:spPr>
      <dgm:t>
        <a:bodyPr/>
        <a:lstStyle/>
        <a:p>
          <a:pPr algn="ctr"/>
          <a:r>
            <a:rPr lang="en-US" sz="2200" b="1" u="sng" dirty="0">
              <a:latin typeface="+mj-lt"/>
            </a:rPr>
            <a:t>Section 129</a:t>
          </a:r>
          <a:endParaRPr lang="en-US" sz="2200" dirty="0">
            <a:latin typeface="+mj-lt"/>
          </a:endParaRPr>
        </a:p>
      </dgm:t>
    </dgm:pt>
    <dgm:pt modelId="{6EEB64A7-106E-46BC-B201-8FBA21709C6E}" type="parTrans" cxnId="{B269FFA2-B067-4A20-9E4C-B81A6DE10B3F}">
      <dgm:prSet/>
      <dgm:spPr/>
      <dgm:t>
        <a:bodyPr/>
        <a:lstStyle/>
        <a:p>
          <a:pPr algn="just"/>
          <a:endParaRPr lang="en-US" sz="1200">
            <a:solidFill>
              <a:schemeClr val="tx1"/>
            </a:solidFill>
            <a:latin typeface="+mj-lt"/>
          </a:endParaRPr>
        </a:p>
      </dgm:t>
    </dgm:pt>
    <dgm:pt modelId="{DE67D73C-AE03-4228-87F0-0DFB068C18A3}" type="sibTrans" cxnId="{B269FFA2-B067-4A20-9E4C-B81A6DE10B3F}">
      <dgm:prSet/>
      <dgm:spPr/>
      <dgm:t>
        <a:bodyPr/>
        <a:lstStyle/>
        <a:p>
          <a:pPr algn="just"/>
          <a:endParaRPr lang="en-US" sz="1200">
            <a:solidFill>
              <a:schemeClr val="tx1"/>
            </a:solidFill>
            <a:latin typeface="+mj-lt"/>
          </a:endParaRPr>
        </a:p>
      </dgm:t>
    </dgm:pt>
    <dgm:pt modelId="{658EBFF6-EF09-4664-B141-1018B0601077}">
      <dgm:prSet phldrT="[Text]" custT="1"/>
      <dgm:spPr>
        <a:solidFill>
          <a:schemeClr val="bg2">
            <a:lumMod val="90000"/>
          </a:schemeClr>
        </a:solidFill>
      </dgm:spPr>
      <dgm:t>
        <a:bodyPr/>
        <a:lstStyle/>
        <a:p>
          <a:pPr algn="just"/>
          <a:r>
            <a:rPr lang="en-US" sz="2200" dirty="0">
              <a:latin typeface="+mj-lt"/>
            </a:rPr>
            <a:t>This is penalty of </a:t>
          </a:r>
          <a:r>
            <a:rPr lang="en-US" sz="2200" b="1" dirty="0">
              <a:latin typeface="+mj-lt"/>
            </a:rPr>
            <a:t>Rs. 10000/- </a:t>
          </a:r>
          <a:r>
            <a:rPr lang="en-US" sz="2200" dirty="0">
              <a:latin typeface="+mj-lt"/>
            </a:rPr>
            <a:t>or amount equivalent, whichever is higher</a:t>
          </a:r>
        </a:p>
      </dgm:t>
    </dgm:pt>
    <dgm:pt modelId="{63B2730D-0BEC-453E-8B77-5D32F29118CF}" type="parTrans" cxnId="{BD497A4A-9D06-41DF-8CE1-FB05D838AA37}">
      <dgm:prSet/>
      <dgm:spPr/>
      <dgm:t>
        <a:bodyPr/>
        <a:lstStyle/>
        <a:p>
          <a:pPr algn="just"/>
          <a:endParaRPr lang="en-US" sz="1200">
            <a:solidFill>
              <a:schemeClr val="tx1"/>
            </a:solidFill>
            <a:latin typeface="+mj-lt"/>
          </a:endParaRPr>
        </a:p>
      </dgm:t>
    </dgm:pt>
    <dgm:pt modelId="{8900CA29-BB1E-4644-B253-BCA362C28922}" type="sibTrans" cxnId="{BD497A4A-9D06-41DF-8CE1-FB05D838AA37}">
      <dgm:prSet/>
      <dgm:spPr/>
      <dgm:t>
        <a:bodyPr/>
        <a:lstStyle/>
        <a:p>
          <a:pPr algn="just"/>
          <a:endParaRPr lang="en-US" sz="1200">
            <a:solidFill>
              <a:schemeClr val="tx1"/>
            </a:solidFill>
            <a:latin typeface="+mj-lt"/>
          </a:endParaRPr>
        </a:p>
      </dgm:t>
    </dgm:pt>
    <dgm:pt modelId="{5C14CEF1-7B6C-4037-9175-0D5DC5100459}">
      <dgm:prSet phldrT="[Text]" custT="1"/>
      <dgm:spPr>
        <a:solidFill>
          <a:schemeClr val="accent5">
            <a:lumMod val="40000"/>
            <a:lumOff val="60000"/>
          </a:schemeClr>
        </a:solidFill>
      </dgm:spPr>
      <dgm:t>
        <a:bodyPr/>
        <a:lstStyle/>
        <a:p>
          <a:pPr algn="just"/>
          <a:r>
            <a:rPr lang="en-US" sz="2200" dirty="0">
              <a:latin typeface="+mj-lt"/>
            </a:rPr>
            <a:t>Penalty equivalent to amount of tax sought to be evaded in addition to detention or seizure of goods and conveyance as per Section 130</a:t>
          </a:r>
        </a:p>
      </dgm:t>
    </dgm:pt>
    <dgm:pt modelId="{12197208-619E-47DC-A08C-CA5B5C72E1D0}" type="parTrans" cxnId="{F98DBB2F-E62D-45C8-A7E7-34B3D9283688}">
      <dgm:prSet/>
      <dgm:spPr/>
      <dgm:t>
        <a:bodyPr/>
        <a:lstStyle/>
        <a:p>
          <a:pPr algn="just"/>
          <a:endParaRPr lang="en-US" sz="1200">
            <a:solidFill>
              <a:schemeClr val="tx1"/>
            </a:solidFill>
            <a:latin typeface="+mj-lt"/>
          </a:endParaRPr>
        </a:p>
      </dgm:t>
    </dgm:pt>
    <dgm:pt modelId="{E6633C76-693A-4BFE-9EC5-34CB0090B756}" type="sibTrans" cxnId="{F98DBB2F-E62D-45C8-A7E7-34B3D9283688}">
      <dgm:prSet/>
      <dgm:spPr/>
      <dgm:t>
        <a:bodyPr/>
        <a:lstStyle/>
        <a:p>
          <a:pPr algn="just"/>
          <a:endParaRPr lang="en-US" sz="1200">
            <a:solidFill>
              <a:schemeClr val="tx1"/>
            </a:solidFill>
            <a:latin typeface="+mj-lt"/>
          </a:endParaRPr>
        </a:p>
      </dgm:t>
    </dgm:pt>
    <dgm:pt modelId="{9A92B8A4-A1D0-4776-BD2A-A95B6CDD91B6}">
      <dgm:prSet phldrT="[Text]" custT="1"/>
      <dgm:spPr>
        <a:solidFill>
          <a:schemeClr val="accent6">
            <a:lumMod val="60000"/>
            <a:lumOff val="40000"/>
          </a:schemeClr>
        </a:solidFill>
      </dgm:spPr>
      <dgm:t>
        <a:bodyPr/>
        <a:lstStyle/>
        <a:p>
          <a:pPr algn="just"/>
          <a:r>
            <a:rPr lang="en-US" sz="2200" dirty="0">
              <a:latin typeface="+mj-lt"/>
            </a:rPr>
            <a:t>-Confiscation of the goods</a:t>
          </a:r>
        </a:p>
        <a:p>
          <a:pPr algn="just"/>
          <a:r>
            <a:rPr lang="en-US" sz="2200" dirty="0">
              <a:latin typeface="+mj-lt"/>
            </a:rPr>
            <a:t>-Penalty u/s 122</a:t>
          </a:r>
        </a:p>
        <a:p>
          <a:pPr algn="just"/>
          <a:r>
            <a:rPr lang="en-US" sz="2200" dirty="0">
              <a:latin typeface="+mj-lt"/>
            </a:rPr>
            <a:t>-Fine </a:t>
          </a:r>
          <a:r>
            <a:rPr lang="en-US" sz="2200" dirty="0" err="1">
              <a:latin typeface="+mj-lt"/>
            </a:rPr>
            <a:t>upto</a:t>
          </a:r>
          <a:r>
            <a:rPr lang="en-US" sz="2200" dirty="0">
              <a:latin typeface="+mj-lt"/>
            </a:rPr>
            <a:t> market value of goods confiscated</a:t>
          </a:r>
        </a:p>
      </dgm:t>
    </dgm:pt>
    <dgm:pt modelId="{C026D047-C146-4AAC-93AF-BDFF07B7F325}" type="parTrans" cxnId="{FB902A29-8E5A-4430-8B2B-1DC1B6FDB4EA}">
      <dgm:prSet/>
      <dgm:spPr/>
      <dgm:t>
        <a:bodyPr/>
        <a:lstStyle/>
        <a:p>
          <a:pPr algn="just"/>
          <a:endParaRPr lang="en-US" sz="1200">
            <a:solidFill>
              <a:schemeClr val="tx1"/>
            </a:solidFill>
            <a:latin typeface="+mj-lt"/>
          </a:endParaRPr>
        </a:p>
      </dgm:t>
    </dgm:pt>
    <dgm:pt modelId="{C9B89472-4CD4-4254-BED8-8FCF944CF1D3}" type="sibTrans" cxnId="{FB902A29-8E5A-4430-8B2B-1DC1B6FDB4EA}">
      <dgm:prSet/>
      <dgm:spPr/>
      <dgm:t>
        <a:bodyPr/>
        <a:lstStyle/>
        <a:p>
          <a:pPr algn="just"/>
          <a:endParaRPr lang="en-US" sz="1200">
            <a:solidFill>
              <a:schemeClr val="tx1"/>
            </a:solidFill>
            <a:latin typeface="+mj-lt"/>
          </a:endParaRPr>
        </a:p>
      </dgm:t>
    </dgm:pt>
    <dgm:pt modelId="{E44EEEDB-6FF8-402B-A53A-AF413EB0F132}">
      <dgm:prSet custT="1"/>
      <dgm:spPr>
        <a:solidFill>
          <a:schemeClr val="accent6">
            <a:lumMod val="60000"/>
            <a:lumOff val="40000"/>
          </a:schemeClr>
        </a:solidFill>
      </dgm:spPr>
      <dgm:t>
        <a:bodyPr/>
        <a:lstStyle/>
        <a:p>
          <a:pPr algn="ctr"/>
          <a:r>
            <a:rPr lang="en-US" sz="2200" b="1" u="sng" dirty="0">
              <a:latin typeface="+mj-lt"/>
            </a:rPr>
            <a:t>Section 130</a:t>
          </a:r>
          <a:endParaRPr lang="en-US" sz="2200" dirty="0">
            <a:latin typeface="+mj-lt"/>
          </a:endParaRPr>
        </a:p>
      </dgm:t>
    </dgm:pt>
    <dgm:pt modelId="{6862D7FB-694A-480A-AF04-B7159CF1139F}" type="parTrans" cxnId="{83579241-F2BC-4F4F-A520-3BE5A6ABDB61}">
      <dgm:prSet/>
      <dgm:spPr/>
      <dgm:t>
        <a:bodyPr/>
        <a:lstStyle/>
        <a:p>
          <a:pPr algn="just"/>
          <a:endParaRPr lang="en-US" sz="1200">
            <a:solidFill>
              <a:schemeClr val="tx1"/>
            </a:solidFill>
            <a:latin typeface="+mj-lt"/>
          </a:endParaRPr>
        </a:p>
      </dgm:t>
    </dgm:pt>
    <dgm:pt modelId="{6AE50212-8453-44A3-8174-7768BB5BDA38}" type="sibTrans" cxnId="{83579241-F2BC-4F4F-A520-3BE5A6ABDB61}">
      <dgm:prSet/>
      <dgm:spPr/>
      <dgm:t>
        <a:bodyPr/>
        <a:lstStyle/>
        <a:p>
          <a:pPr algn="just"/>
          <a:endParaRPr lang="en-US" sz="1200">
            <a:solidFill>
              <a:schemeClr val="tx1"/>
            </a:solidFill>
            <a:latin typeface="+mj-lt"/>
          </a:endParaRPr>
        </a:p>
      </dgm:t>
    </dgm:pt>
    <dgm:pt modelId="{1993E5C9-F223-4B80-B02D-E6A1B8EBB397}" type="pres">
      <dgm:prSet presAssocID="{33441089-25A5-40C0-B2AC-25A1B09808CA}" presName="diagram" presStyleCnt="0">
        <dgm:presLayoutVars>
          <dgm:dir/>
          <dgm:resizeHandles val="exact"/>
        </dgm:presLayoutVars>
      </dgm:prSet>
      <dgm:spPr/>
    </dgm:pt>
    <dgm:pt modelId="{44CA0157-C6E8-4063-B294-C03C827EF131}" type="pres">
      <dgm:prSet presAssocID="{25C4497B-8F36-4CE6-8885-7D12394067BD}" presName="node" presStyleLbl="node1" presStyleIdx="0" presStyleCnt="6" custScaleY="119301" custLinFactY="-100000" custLinFactNeighborY="-113332">
        <dgm:presLayoutVars>
          <dgm:bulletEnabled val="1"/>
        </dgm:presLayoutVars>
      </dgm:prSet>
      <dgm:spPr/>
    </dgm:pt>
    <dgm:pt modelId="{BD1657AB-D114-41D7-85C5-FAA947826170}" type="pres">
      <dgm:prSet presAssocID="{D9E56459-58C2-435F-A34A-3D7B52FA58D7}" presName="sibTrans" presStyleCnt="0"/>
      <dgm:spPr/>
    </dgm:pt>
    <dgm:pt modelId="{CD2E795E-3932-40A3-AF76-09D6399C1525}" type="pres">
      <dgm:prSet presAssocID="{D914713F-FDA8-43B2-9708-F5A9B0BA1068}" presName="node" presStyleLbl="node1" presStyleIdx="1" presStyleCnt="6" custScaleY="119301" custLinFactY="-100000" custLinFactNeighborY="-111840">
        <dgm:presLayoutVars>
          <dgm:bulletEnabled val="1"/>
        </dgm:presLayoutVars>
      </dgm:prSet>
      <dgm:spPr/>
    </dgm:pt>
    <dgm:pt modelId="{B41A8F96-BACF-411A-9EC1-109D9D582CC2}" type="pres">
      <dgm:prSet presAssocID="{DE67D73C-AE03-4228-87F0-0DFB068C18A3}" presName="sibTrans" presStyleCnt="0"/>
      <dgm:spPr/>
    </dgm:pt>
    <dgm:pt modelId="{5746B973-C011-4274-AE08-7A15B6828301}" type="pres">
      <dgm:prSet presAssocID="{E44EEEDB-6FF8-402B-A53A-AF413EB0F132}" presName="node" presStyleLbl="node1" presStyleIdx="2" presStyleCnt="6" custScaleY="119301" custLinFactY="-100000" custLinFactNeighborY="-113332">
        <dgm:presLayoutVars>
          <dgm:bulletEnabled val="1"/>
        </dgm:presLayoutVars>
      </dgm:prSet>
      <dgm:spPr/>
    </dgm:pt>
    <dgm:pt modelId="{02591568-9B25-46B4-BF10-5966477FCA62}" type="pres">
      <dgm:prSet presAssocID="{6AE50212-8453-44A3-8174-7768BB5BDA38}" presName="sibTrans" presStyleCnt="0"/>
      <dgm:spPr/>
    </dgm:pt>
    <dgm:pt modelId="{2689462E-854A-4C8F-963A-78CC60633A7D}" type="pres">
      <dgm:prSet presAssocID="{658EBFF6-EF09-4664-B141-1018B0601077}" presName="node" presStyleLbl="node1" presStyleIdx="3" presStyleCnt="6" custScaleY="122867" custLinFactNeighborY="-2984">
        <dgm:presLayoutVars>
          <dgm:bulletEnabled val="1"/>
        </dgm:presLayoutVars>
      </dgm:prSet>
      <dgm:spPr/>
    </dgm:pt>
    <dgm:pt modelId="{D84FE2A1-1D7A-4C79-BB52-325FE3BCB48F}" type="pres">
      <dgm:prSet presAssocID="{8900CA29-BB1E-4644-B253-BCA362C28922}" presName="sibTrans" presStyleCnt="0"/>
      <dgm:spPr/>
    </dgm:pt>
    <dgm:pt modelId="{DB36030B-FD84-45CC-8575-34A5CE946F83}" type="pres">
      <dgm:prSet presAssocID="{5C14CEF1-7B6C-4037-9175-0D5DC5100459}" presName="node" presStyleLbl="node1" presStyleIdx="4" presStyleCnt="6" custScaleY="122867" custLinFactNeighborY="-2984">
        <dgm:presLayoutVars>
          <dgm:bulletEnabled val="1"/>
        </dgm:presLayoutVars>
      </dgm:prSet>
      <dgm:spPr/>
    </dgm:pt>
    <dgm:pt modelId="{FE6A8E87-D91A-468D-976C-D4EB24701277}" type="pres">
      <dgm:prSet presAssocID="{E6633C76-693A-4BFE-9EC5-34CB0090B756}" presName="sibTrans" presStyleCnt="0"/>
      <dgm:spPr/>
    </dgm:pt>
    <dgm:pt modelId="{BEE80A34-B19D-4F35-8C3D-F76F3FC27E4D}" type="pres">
      <dgm:prSet presAssocID="{9A92B8A4-A1D0-4776-BD2A-A95B6CDD91B6}" presName="node" presStyleLbl="node1" presStyleIdx="5" presStyleCnt="6" custScaleY="122867" custLinFactNeighborY="-2984">
        <dgm:presLayoutVars>
          <dgm:bulletEnabled val="1"/>
        </dgm:presLayoutVars>
      </dgm:prSet>
      <dgm:spPr/>
    </dgm:pt>
  </dgm:ptLst>
  <dgm:cxnLst>
    <dgm:cxn modelId="{A4DD5011-91A5-4D3D-9EA0-72AEA814EDE9}" type="presOf" srcId="{5C14CEF1-7B6C-4037-9175-0D5DC5100459}" destId="{DB36030B-FD84-45CC-8575-34A5CE946F83}" srcOrd="0" destOrd="0" presId="urn:microsoft.com/office/officeart/2005/8/layout/default#1"/>
    <dgm:cxn modelId="{EF17A513-A60B-4C70-B83C-A29C77D4B66D}" type="presOf" srcId="{25C4497B-8F36-4CE6-8885-7D12394067BD}" destId="{44CA0157-C6E8-4063-B294-C03C827EF131}" srcOrd="0" destOrd="0" presId="urn:microsoft.com/office/officeart/2005/8/layout/default#1"/>
    <dgm:cxn modelId="{6C586921-1060-446D-988E-F5F3EFD1F671}" type="presOf" srcId="{E44EEEDB-6FF8-402B-A53A-AF413EB0F132}" destId="{5746B973-C011-4274-AE08-7A15B6828301}" srcOrd="0" destOrd="0" presId="urn:microsoft.com/office/officeart/2005/8/layout/default#1"/>
    <dgm:cxn modelId="{FB902A29-8E5A-4430-8B2B-1DC1B6FDB4EA}" srcId="{33441089-25A5-40C0-B2AC-25A1B09808CA}" destId="{9A92B8A4-A1D0-4776-BD2A-A95B6CDD91B6}" srcOrd="5" destOrd="0" parTransId="{C026D047-C146-4AAC-93AF-BDFF07B7F325}" sibTransId="{C9B89472-4CD4-4254-BED8-8FCF944CF1D3}"/>
    <dgm:cxn modelId="{F98DBB2F-E62D-45C8-A7E7-34B3D9283688}" srcId="{33441089-25A5-40C0-B2AC-25A1B09808CA}" destId="{5C14CEF1-7B6C-4037-9175-0D5DC5100459}" srcOrd="4" destOrd="0" parTransId="{12197208-619E-47DC-A08C-CA5B5C72E1D0}" sibTransId="{E6633C76-693A-4BFE-9EC5-34CB0090B756}"/>
    <dgm:cxn modelId="{83579241-F2BC-4F4F-A520-3BE5A6ABDB61}" srcId="{33441089-25A5-40C0-B2AC-25A1B09808CA}" destId="{E44EEEDB-6FF8-402B-A53A-AF413EB0F132}" srcOrd="2" destOrd="0" parTransId="{6862D7FB-694A-480A-AF04-B7159CF1139F}" sibTransId="{6AE50212-8453-44A3-8174-7768BB5BDA38}"/>
    <dgm:cxn modelId="{7179B348-6AAE-406A-B2B5-1FECAEDAE0FE}" type="presOf" srcId="{658EBFF6-EF09-4664-B141-1018B0601077}" destId="{2689462E-854A-4C8F-963A-78CC60633A7D}" srcOrd="0" destOrd="0" presId="urn:microsoft.com/office/officeart/2005/8/layout/default#1"/>
    <dgm:cxn modelId="{BD497A4A-9D06-41DF-8CE1-FB05D838AA37}" srcId="{33441089-25A5-40C0-B2AC-25A1B09808CA}" destId="{658EBFF6-EF09-4664-B141-1018B0601077}" srcOrd="3" destOrd="0" parTransId="{63B2730D-0BEC-453E-8B77-5D32F29118CF}" sibTransId="{8900CA29-BB1E-4644-B253-BCA362C28922}"/>
    <dgm:cxn modelId="{92BD4A90-A0D4-4D17-B87E-668997BDEDBE}" type="presOf" srcId="{D914713F-FDA8-43B2-9708-F5A9B0BA1068}" destId="{CD2E795E-3932-40A3-AF76-09D6399C1525}" srcOrd="0" destOrd="0" presId="urn:microsoft.com/office/officeart/2005/8/layout/default#1"/>
    <dgm:cxn modelId="{B269FFA2-B067-4A20-9E4C-B81A6DE10B3F}" srcId="{33441089-25A5-40C0-B2AC-25A1B09808CA}" destId="{D914713F-FDA8-43B2-9708-F5A9B0BA1068}" srcOrd="1" destOrd="0" parTransId="{6EEB64A7-106E-46BC-B201-8FBA21709C6E}" sibTransId="{DE67D73C-AE03-4228-87F0-0DFB068C18A3}"/>
    <dgm:cxn modelId="{B6D3E2A5-D92A-4E79-BED3-DEACB4222F88}" type="presOf" srcId="{9A92B8A4-A1D0-4776-BD2A-A95B6CDD91B6}" destId="{BEE80A34-B19D-4F35-8C3D-F76F3FC27E4D}" srcOrd="0" destOrd="0" presId="urn:microsoft.com/office/officeart/2005/8/layout/default#1"/>
    <dgm:cxn modelId="{46D040DF-9CA8-4032-A441-235D9BBCB64B}" srcId="{33441089-25A5-40C0-B2AC-25A1B09808CA}" destId="{25C4497B-8F36-4CE6-8885-7D12394067BD}" srcOrd="0" destOrd="0" parTransId="{B979CE24-902B-40F6-85FC-F4207339547D}" sibTransId="{D9E56459-58C2-435F-A34A-3D7B52FA58D7}"/>
    <dgm:cxn modelId="{74967BE3-9E5A-4248-96DB-07A6031A6616}" type="presOf" srcId="{33441089-25A5-40C0-B2AC-25A1B09808CA}" destId="{1993E5C9-F223-4B80-B02D-E6A1B8EBB397}" srcOrd="0" destOrd="0" presId="urn:microsoft.com/office/officeart/2005/8/layout/default#1"/>
    <dgm:cxn modelId="{D67A7E67-FDFA-40FF-A485-DC5FEA4017E0}" type="presParOf" srcId="{1993E5C9-F223-4B80-B02D-E6A1B8EBB397}" destId="{44CA0157-C6E8-4063-B294-C03C827EF131}" srcOrd="0" destOrd="0" presId="urn:microsoft.com/office/officeart/2005/8/layout/default#1"/>
    <dgm:cxn modelId="{F11C4436-2D9A-43CC-811E-6804C2F7C409}" type="presParOf" srcId="{1993E5C9-F223-4B80-B02D-E6A1B8EBB397}" destId="{BD1657AB-D114-41D7-85C5-FAA947826170}" srcOrd="1" destOrd="0" presId="urn:microsoft.com/office/officeart/2005/8/layout/default#1"/>
    <dgm:cxn modelId="{C172D362-F31D-4D7B-8901-3FA48E84B94C}" type="presParOf" srcId="{1993E5C9-F223-4B80-B02D-E6A1B8EBB397}" destId="{CD2E795E-3932-40A3-AF76-09D6399C1525}" srcOrd="2" destOrd="0" presId="urn:microsoft.com/office/officeart/2005/8/layout/default#1"/>
    <dgm:cxn modelId="{ACDFFE99-FB8B-46CF-A461-C13FD93B019D}" type="presParOf" srcId="{1993E5C9-F223-4B80-B02D-E6A1B8EBB397}" destId="{B41A8F96-BACF-411A-9EC1-109D9D582CC2}" srcOrd="3" destOrd="0" presId="urn:microsoft.com/office/officeart/2005/8/layout/default#1"/>
    <dgm:cxn modelId="{F8B8071D-2863-4CD7-8897-659461B1A65E}" type="presParOf" srcId="{1993E5C9-F223-4B80-B02D-E6A1B8EBB397}" destId="{5746B973-C011-4274-AE08-7A15B6828301}" srcOrd="4" destOrd="0" presId="urn:microsoft.com/office/officeart/2005/8/layout/default#1"/>
    <dgm:cxn modelId="{C642C4B6-9E2B-4467-99E2-A2F2C7E6AFA5}" type="presParOf" srcId="{1993E5C9-F223-4B80-B02D-E6A1B8EBB397}" destId="{02591568-9B25-46B4-BF10-5966477FCA62}" srcOrd="5" destOrd="0" presId="urn:microsoft.com/office/officeart/2005/8/layout/default#1"/>
    <dgm:cxn modelId="{FB39B543-9C66-4231-A6A6-F3DF1185956A}" type="presParOf" srcId="{1993E5C9-F223-4B80-B02D-E6A1B8EBB397}" destId="{2689462E-854A-4C8F-963A-78CC60633A7D}" srcOrd="6" destOrd="0" presId="urn:microsoft.com/office/officeart/2005/8/layout/default#1"/>
    <dgm:cxn modelId="{D7114F64-B2CE-4FB4-86DD-573FAD352673}" type="presParOf" srcId="{1993E5C9-F223-4B80-B02D-E6A1B8EBB397}" destId="{D84FE2A1-1D7A-4C79-BB52-325FE3BCB48F}" srcOrd="7" destOrd="0" presId="urn:microsoft.com/office/officeart/2005/8/layout/default#1"/>
    <dgm:cxn modelId="{1FAA25AD-1802-4C5B-B66E-898D067F311C}" type="presParOf" srcId="{1993E5C9-F223-4B80-B02D-E6A1B8EBB397}" destId="{DB36030B-FD84-45CC-8575-34A5CE946F83}" srcOrd="8" destOrd="0" presId="urn:microsoft.com/office/officeart/2005/8/layout/default#1"/>
    <dgm:cxn modelId="{2AE8CBAE-F5F3-4FF5-91CD-DA9095C376B4}" type="presParOf" srcId="{1993E5C9-F223-4B80-B02D-E6A1B8EBB397}" destId="{FE6A8E87-D91A-468D-976C-D4EB24701277}" srcOrd="9" destOrd="0" presId="urn:microsoft.com/office/officeart/2005/8/layout/default#1"/>
    <dgm:cxn modelId="{E557D30B-C161-4992-879F-4F00BCCA9E4C}" type="presParOf" srcId="{1993E5C9-F223-4B80-B02D-E6A1B8EBB397}" destId="{BEE80A34-B19D-4F35-8C3D-F76F3FC27E4D}" srcOrd="10"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B3E64D3-CCB5-4E6B-806B-998C356E96D7}" type="doc">
      <dgm:prSet loTypeId="urn:microsoft.com/office/officeart/2005/8/layout/hierarchy3" loCatId="list" qsTypeId="urn:microsoft.com/office/officeart/2005/8/quickstyle/simple1" qsCatId="simple" csTypeId="urn:microsoft.com/office/officeart/2005/8/colors/colorful5" csCatId="colorful" phldr="1"/>
      <dgm:spPr/>
      <dgm:t>
        <a:bodyPr/>
        <a:lstStyle/>
        <a:p>
          <a:endParaRPr lang="en-US"/>
        </a:p>
      </dgm:t>
    </dgm:pt>
    <dgm:pt modelId="{BCB259C7-27FB-42ED-9514-D24846D68FFC}">
      <dgm:prSet phldrT="[Text]" custT="1"/>
      <dgm:spPr/>
      <dgm:t>
        <a:bodyPr/>
        <a:lstStyle/>
        <a:p>
          <a:r>
            <a:rPr lang="en-US" sz="3600" dirty="0"/>
            <a:t>Outward</a:t>
          </a:r>
        </a:p>
      </dgm:t>
    </dgm:pt>
    <dgm:pt modelId="{0B347F66-9842-48C0-9EF1-494DF7758CD6}" type="parTrans" cxnId="{0FBBC56E-8B0C-4D2A-8B65-28DD20A97D03}">
      <dgm:prSet/>
      <dgm:spPr/>
      <dgm:t>
        <a:bodyPr/>
        <a:lstStyle/>
        <a:p>
          <a:endParaRPr lang="en-US"/>
        </a:p>
      </dgm:t>
    </dgm:pt>
    <dgm:pt modelId="{C8108CEF-8EDC-4DBE-B7F1-6DE1A6030937}" type="sibTrans" cxnId="{0FBBC56E-8B0C-4D2A-8B65-28DD20A97D03}">
      <dgm:prSet/>
      <dgm:spPr/>
      <dgm:t>
        <a:bodyPr/>
        <a:lstStyle/>
        <a:p>
          <a:endParaRPr lang="en-US"/>
        </a:p>
      </dgm:t>
    </dgm:pt>
    <dgm:pt modelId="{55525030-56D9-41FA-AB1E-E7DBB5628CA1}">
      <dgm:prSet phldrT="[Text]" custT="1"/>
      <dgm:spPr/>
      <dgm:t>
        <a:bodyPr/>
        <a:lstStyle/>
        <a:p>
          <a:r>
            <a:rPr lang="en-US" sz="2200" dirty="0"/>
            <a:t>FROM address-auto-populated</a:t>
          </a:r>
        </a:p>
      </dgm:t>
    </dgm:pt>
    <dgm:pt modelId="{ACAF70EE-E209-41FC-A229-A4B0A3460ADC}" type="parTrans" cxnId="{66C117AB-01A7-48E2-8FBE-FE7235E28839}">
      <dgm:prSet/>
      <dgm:spPr/>
      <dgm:t>
        <a:bodyPr/>
        <a:lstStyle/>
        <a:p>
          <a:endParaRPr lang="en-US"/>
        </a:p>
      </dgm:t>
    </dgm:pt>
    <dgm:pt modelId="{44E79DB9-23DA-4406-97B0-A69597F2B049}" type="sibTrans" cxnId="{66C117AB-01A7-48E2-8FBE-FE7235E28839}">
      <dgm:prSet/>
      <dgm:spPr/>
      <dgm:t>
        <a:bodyPr/>
        <a:lstStyle/>
        <a:p>
          <a:endParaRPr lang="en-US"/>
        </a:p>
      </dgm:t>
    </dgm:pt>
    <dgm:pt modelId="{07C3445F-CED7-4083-BCAF-1EB89D1FCB9F}">
      <dgm:prSet phldrT="[Text]" custT="1"/>
      <dgm:spPr/>
      <dgm:t>
        <a:bodyPr/>
        <a:lstStyle/>
        <a:p>
          <a:r>
            <a:rPr lang="en-US" sz="2200" dirty="0"/>
            <a:t>To address-To be entered</a:t>
          </a:r>
        </a:p>
      </dgm:t>
    </dgm:pt>
    <dgm:pt modelId="{8CDA3A0D-B13C-43F4-A02F-E15776F3686E}" type="parTrans" cxnId="{8D0CCC6E-1B88-4792-8391-42FE1085E307}">
      <dgm:prSet/>
      <dgm:spPr/>
      <dgm:t>
        <a:bodyPr/>
        <a:lstStyle/>
        <a:p>
          <a:endParaRPr lang="en-US"/>
        </a:p>
      </dgm:t>
    </dgm:pt>
    <dgm:pt modelId="{96E5028E-1F38-4A4D-9384-9715E635CC25}" type="sibTrans" cxnId="{8D0CCC6E-1B88-4792-8391-42FE1085E307}">
      <dgm:prSet/>
      <dgm:spPr/>
      <dgm:t>
        <a:bodyPr/>
        <a:lstStyle/>
        <a:p>
          <a:endParaRPr lang="en-US"/>
        </a:p>
      </dgm:t>
    </dgm:pt>
    <dgm:pt modelId="{7F2B88A6-3AAC-4C48-82A1-B2D474526B8E}">
      <dgm:prSet phldrT="[Text]"/>
      <dgm:spPr/>
      <dgm:t>
        <a:bodyPr/>
        <a:lstStyle/>
        <a:p>
          <a:r>
            <a:rPr lang="en-US" dirty="0"/>
            <a:t>Inward</a:t>
          </a:r>
        </a:p>
      </dgm:t>
    </dgm:pt>
    <dgm:pt modelId="{FF71FB05-067D-4AB9-A7A0-41154492B0BC}" type="parTrans" cxnId="{B74DE670-2008-45E4-B350-0C0C7E01F303}">
      <dgm:prSet/>
      <dgm:spPr/>
      <dgm:t>
        <a:bodyPr/>
        <a:lstStyle/>
        <a:p>
          <a:endParaRPr lang="en-US"/>
        </a:p>
      </dgm:t>
    </dgm:pt>
    <dgm:pt modelId="{EAAD820D-37ED-467B-A698-D73CDB4BD8A1}" type="sibTrans" cxnId="{B74DE670-2008-45E4-B350-0C0C7E01F303}">
      <dgm:prSet/>
      <dgm:spPr/>
      <dgm:t>
        <a:bodyPr/>
        <a:lstStyle/>
        <a:p>
          <a:endParaRPr lang="en-US"/>
        </a:p>
      </dgm:t>
    </dgm:pt>
    <dgm:pt modelId="{8188255D-95BA-4036-89EE-02F1F7B7DB6C}">
      <dgm:prSet phldrT="[Text]" custT="1"/>
      <dgm:spPr/>
      <dgm:t>
        <a:bodyPr/>
        <a:lstStyle/>
        <a:p>
          <a:r>
            <a:rPr lang="en-US" sz="2200" dirty="0"/>
            <a:t>FROM address-To be entered</a:t>
          </a:r>
        </a:p>
      </dgm:t>
    </dgm:pt>
    <dgm:pt modelId="{304445BA-2A5C-406D-A767-B8895CA9B75A}" type="parTrans" cxnId="{CA8EC142-0AFE-43FE-A9D5-347B0013358C}">
      <dgm:prSet/>
      <dgm:spPr/>
      <dgm:t>
        <a:bodyPr/>
        <a:lstStyle/>
        <a:p>
          <a:endParaRPr lang="en-US"/>
        </a:p>
      </dgm:t>
    </dgm:pt>
    <dgm:pt modelId="{092E5732-3F24-4C0D-94CD-538671B70AE6}" type="sibTrans" cxnId="{CA8EC142-0AFE-43FE-A9D5-347B0013358C}">
      <dgm:prSet/>
      <dgm:spPr/>
      <dgm:t>
        <a:bodyPr/>
        <a:lstStyle/>
        <a:p>
          <a:endParaRPr lang="en-US"/>
        </a:p>
      </dgm:t>
    </dgm:pt>
    <dgm:pt modelId="{6543A827-619F-4FB7-9E84-422CA1233B4E}">
      <dgm:prSet phldrT="[Text]" custT="1"/>
      <dgm:spPr/>
      <dgm:t>
        <a:bodyPr/>
        <a:lstStyle/>
        <a:p>
          <a:r>
            <a:rPr lang="en-US" sz="2200" dirty="0"/>
            <a:t>To address- auto populated</a:t>
          </a:r>
        </a:p>
      </dgm:t>
    </dgm:pt>
    <dgm:pt modelId="{AEFEB283-B054-496F-B2AE-45DCA5956613}" type="parTrans" cxnId="{830D582E-7980-4085-AC55-5BC70E649931}">
      <dgm:prSet/>
      <dgm:spPr/>
      <dgm:t>
        <a:bodyPr/>
        <a:lstStyle/>
        <a:p>
          <a:endParaRPr lang="en-US"/>
        </a:p>
      </dgm:t>
    </dgm:pt>
    <dgm:pt modelId="{BE7CF6A1-4228-4A77-BB84-06F353787475}" type="sibTrans" cxnId="{830D582E-7980-4085-AC55-5BC70E649931}">
      <dgm:prSet/>
      <dgm:spPr/>
      <dgm:t>
        <a:bodyPr/>
        <a:lstStyle/>
        <a:p>
          <a:endParaRPr lang="en-US"/>
        </a:p>
      </dgm:t>
    </dgm:pt>
    <dgm:pt modelId="{33D83A8C-6F7B-4DD7-9108-2CB5349B3D39}" type="pres">
      <dgm:prSet presAssocID="{5B3E64D3-CCB5-4E6B-806B-998C356E96D7}" presName="diagram" presStyleCnt="0">
        <dgm:presLayoutVars>
          <dgm:chPref val="1"/>
          <dgm:dir/>
          <dgm:animOne val="branch"/>
          <dgm:animLvl val="lvl"/>
          <dgm:resizeHandles/>
        </dgm:presLayoutVars>
      </dgm:prSet>
      <dgm:spPr/>
    </dgm:pt>
    <dgm:pt modelId="{0ABBB6DB-83F7-4565-B3B0-F76B9CA3BF6A}" type="pres">
      <dgm:prSet presAssocID="{BCB259C7-27FB-42ED-9514-D24846D68FFC}" presName="root" presStyleCnt="0"/>
      <dgm:spPr/>
    </dgm:pt>
    <dgm:pt modelId="{F9F285FB-E09C-4885-A659-5E031C8C31B1}" type="pres">
      <dgm:prSet presAssocID="{BCB259C7-27FB-42ED-9514-D24846D68FFC}" presName="rootComposite" presStyleCnt="0"/>
      <dgm:spPr/>
    </dgm:pt>
    <dgm:pt modelId="{2DDB833D-F505-42C5-B3F9-7E574259615F}" type="pres">
      <dgm:prSet presAssocID="{BCB259C7-27FB-42ED-9514-D24846D68FFC}" presName="rootText" presStyleLbl="node1" presStyleIdx="0" presStyleCnt="2" custScaleX="122903" custScaleY="87584" custLinFactNeighborX="3624" custLinFactNeighborY="7513"/>
      <dgm:spPr/>
    </dgm:pt>
    <dgm:pt modelId="{5A4A90FE-7AAE-4717-9408-39CD6527B04F}" type="pres">
      <dgm:prSet presAssocID="{BCB259C7-27FB-42ED-9514-D24846D68FFC}" presName="rootConnector" presStyleLbl="node1" presStyleIdx="0" presStyleCnt="2"/>
      <dgm:spPr/>
    </dgm:pt>
    <dgm:pt modelId="{6EBC443C-5E3A-45ED-A84C-BEDDCDE99A9B}" type="pres">
      <dgm:prSet presAssocID="{BCB259C7-27FB-42ED-9514-D24846D68FFC}" presName="childShape" presStyleCnt="0"/>
      <dgm:spPr/>
    </dgm:pt>
    <dgm:pt modelId="{AFCFF439-F67A-4F37-924D-A3CA9639F67D}" type="pres">
      <dgm:prSet presAssocID="{ACAF70EE-E209-41FC-A229-A4B0A3460ADC}" presName="Name13" presStyleLbl="parChTrans1D2" presStyleIdx="0" presStyleCnt="4"/>
      <dgm:spPr/>
    </dgm:pt>
    <dgm:pt modelId="{8E06C5DE-C5F4-4353-9723-AEFBE4411401}" type="pres">
      <dgm:prSet presAssocID="{55525030-56D9-41FA-AB1E-E7DBB5628CA1}" presName="childText" presStyleLbl="bgAcc1" presStyleIdx="0" presStyleCnt="4" custScaleX="134585" custScaleY="152616">
        <dgm:presLayoutVars>
          <dgm:bulletEnabled val="1"/>
        </dgm:presLayoutVars>
      </dgm:prSet>
      <dgm:spPr/>
    </dgm:pt>
    <dgm:pt modelId="{3DE89DF6-699E-40D9-9035-BEBCC072EF02}" type="pres">
      <dgm:prSet presAssocID="{8CDA3A0D-B13C-43F4-A02F-E15776F3686E}" presName="Name13" presStyleLbl="parChTrans1D2" presStyleIdx="1" presStyleCnt="4"/>
      <dgm:spPr/>
    </dgm:pt>
    <dgm:pt modelId="{8BF506F1-4263-4A26-ACC0-2E32F2DF72AE}" type="pres">
      <dgm:prSet presAssocID="{07C3445F-CED7-4083-BCAF-1EB89D1FCB9F}" presName="childText" presStyleLbl="bgAcc1" presStyleIdx="1" presStyleCnt="4" custScaleX="137122" custScaleY="134287">
        <dgm:presLayoutVars>
          <dgm:bulletEnabled val="1"/>
        </dgm:presLayoutVars>
      </dgm:prSet>
      <dgm:spPr/>
    </dgm:pt>
    <dgm:pt modelId="{C75825FA-FABC-4BA9-BA15-A03057533BFD}" type="pres">
      <dgm:prSet presAssocID="{7F2B88A6-3AAC-4C48-82A1-B2D474526B8E}" presName="root" presStyleCnt="0"/>
      <dgm:spPr/>
    </dgm:pt>
    <dgm:pt modelId="{ED501C91-4EB9-4095-9A7C-4703FEE7410B}" type="pres">
      <dgm:prSet presAssocID="{7F2B88A6-3AAC-4C48-82A1-B2D474526B8E}" presName="rootComposite" presStyleCnt="0"/>
      <dgm:spPr/>
    </dgm:pt>
    <dgm:pt modelId="{4D189963-E1C6-43E1-A81D-BCE190BC8C46}" type="pres">
      <dgm:prSet presAssocID="{7F2B88A6-3AAC-4C48-82A1-B2D474526B8E}" presName="rootText" presStyleLbl="node1" presStyleIdx="1" presStyleCnt="2"/>
      <dgm:spPr/>
    </dgm:pt>
    <dgm:pt modelId="{B7D170C9-51BA-42AD-A784-C37058D577AF}" type="pres">
      <dgm:prSet presAssocID="{7F2B88A6-3AAC-4C48-82A1-B2D474526B8E}" presName="rootConnector" presStyleLbl="node1" presStyleIdx="1" presStyleCnt="2"/>
      <dgm:spPr/>
    </dgm:pt>
    <dgm:pt modelId="{7CE73C31-A12C-4814-BFE6-3AF8C9E9CE5F}" type="pres">
      <dgm:prSet presAssocID="{7F2B88A6-3AAC-4C48-82A1-B2D474526B8E}" presName="childShape" presStyleCnt="0"/>
      <dgm:spPr/>
    </dgm:pt>
    <dgm:pt modelId="{10E99566-EFF6-4BB7-B1E5-366CBE489C2C}" type="pres">
      <dgm:prSet presAssocID="{304445BA-2A5C-406D-A767-B8895CA9B75A}" presName="Name13" presStyleLbl="parChTrans1D2" presStyleIdx="2" presStyleCnt="4"/>
      <dgm:spPr/>
    </dgm:pt>
    <dgm:pt modelId="{C8D73D97-AC62-4C64-A6B0-FFD4C0FEB434}" type="pres">
      <dgm:prSet presAssocID="{8188255D-95BA-4036-89EE-02F1F7B7DB6C}" presName="childText" presStyleLbl="bgAcc1" presStyleIdx="2" presStyleCnt="4" custScaleX="140502" custScaleY="149668">
        <dgm:presLayoutVars>
          <dgm:bulletEnabled val="1"/>
        </dgm:presLayoutVars>
      </dgm:prSet>
      <dgm:spPr/>
    </dgm:pt>
    <dgm:pt modelId="{5465044D-2A2E-49BA-BDB4-78F9DAC6AE85}" type="pres">
      <dgm:prSet presAssocID="{AEFEB283-B054-496F-B2AE-45DCA5956613}" presName="Name13" presStyleLbl="parChTrans1D2" presStyleIdx="3" presStyleCnt="4"/>
      <dgm:spPr/>
    </dgm:pt>
    <dgm:pt modelId="{360B2CA9-7B37-4CDF-B4F3-2E7F91FA2B58}" type="pres">
      <dgm:prSet presAssocID="{6543A827-619F-4FB7-9E84-422CA1233B4E}" presName="childText" presStyleLbl="bgAcc1" presStyleIdx="3" presStyleCnt="4" custScaleX="133028" custScaleY="124756">
        <dgm:presLayoutVars>
          <dgm:bulletEnabled val="1"/>
        </dgm:presLayoutVars>
      </dgm:prSet>
      <dgm:spPr/>
    </dgm:pt>
  </dgm:ptLst>
  <dgm:cxnLst>
    <dgm:cxn modelId="{E852360D-96DF-4934-A1CD-42E029BC098E}" type="presOf" srcId="{07C3445F-CED7-4083-BCAF-1EB89D1FCB9F}" destId="{8BF506F1-4263-4A26-ACC0-2E32F2DF72AE}" srcOrd="0" destOrd="0" presId="urn:microsoft.com/office/officeart/2005/8/layout/hierarchy3"/>
    <dgm:cxn modelId="{22231D0E-9F93-4F13-97ED-8D02BFD2F89E}" type="presOf" srcId="{304445BA-2A5C-406D-A767-B8895CA9B75A}" destId="{10E99566-EFF6-4BB7-B1E5-366CBE489C2C}" srcOrd="0" destOrd="0" presId="urn:microsoft.com/office/officeart/2005/8/layout/hierarchy3"/>
    <dgm:cxn modelId="{0BC12616-3120-4970-81C8-7B5B64DABB9D}" type="presOf" srcId="{8CDA3A0D-B13C-43F4-A02F-E15776F3686E}" destId="{3DE89DF6-699E-40D9-9035-BEBCC072EF02}" srcOrd="0" destOrd="0" presId="urn:microsoft.com/office/officeart/2005/8/layout/hierarchy3"/>
    <dgm:cxn modelId="{830D582E-7980-4085-AC55-5BC70E649931}" srcId="{7F2B88A6-3AAC-4C48-82A1-B2D474526B8E}" destId="{6543A827-619F-4FB7-9E84-422CA1233B4E}" srcOrd="1" destOrd="0" parTransId="{AEFEB283-B054-496F-B2AE-45DCA5956613}" sibTransId="{BE7CF6A1-4228-4A77-BB84-06F353787475}"/>
    <dgm:cxn modelId="{B6265561-3BBD-47DA-BFD7-A11D6D081E59}" type="presOf" srcId="{AEFEB283-B054-496F-B2AE-45DCA5956613}" destId="{5465044D-2A2E-49BA-BDB4-78F9DAC6AE85}" srcOrd="0" destOrd="0" presId="urn:microsoft.com/office/officeart/2005/8/layout/hierarchy3"/>
    <dgm:cxn modelId="{CA8EC142-0AFE-43FE-A9D5-347B0013358C}" srcId="{7F2B88A6-3AAC-4C48-82A1-B2D474526B8E}" destId="{8188255D-95BA-4036-89EE-02F1F7B7DB6C}" srcOrd="0" destOrd="0" parTransId="{304445BA-2A5C-406D-A767-B8895CA9B75A}" sibTransId="{092E5732-3F24-4C0D-94CD-538671B70AE6}"/>
    <dgm:cxn modelId="{0D520665-2282-42C9-A49E-4E942242D53C}" type="presOf" srcId="{55525030-56D9-41FA-AB1E-E7DBB5628CA1}" destId="{8E06C5DE-C5F4-4353-9723-AEFBE4411401}" srcOrd="0" destOrd="0" presId="urn:microsoft.com/office/officeart/2005/8/layout/hierarchy3"/>
    <dgm:cxn modelId="{0FBBC56E-8B0C-4D2A-8B65-28DD20A97D03}" srcId="{5B3E64D3-CCB5-4E6B-806B-998C356E96D7}" destId="{BCB259C7-27FB-42ED-9514-D24846D68FFC}" srcOrd="0" destOrd="0" parTransId="{0B347F66-9842-48C0-9EF1-494DF7758CD6}" sibTransId="{C8108CEF-8EDC-4DBE-B7F1-6DE1A6030937}"/>
    <dgm:cxn modelId="{8D0CCC6E-1B88-4792-8391-42FE1085E307}" srcId="{BCB259C7-27FB-42ED-9514-D24846D68FFC}" destId="{07C3445F-CED7-4083-BCAF-1EB89D1FCB9F}" srcOrd="1" destOrd="0" parTransId="{8CDA3A0D-B13C-43F4-A02F-E15776F3686E}" sibTransId="{96E5028E-1F38-4A4D-9384-9715E635CC25}"/>
    <dgm:cxn modelId="{B74DE670-2008-45E4-B350-0C0C7E01F303}" srcId="{5B3E64D3-CCB5-4E6B-806B-998C356E96D7}" destId="{7F2B88A6-3AAC-4C48-82A1-B2D474526B8E}" srcOrd="1" destOrd="0" parTransId="{FF71FB05-067D-4AB9-A7A0-41154492B0BC}" sibTransId="{EAAD820D-37ED-467B-A698-D73CDB4BD8A1}"/>
    <dgm:cxn modelId="{144F0C72-631A-437E-A035-087F3F74892C}" type="presOf" srcId="{8188255D-95BA-4036-89EE-02F1F7B7DB6C}" destId="{C8D73D97-AC62-4C64-A6B0-FFD4C0FEB434}" srcOrd="0" destOrd="0" presId="urn:microsoft.com/office/officeart/2005/8/layout/hierarchy3"/>
    <dgm:cxn modelId="{7584F57A-92E4-4641-88E1-46D655C2879B}" type="presOf" srcId="{7F2B88A6-3AAC-4C48-82A1-B2D474526B8E}" destId="{B7D170C9-51BA-42AD-A784-C37058D577AF}" srcOrd="1" destOrd="0" presId="urn:microsoft.com/office/officeart/2005/8/layout/hierarchy3"/>
    <dgm:cxn modelId="{34AE6D86-2878-46A4-B0BB-8181463AF279}" type="presOf" srcId="{BCB259C7-27FB-42ED-9514-D24846D68FFC}" destId="{2DDB833D-F505-42C5-B3F9-7E574259615F}" srcOrd="0" destOrd="0" presId="urn:microsoft.com/office/officeart/2005/8/layout/hierarchy3"/>
    <dgm:cxn modelId="{E1015294-D02C-447E-B419-5FE4EC087799}" type="presOf" srcId="{BCB259C7-27FB-42ED-9514-D24846D68FFC}" destId="{5A4A90FE-7AAE-4717-9408-39CD6527B04F}" srcOrd="1" destOrd="0" presId="urn:microsoft.com/office/officeart/2005/8/layout/hierarchy3"/>
    <dgm:cxn modelId="{66C117AB-01A7-48E2-8FBE-FE7235E28839}" srcId="{BCB259C7-27FB-42ED-9514-D24846D68FFC}" destId="{55525030-56D9-41FA-AB1E-E7DBB5628CA1}" srcOrd="0" destOrd="0" parTransId="{ACAF70EE-E209-41FC-A229-A4B0A3460ADC}" sibTransId="{44E79DB9-23DA-4406-97B0-A69597F2B049}"/>
    <dgm:cxn modelId="{B5A8F9BB-D2CA-4F07-B606-A9FE4ECB4D77}" type="presOf" srcId="{ACAF70EE-E209-41FC-A229-A4B0A3460ADC}" destId="{AFCFF439-F67A-4F37-924D-A3CA9639F67D}" srcOrd="0" destOrd="0" presId="urn:microsoft.com/office/officeart/2005/8/layout/hierarchy3"/>
    <dgm:cxn modelId="{432CA7C8-6FDB-4A4B-B9BE-41573FEDD83D}" type="presOf" srcId="{6543A827-619F-4FB7-9E84-422CA1233B4E}" destId="{360B2CA9-7B37-4CDF-B4F3-2E7F91FA2B58}" srcOrd="0" destOrd="0" presId="urn:microsoft.com/office/officeart/2005/8/layout/hierarchy3"/>
    <dgm:cxn modelId="{3BDE39CC-55BD-466F-92EF-4BC6DD1108F3}" type="presOf" srcId="{7F2B88A6-3AAC-4C48-82A1-B2D474526B8E}" destId="{4D189963-E1C6-43E1-A81D-BCE190BC8C46}" srcOrd="0" destOrd="0" presId="urn:microsoft.com/office/officeart/2005/8/layout/hierarchy3"/>
    <dgm:cxn modelId="{63379AF2-C77F-48DB-A3AB-7A2BDF815019}" type="presOf" srcId="{5B3E64D3-CCB5-4E6B-806B-998C356E96D7}" destId="{33D83A8C-6F7B-4DD7-9108-2CB5349B3D39}" srcOrd="0" destOrd="0" presId="urn:microsoft.com/office/officeart/2005/8/layout/hierarchy3"/>
    <dgm:cxn modelId="{82CFFCC2-C71B-4F73-B3DB-153778BC0929}" type="presParOf" srcId="{33D83A8C-6F7B-4DD7-9108-2CB5349B3D39}" destId="{0ABBB6DB-83F7-4565-B3B0-F76B9CA3BF6A}" srcOrd="0" destOrd="0" presId="urn:microsoft.com/office/officeart/2005/8/layout/hierarchy3"/>
    <dgm:cxn modelId="{E5B172E1-FE43-4664-9E86-6798A9AADB65}" type="presParOf" srcId="{0ABBB6DB-83F7-4565-B3B0-F76B9CA3BF6A}" destId="{F9F285FB-E09C-4885-A659-5E031C8C31B1}" srcOrd="0" destOrd="0" presId="urn:microsoft.com/office/officeart/2005/8/layout/hierarchy3"/>
    <dgm:cxn modelId="{1A0AB43E-1A33-46D8-BE1B-4393C7514CA1}" type="presParOf" srcId="{F9F285FB-E09C-4885-A659-5E031C8C31B1}" destId="{2DDB833D-F505-42C5-B3F9-7E574259615F}" srcOrd="0" destOrd="0" presId="urn:microsoft.com/office/officeart/2005/8/layout/hierarchy3"/>
    <dgm:cxn modelId="{DB3D7512-D911-4884-B231-A1B149EF11B7}" type="presParOf" srcId="{F9F285FB-E09C-4885-A659-5E031C8C31B1}" destId="{5A4A90FE-7AAE-4717-9408-39CD6527B04F}" srcOrd="1" destOrd="0" presId="urn:microsoft.com/office/officeart/2005/8/layout/hierarchy3"/>
    <dgm:cxn modelId="{2674D363-D6D0-491D-A831-EAA88A97982D}" type="presParOf" srcId="{0ABBB6DB-83F7-4565-B3B0-F76B9CA3BF6A}" destId="{6EBC443C-5E3A-45ED-A84C-BEDDCDE99A9B}" srcOrd="1" destOrd="0" presId="urn:microsoft.com/office/officeart/2005/8/layout/hierarchy3"/>
    <dgm:cxn modelId="{42FF78F9-FF3F-4F83-8EC3-978D54666027}" type="presParOf" srcId="{6EBC443C-5E3A-45ED-A84C-BEDDCDE99A9B}" destId="{AFCFF439-F67A-4F37-924D-A3CA9639F67D}" srcOrd="0" destOrd="0" presId="urn:microsoft.com/office/officeart/2005/8/layout/hierarchy3"/>
    <dgm:cxn modelId="{15A0CA9D-691D-4551-8E48-904F9CAC15DE}" type="presParOf" srcId="{6EBC443C-5E3A-45ED-A84C-BEDDCDE99A9B}" destId="{8E06C5DE-C5F4-4353-9723-AEFBE4411401}" srcOrd="1" destOrd="0" presId="urn:microsoft.com/office/officeart/2005/8/layout/hierarchy3"/>
    <dgm:cxn modelId="{2BAAE4AD-A0F6-451F-BCA6-8941FA1A3F5C}" type="presParOf" srcId="{6EBC443C-5E3A-45ED-A84C-BEDDCDE99A9B}" destId="{3DE89DF6-699E-40D9-9035-BEBCC072EF02}" srcOrd="2" destOrd="0" presId="urn:microsoft.com/office/officeart/2005/8/layout/hierarchy3"/>
    <dgm:cxn modelId="{639F9EE3-B8D3-436C-88CF-EECE166F09A8}" type="presParOf" srcId="{6EBC443C-5E3A-45ED-A84C-BEDDCDE99A9B}" destId="{8BF506F1-4263-4A26-ACC0-2E32F2DF72AE}" srcOrd="3" destOrd="0" presId="urn:microsoft.com/office/officeart/2005/8/layout/hierarchy3"/>
    <dgm:cxn modelId="{F1899253-AF96-4379-9B34-89F0E071D4D5}" type="presParOf" srcId="{33D83A8C-6F7B-4DD7-9108-2CB5349B3D39}" destId="{C75825FA-FABC-4BA9-BA15-A03057533BFD}" srcOrd="1" destOrd="0" presId="urn:microsoft.com/office/officeart/2005/8/layout/hierarchy3"/>
    <dgm:cxn modelId="{CB5FA0D3-88DB-4617-A7AB-8B0352ED0180}" type="presParOf" srcId="{C75825FA-FABC-4BA9-BA15-A03057533BFD}" destId="{ED501C91-4EB9-4095-9A7C-4703FEE7410B}" srcOrd="0" destOrd="0" presId="urn:microsoft.com/office/officeart/2005/8/layout/hierarchy3"/>
    <dgm:cxn modelId="{DDC577AC-06F8-4D5D-8550-3C807C224937}" type="presParOf" srcId="{ED501C91-4EB9-4095-9A7C-4703FEE7410B}" destId="{4D189963-E1C6-43E1-A81D-BCE190BC8C46}" srcOrd="0" destOrd="0" presId="urn:microsoft.com/office/officeart/2005/8/layout/hierarchy3"/>
    <dgm:cxn modelId="{D40F4CBF-0A7E-4D18-8765-D7FF8CB3067E}" type="presParOf" srcId="{ED501C91-4EB9-4095-9A7C-4703FEE7410B}" destId="{B7D170C9-51BA-42AD-A784-C37058D577AF}" srcOrd="1" destOrd="0" presId="urn:microsoft.com/office/officeart/2005/8/layout/hierarchy3"/>
    <dgm:cxn modelId="{2BADF9BE-A907-4DEE-AE63-B6BC40879325}" type="presParOf" srcId="{C75825FA-FABC-4BA9-BA15-A03057533BFD}" destId="{7CE73C31-A12C-4814-BFE6-3AF8C9E9CE5F}" srcOrd="1" destOrd="0" presId="urn:microsoft.com/office/officeart/2005/8/layout/hierarchy3"/>
    <dgm:cxn modelId="{2D84D37E-DA10-4D2D-9969-C312A7D16F3C}" type="presParOf" srcId="{7CE73C31-A12C-4814-BFE6-3AF8C9E9CE5F}" destId="{10E99566-EFF6-4BB7-B1E5-366CBE489C2C}" srcOrd="0" destOrd="0" presId="urn:microsoft.com/office/officeart/2005/8/layout/hierarchy3"/>
    <dgm:cxn modelId="{15096547-61BA-4BA3-8116-76E6F100B607}" type="presParOf" srcId="{7CE73C31-A12C-4814-BFE6-3AF8C9E9CE5F}" destId="{C8D73D97-AC62-4C64-A6B0-FFD4C0FEB434}" srcOrd="1" destOrd="0" presId="urn:microsoft.com/office/officeart/2005/8/layout/hierarchy3"/>
    <dgm:cxn modelId="{E522E218-6F5C-4551-AD61-4C8F1D45A21A}" type="presParOf" srcId="{7CE73C31-A12C-4814-BFE6-3AF8C9E9CE5F}" destId="{5465044D-2A2E-49BA-BDB4-78F9DAC6AE85}" srcOrd="2" destOrd="0" presId="urn:microsoft.com/office/officeart/2005/8/layout/hierarchy3"/>
    <dgm:cxn modelId="{EDFA18AD-55EE-49FD-88E9-2D30A193409D}" type="presParOf" srcId="{7CE73C31-A12C-4814-BFE6-3AF8C9E9CE5F}" destId="{360B2CA9-7B37-4CDF-B4F3-2E7F91FA2B58}" srcOrd="3"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533C148-0439-4CF6-B001-B3438B997183}"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en-US"/>
        </a:p>
      </dgm:t>
    </dgm:pt>
    <dgm:pt modelId="{EDEA7312-72AE-4B3B-BAB0-16D5CC13D617}">
      <dgm:prSet phldrT="[Text]" custT="1"/>
      <dgm:spPr>
        <a:solidFill>
          <a:schemeClr val="bg2">
            <a:lumMod val="90000"/>
          </a:schemeClr>
        </a:solidFill>
      </dgm:spPr>
      <dgm:t>
        <a:bodyPr/>
        <a:lstStyle/>
        <a:p>
          <a:r>
            <a:rPr lang="en-US" sz="2200" dirty="0">
              <a:latin typeface="+mn-lt"/>
            </a:rPr>
            <a:t>Where an e-way bill has been generated, but goods are either not transported or are not transported as per the details furnished in the   e-way bill, the e-way bill may be cancelled electronically on the common portal </a:t>
          </a:r>
          <a:r>
            <a:rPr lang="en-US" sz="2200" b="1" dirty="0">
              <a:latin typeface="+mn-lt"/>
            </a:rPr>
            <a:t>within 24 hours</a:t>
          </a:r>
          <a:r>
            <a:rPr lang="en-US" sz="2200" dirty="0">
              <a:latin typeface="+mn-lt"/>
            </a:rPr>
            <a:t> of generation.</a:t>
          </a:r>
          <a:endParaRPr lang="en-US" sz="2200" dirty="0"/>
        </a:p>
      </dgm:t>
    </dgm:pt>
    <dgm:pt modelId="{C35EA023-6F37-49AE-9DBC-C6A9A5938A11}" type="parTrans" cxnId="{DA656D83-FFCC-4123-98AA-E11452F40324}">
      <dgm:prSet/>
      <dgm:spPr/>
      <dgm:t>
        <a:bodyPr/>
        <a:lstStyle/>
        <a:p>
          <a:endParaRPr lang="en-US"/>
        </a:p>
      </dgm:t>
    </dgm:pt>
    <dgm:pt modelId="{37C246C2-D630-401C-8CD9-006A42726861}" type="sibTrans" cxnId="{DA656D83-FFCC-4123-98AA-E11452F40324}">
      <dgm:prSet/>
      <dgm:spPr/>
      <dgm:t>
        <a:bodyPr/>
        <a:lstStyle/>
        <a:p>
          <a:endParaRPr lang="en-US"/>
        </a:p>
      </dgm:t>
    </dgm:pt>
    <dgm:pt modelId="{A1C6E4C5-E946-43BC-B4BA-9F387FCB48CC}">
      <dgm:prSet phldrT="[Text]" custT="1"/>
      <dgm:spPr>
        <a:solidFill>
          <a:schemeClr val="accent2">
            <a:lumMod val="20000"/>
            <a:lumOff val="80000"/>
          </a:schemeClr>
        </a:solidFill>
      </dgm:spPr>
      <dgm:t>
        <a:bodyPr/>
        <a:lstStyle/>
        <a:p>
          <a:r>
            <a:rPr lang="en-US" sz="2200" dirty="0">
              <a:latin typeface="+mn-lt"/>
            </a:rPr>
            <a:t>Where the person to whom the information specified in sub-rule (11) has been made available does not communicate his acceptance or rejection </a:t>
          </a:r>
          <a:r>
            <a:rPr lang="en-US" sz="2200" b="1" dirty="0">
              <a:latin typeface="+mn-lt"/>
            </a:rPr>
            <a:t>within 72 hours</a:t>
          </a:r>
          <a:r>
            <a:rPr lang="en-US" sz="2200" dirty="0">
              <a:latin typeface="+mn-lt"/>
            </a:rPr>
            <a:t> of the details being made available to him, it shall be deemed that he has accepted the said details.</a:t>
          </a:r>
          <a:endParaRPr lang="en-US" sz="2200" dirty="0"/>
        </a:p>
      </dgm:t>
    </dgm:pt>
    <dgm:pt modelId="{C550E716-C1E2-4EF9-B817-3442C8D688EC}" type="parTrans" cxnId="{6A9EF971-F668-4B19-89F9-816BF2249E62}">
      <dgm:prSet/>
      <dgm:spPr/>
      <dgm:t>
        <a:bodyPr/>
        <a:lstStyle/>
        <a:p>
          <a:endParaRPr lang="en-US"/>
        </a:p>
      </dgm:t>
    </dgm:pt>
    <dgm:pt modelId="{6BC19998-E590-45A6-BDDD-C12FFF293817}" type="sibTrans" cxnId="{6A9EF971-F668-4B19-89F9-816BF2249E62}">
      <dgm:prSet/>
      <dgm:spPr/>
      <dgm:t>
        <a:bodyPr/>
        <a:lstStyle/>
        <a:p>
          <a:endParaRPr lang="en-US"/>
        </a:p>
      </dgm:t>
    </dgm:pt>
    <dgm:pt modelId="{2524AC5B-C667-429C-BF95-19C72A684F85}">
      <dgm:prSet phldrT="[Text]" custT="1"/>
      <dgm:spPr>
        <a:solidFill>
          <a:schemeClr val="accent5">
            <a:lumMod val="40000"/>
            <a:lumOff val="60000"/>
          </a:schemeClr>
        </a:solidFill>
      </dgm:spPr>
      <dgm:t>
        <a:bodyPr/>
        <a:lstStyle/>
        <a:p>
          <a:r>
            <a:rPr lang="en-US" sz="2200" dirty="0">
              <a:latin typeface="+mn-lt"/>
            </a:rPr>
            <a:t>The E-Way bill </a:t>
          </a:r>
          <a:r>
            <a:rPr lang="en-US" sz="2200" b="1" dirty="0">
              <a:latin typeface="+mn-lt"/>
            </a:rPr>
            <a:t>can’t be cancel,</a:t>
          </a:r>
          <a:r>
            <a:rPr lang="en-US" sz="2200" dirty="0">
              <a:latin typeface="+mn-lt"/>
            </a:rPr>
            <a:t> after verification in-transit.</a:t>
          </a:r>
          <a:endParaRPr lang="en-US" sz="2200" dirty="0"/>
        </a:p>
      </dgm:t>
    </dgm:pt>
    <dgm:pt modelId="{9A9DBC72-3A39-4EB4-8095-8EC6F2B1A2D5}" type="parTrans" cxnId="{0C6BC85B-0AAF-4B07-86A5-7BB76BFC2810}">
      <dgm:prSet/>
      <dgm:spPr/>
      <dgm:t>
        <a:bodyPr/>
        <a:lstStyle/>
        <a:p>
          <a:endParaRPr lang="en-US"/>
        </a:p>
      </dgm:t>
    </dgm:pt>
    <dgm:pt modelId="{9BC8B147-B211-40EC-B688-D444D3A54470}" type="sibTrans" cxnId="{0C6BC85B-0AAF-4B07-86A5-7BB76BFC2810}">
      <dgm:prSet/>
      <dgm:spPr/>
      <dgm:t>
        <a:bodyPr/>
        <a:lstStyle/>
        <a:p>
          <a:endParaRPr lang="en-US"/>
        </a:p>
      </dgm:t>
    </dgm:pt>
    <dgm:pt modelId="{AF6C3EC1-5A87-44E3-A076-0C9B66F8530B}">
      <dgm:prSet phldrT="[Text]" custT="1"/>
      <dgm:spPr>
        <a:solidFill>
          <a:schemeClr val="accent6">
            <a:lumMod val="40000"/>
            <a:lumOff val="60000"/>
          </a:schemeClr>
        </a:solidFill>
      </dgm:spPr>
      <dgm:t>
        <a:bodyPr/>
        <a:lstStyle/>
        <a:p>
          <a:r>
            <a:rPr lang="en-US" sz="2200" dirty="0"/>
            <a:t>Unique no generated will be valid for a period of </a:t>
          </a:r>
          <a:r>
            <a:rPr lang="en-US" sz="2200" b="1" dirty="0"/>
            <a:t>15 days </a:t>
          </a:r>
          <a:r>
            <a:rPr lang="en-US" sz="2200" dirty="0"/>
            <a:t>for updating of Part B of Form GST EWB01</a:t>
          </a:r>
        </a:p>
      </dgm:t>
    </dgm:pt>
    <dgm:pt modelId="{D3443D0A-D64A-4666-8330-AB120562D87A}" type="parTrans" cxnId="{D9AA8777-E165-4423-B192-D35B2400F68E}">
      <dgm:prSet/>
      <dgm:spPr/>
      <dgm:t>
        <a:bodyPr/>
        <a:lstStyle/>
        <a:p>
          <a:endParaRPr lang="en-US"/>
        </a:p>
      </dgm:t>
    </dgm:pt>
    <dgm:pt modelId="{8065E047-2D30-4CF1-B6AA-52A72B26CE27}" type="sibTrans" cxnId="{D9AA8777-E165-4423-B192-D35B2400F68E}">
      <dgm:prSet/>
      <dgm:spPr/>
      <dgm:t>
        <a:bodyPr/>
        <a:lstStyle/>
        <a:p>
          <a:endParaRPr lang="en-US"/>
        </a:p>
      </dgm:t>
    </dgm:pt>
    <dgm:pt modelId="{22B30AF2-59AE-43B0-8C34-2905B5FE4781}" type="pres">
      <dgm:prSet presAssocID="{E533C148-0439-4CF6-B001-B3438B997183}" presName="diagram" presStyleCnt="0">
        <dgm:presLayoutVars>
          <dgm:dir/>
          <dgm:resizeHandles val="exact"/>
        </dgm:presLayoutVars>
      </dgm:prSet>
      <dgm:spPr/>
    </dgm:pt>
    <dgm:pt modelId="{271A0BBF-DAB4-4361-BE42-8C661F4B58F0}" type="pres">
      <dgm:prSet presAssocID="{EDEA7312-72AE-4B3B-BAB0-16D5CC13D617}" presName="node" presStyleLbl="node1" presStyleIdx="0" presStyleCnt="4" custScaleX="135826">
        <dgm:presLayoutVars>
          <dgm:bulletEnabled val="1"/>
        </dgm:presLayoutVars>
      </dgm:prSet>
      <dgm:spPr/>
    </dgm:pt>
    <dgm:pt modelId="{A4F90DEA-CB3F-40ED-BDA2-8B9F9931D6C7}" type="pres">
      <dgm:prSet presAssocID="{37C246C2-D630-401C-8CD9-006A42726861}" presName="sibTrans" presStyleCnt="0"/>
      <dgm:spPr/>
    </dgm:pt>
    <dgm:pt modelId="{DBA79B52-D4DB-44D2-9D5B-19F0A48776A1}" type="pres">
      <dgm:prSet presAssocID="{A1C6E4C5-E946-43BC-B4BA-9F387FCB48CC}" presName="node" presStyleLbl="node1" presStyleIdx="1" presStyleCnt="4" custScaleX="131112">
        <dgm:presLayoutVars>
          <dgm:bulletEnabled val="1"/>
        </dgm:presLayoutVars>
      </dgm:prSet>
      <dgm:spPr/>
    </dgm:pt>
    <dgm:pt modelId="{2F8AA93D-C7A5-4904-B658-7F5EF6BC7A8A}" type="pres">
      <dgm:prSet presAssocID="{6BC19998-E590-45A6-BDDD-C12FFF293817}" presName="sibTrans" presStyleCnt="0"/>
      <dgm:spPr/>
    </dgm:pt>
    <dgm:pt modelId="{CAA69838-6935-499F-A3DE-A8D6FA10C894}" type="pres">
      <dgm:prSet presAssocID="{2524AC5B-C667-429C-BF95-19C72A684F85}" presName="node" presStyleLbl="node1" presStyleIdx="2" presStyleCnt="4" custScaleX="135826">
        <dgm:presLayoutVars>
          <dgm:bulletEnabled val="1"/>
        </dgm:presLayoutVars>
      </dgm:prSet>
      <dgm:spPr/>
    </dgm:pt>
    <dgm:pt modelId="{47032FB7-984B-4EE5-A869-7D290265BAC1}" type="pres">
      <dgm:prSet presAssocID="{9BC8B147-B211-40EC-B688-D444D3A54470}" presName="sibTrans" presStyleCnt="0"/>
      <dgm:spPr/>
    </dgm:pt>
    <dgm:pt modelId="{D726CA5F-3293-4ACD-84AD-8B136B36D749}" type="pres">
      <dgm:prSet presAssocID="{AF6C3EC1-5A87-44E3-A076-0C9B66F8530B}" presName="node" presStyleLbl="node1" presStyleIdx="3" presStyleCnt="4" custScaleX="135826">
        <dgm:presLayoutVars>
          <dgm:bulletEnabled val="1"/>
        </dgm:presLayoutVars>
      </dgm:prSet>
      <dgm:spPr/>
    </dgm:pt>
  </dgm:ptLst>
  <dgm:cxnLst>
    <dgm:cxn modelId="{FEAFDC02-884E-4FEC-A76A-F5AC37FA1DE7}" type="presOf" srcId="{A1C6E4C5-E946-43BC-B4BA-9F387FCB48CC}" destId="{DBA79B52-D4DB-44D2-9D5B-19F0A48776A1}" srcOrd="0" destOrd="0" presId="urn:microsoft.com/office/officeart/2005/8/layout/default"/>
    <dgm:cxn modelId="{6CECF112-D2E1-490F-8535-106598B8FF2F}" type="presOf" srcId="{2524AC5B-C667-429C-BF95-19C72A684F85}" destId="{CAA69838-6935-499F-A3DE-A8D6FA10C894}" srcOrd="0" destOrd="0" presId="urn:microsoft.com/office/officeart/2005/8/layout/default"/>
    <dgm:cxn modelId="{210C6D13-CA2F-4918-86F7-96A93E2FBF0E}" type="presOf" srcId="{E533C148-0439-4CF6-B001-B3438B997183}" destId="{22B30AF2-59AE-43B0-8C34-2905B5FE4781}" srcOrd="0" destOrd="0" presId="urn:microsoft.com/office/officeart/2005/8/layout/default"/>
    <dgm:cxn modelId="{0C6BC85B-0AAF-4B07-86A5-7BB76BFC2810}" srcId="{E533C148-0439-4CF6-B001-B3438B997183}" destId="{2524AC5B-C667-429C-BF95-19C72A684F85}" srcOrd="2" destOrd="0" parTransId="{9A9DBC72-3A39-4EB4-8095-8EC6F2B1A2D5}" sibTransId="{9BC8B147-B211-40EC-B688-D444D3A54470}"/>
    <dgm:cxn modelId="{7699DF65-F7B8-495E-9BD1-0F49CFF840F9}" type="presOf" srcId="{AF6C3EC1-5A87-44E3-A076-0C9B66F8530B}" destId="{D726CA5F-3293-4ACD-84AD-8B136B36D749}" srcOrd="0" destOrd="0" presId="urn:microsoft.com/office/officeart/2005/8/layout/default"/>
    <dgm:cxn modelId="{6A9EF971-F668-4B19-89F9-816BF2249E62}" srcId="{E533C148-0439-4CF6-B001-B3438B997183}" destId="{A1C6E4C5-E946-43BC-B4BA-9F387FCB48CC}" srcOrd="1" destOrd="0" parTransId="{C550E716-C1E2-4EF9-B817-3442C8D688EC}" sibTransId="{6BC19998-E590-45A6-BDDD-C12FFF293817}"/>
    <dgm:cxn modelId="{D9AA8777-E165-4423-B192-D35B2400F68E}" srcId="{E533C148-0439-4CF6-B001-B3438B997183}" destId="{AF6C3EC1-5A87-44E3-A076-0C9B66F8530B}" srcOrd="3" destOrd="0" parTransId="{D3443D0A-D64A-4666-8330-AB120562D87A}" sibTransId="{8065E047-2D30-4CF1-B6AA-52A72B26CE27}"/>
    <dgm:cxn modelId="{DA656D83-FFCC-4123-98AA-E11452F40324}" srcId="{E533C148-0439-4CF6-B001-B3438B997183}" destId="{EDEA7312-72AE-4B3B-BAB0-16D5CC13D617}" srcOrd="0" destOrd="0" parTransId="{C35EA023-6F37-49AE-9DBC-C6A9A5938A11}" sibTransId="{37C246C2-D630-401C-8CD9-006A42726861}"/>
    <dgm:cxn modelId="{743D6E9A-DA63-4215-9D0A-FB42363C7CAB}" type="presOf" srcId="{EDEA7312-72AE-4B3B-BAB0-16D5CC13D617}" destId="{271A0BBF-DAB4-4361-BE42-8C661F4B58F0}" srcOrd="0" destOrd="0" presId="urn:microsoft.com/office/officeart/2005/8/layout/default"/>
    <dgm:cxn modelId="{77583054-3DF2-414C-943E-EE3C572AF5DD}" type="presParOf" srcId="{22B30AF2-59AE-43B0-8C34-2905B5FE4781}" destId="{271A0BBF-DAB4-4361-BE42-8C661F4B58F0}" srcOrd="0" destOrd="0" presId="urn:microsoft.com/office/officeart/2005/8/layout/default"/>
    <dgm:cxn modelId="{268DA7BB-EBFA-427D-BD4F-4DFD0A7B02DA}" type="presParOf" srcId="{22B30AF2-59AE-43B0-8C34-2905B5FE4781}" destId="{A4F90DEA-CB3F-40ED-BDA2-8B9F9931D6C7}" srcOrd="1" destOrd="0" presId="urn:microsoft.com/office/officeart/2005/8/layout/default"/>
    <dgm:cxn modelId="{594008C7-0330-4A4A-B992-44B0A6F82093}" type="presParOf" srcId="{22B30AF2-59AE-43B0-8C34-2905B5FE4781}" destId="{DBA79B52-D4DB-44D2-9D5B-19F0A48776A1}" srcOrd="2" destOrd="0" presId="urn:microsoft.com/office/officeart/2005/8/layout/default"/>
    <dgm:cxn modelId="{B9384445-2D2B-47CF-B190-3794747BED02}" type="presParOf" srcId="{22B30AF2-59AE-43B0-8C34-2905B5FE4781}" destId="{2F8AA93D-C7A5-4904-B658-7F5EF6BC7A8A}" srcOrd="3" destOrd="0" presId="urn:microsoft.com/office/officeart/2005/8/layout/default"/>
    <dgm:cxn modelId="{2398E404-C4A7-4D21-BEA1-E76829225E99}" type="presParOf" srcId="{22B30AF2-59AE-43B0-8C34-2905B5FE4781}" destId="{CAA69838-6935-499F-A3DE-A8D6FA10C894}" srcOrd="4" destOrd="0" presId="urn:microsoft.com/office/officeart/2005/8/layout/default"/>
    <dgm:cxn modelId="{4A455858-2C43-4711-8273-58B9E47066AB}" type="presParOf" srcId="{22B30AF2-59AE-43B0-8C34-2905B5FE4781}" destId="{47032FB7-984B-4EE5-A869-7D290265BAC1}" srcOrd="5" destOrd="0" presId="urn:microsoft.com/office/officeart/2005/8/layout/default"/>
    <dgm:cxn modelId="{EB2BDA6A-655A-42AA-9BE0-D900545D2892}" type="presParOf" srcId="{22B30AF2-59AE-43B0-8C34-2905B5FE4781}" destId="{D726CA5F-3293-4ACD-84AD-8B136B36D749}"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1E100E4-A33C-4405-8FB2-50104F925D44}" type="doc">
      <dgm:prSet loTypeId="urn:microsoft.com/office/officeart/2005/8/layout/process1" loCatId="process" qsTypeId="urn:microsoft.com/office/officeart/2005/8/quickstyle/simple1" qsCatId="simple" csTypeId="urn:microsoft.com/office/officeart/2005/8/colors/accent2_1" csCatId="accent2" phldr="1"/>
      <dgm:spPr/>
    </dgm:pt>
    <dgm:pt modelId="{5EDF6CAC-734F-4D3D-A1B5-12C8D8EB5DFC}">
      <dgm:prSet phldrT="[Text]" custT="1"/>
      <dgm:spPr/>
      <dgm:t>
        <a:bodyPr/>
        <a:lstStyle/>
        <a:p>
          <a:pPr>
            <a:buClrTx/>
            <a:buSzTx/>
            <a:buFontTx/>
            <a:buNone/>
          </a:pPr>
          <a:r>
            <a:rPr lang="en-US" sz="2200" b="1" dirty="0">
              <a:latin typeface="+mn-lt"/>
              <a:cs typeface="Arial" panose="020B0604020202020204" pitchFamily="34" charset="0"/>
            </a:rPr>
            <a:t>Period of validity </a:t>
          </a:r>
          <a:r>
            <a:rPr lang="en-US" sz="2200" b="0" dirty="0">
              <a:latin typeface="+mn-lt"/>
              <a:cs typeface="Arial" panose="020B0604020202020204" pitchFamily="34" charset="0"/>
            </a:rPr>
            <a:t>shall be counted from the time at which the E-Way bill has been generated and each day shall be counted as the period </a:t>
          </a:r>
          <a:r>
            <a:rPr lang="en-US" sz="2200" b="1" dirty="0">
              <a:latin typeface="+mn-lt"/>
              <a:cs typeface="Arial" panose="020B0604020202020204" pitchFamily="34" charset="0"/>
            </a:rPr>
            <a:t>expiring at midnight of the day next </a:t>
          </a:r>
          <a:r>
            <a:rPr lang="en-US" sz="2200" b="0" dirty="0">
              <a:latin typeface="+mn-lt"/>
              <a:cs typeface="Arial" panose="020B0604020202020204" pitchFamily="34" charset="0"/>
            </a:rPr>
            <a:t>to generation of E-way bill. </a:t>
          </a:r>
          <a:endParaRPr lang="en-US" sz="2200" dirty="0">
            <a:latin typeface="+mn-lt"/>
            <a:cs typeface="Arial" panose="020B0604020202020204" pitchFamily="34" charset="0"/>
          </a:endParaRPr>
        </a:p>
      </dgm:t>
    </dgm:pt>
    <dgm:pt modelId="{DB132371-2872-48C8-913F-F559F10AD925}" type="parTrans" cxnId="{8951AD78-DCE7-4E1E-89EB-AEC6ABBD82CE}">
      <dgm:prSet/>
      <dgm:spPr/>
      <dgm:t>
        <a:bodyPr/>
        <a:lstStyle/>
        <a:p>
          <a:endParaRPr lang="en-US"/>
        </a:p>
      </dgm:t>
    </dgm:pt>
    <dgm:pt modelId="{432E34FD-A60E-4F71-A967-360F1D85A97B}" type="sibTrans" cxnId="{8951AD78-DCE7-4E1E-89EB-AEC6ABBD82CE}">
      <dgm:prSet custT="1"/>
      <dgm:spPr/>
      <dgm:t>
        <a:bodyPr/>
        <a:lstStyle/>
        <a:p>
          <a:endParaRPr lang="en-US" sz="1600">
            <a:solidFill>
              <a:schemeClr val="tx1"/>
            </a:solidFill>
            <a:latin typeface="Arial" panose="020B0604020202020204" pitchFamily="34" charset="0"/>
            <a:cs typeface="Arial" panose="020B0604020202020204" pitchFamily="34" charset="0"/>
          </a:endParaRPr>
        </a:p>
      </dgm:t>
    </dgm:pt>
    <dgm:pt modelId="{F8288404-6C2D-486B-AFCB-190AA10EEFB9}">
      <dgm:prSet phldrT="[Text]" custT="1"/>
      <dgm:spPr/>
      <dgm:t>
        <a:bodyPr/>
        <a:lstStyle/>
        <a:p>
          <a:pPr>
            <a:buFont typeface="Wingdings" panose="05000000000000000000" pitchFamily="2" charset="2"/>
            <a:buNone/>
          </a:pPr>
          <a:r>
            <a:rPr lang="en-IN" sz="2200" b="1" dirty="0">
              <a:latin typeface="+mn-lt"/>
              <a:cs typeface="Arial" panose="020B0604020202020204" pitchFamily="34" charset="0"/>
            </a:rPr>
            <a:t> Validity </a:t>
          </a:r>
          <a:r>
            <a:rPr lang="en-IN" sz="2200" b="0" dirty="0">
              <a:latin typeface="+mn-lt"/>
              <a:cs typeface="Arial" panose="020B0604020202020204" pitchFamily="34" charset="0"/>
            </a:rPr>
            <a:t>period can be </a:t>
          </a:r>
          <a:r>
            <a:rPr lang="en-IN" sz="2200" b="1" dirty="0">
              <a:latin typeface="+mn-lt"/>
              <a:cs typeface="Arial" panose="020B0604020202020204" pitchFamily="34" charset="0"/>
            </a:rPr>
            <a:t>extended:</a:t>
          </a:r>
        </a:p>
        <a:p>
          <a:pPr>
            <a:buFont typeface="Wingdings" panose="05000000000000000000" pitchFamily="2" charset="2"/>
            <a:buChar char="ü"/>
          </a:pPr>
          <a:r>
            <a:rPr lang="en-IN" sz="2200" b="0" dirty="0">
              <a:latin typeface="+mn-lt"/>
              <a:cs typeface="Arial" panose="020B0604020202020204" pitchFamily="34" charset="0"/>
            </a:rPr>
            <a:t>1.Through </a:t>
          </a:r>
          <a:r>
            <a:rPr lang="en-IN" sz="2200" b="1" dirty="0">
              <a:latin typeface="+mn-lt"/>
              <a:cs typeface="Arial" panose="020B0604020202020204" pitchFamily="34" charset="0"/>
            </a:rPr>
            <a:t>notification</a:t>
          </a:r>
          <a:r>
            <a:rPr lang="en-IN" sz="2200" b="0" dirty="0">
              <a:latin typeface="+mn-lt"/>
              <a:cs typeface="Arial" panose="020B0604020202020204" pitchFamily="34" charset="0"/>
            </a:rPr>
            <a:t> for certain category of goods</a:t>
          </a:r>
        </a:p>
        <a:p>
          <a:pPr>
            <a:buFont typeface="Wingdings" panose="05000000000000000000" pitchFamily="2" charset="2"/>
            <a:buChar char="ü"/>
          </a:pPr>
          <a:r>
            <a:rPr lang="en-IN" sz="2200" b="0" dirty="0">
              <a:latin typeface="+mn-lt"/>
              <a:cs typeface="Arial" panose="020B0604020202020204" pitchFamily="34" charset="0"/>
            </a:rPr>
            <a:t>2.After uploading details in Part B of EWB-01 by transporter in </a:t>
          </a:r>
          <a:r>
            <a:rPr lang="en-IN" sz="2200" b="1" dirty="0">
              <a:latin typeface="+mn-lt"/>
              <a:cs typeface="Arial" panose="020B0604020202020204" pitchFamily="34" charset="0"/>
            </a:rPr>
            <a:t>exceptional circumstances including trans-shipment.</a:t>
          </a:r>
          <a:endParaRPr lang="en-US" sz="2200" dirty="0">
            <a:latin typeface="+mn-lt"/>
            <a:cs typeface="Arial" panose="020B0604020202020204" pitchFamily="34" charset="0"/>
          </a:endParaRPr>
        </a:p>
      </dgm:t>
    </dgm:pt>
    <dgm:pt modelId="{C07BBB3F-A7FE-4F48-85D5-D44A74D2B50C}" type="parTrans" cxnId="{2150EE2C-F261-4981-9CBC-4A12A96E61B6}">
      <dgm:prSet/>
      <dgm:spPr/>
      <dgm:t>
        <a:bodyPr/>
        <a:lstStyle/>
        <a:p>
          <a:endParaRPr lang="en-US"/>
        </a:p>
      </dgm:t>
    </dgm:pt>
    <dgm:pt modelId="{DFFAB981-29A7-41E0-8343-BCD5829019D9}" type="sibTrans" cxnId="{2150EE2C-F261-4981-9CBC-4A12A96E61B6}">
      <dgm:prSet/>
      <dgm:spPr/>
      <dgm:t>
        <a:bodyPr/>
        <a:lstStyle/>
        <a:p>
          <a:endParaRPr lang="en-US"/>
        </a:p>
      </dgm:t>
    </dgm:pt>
    <dgm:pt modelId="{E3BFF308-B4FD-49A9-BEB2-66AFCF909A23}">
      <dgm:prSet phldrT="[Text]" custT="1"/>
      <dgm:spPr/>
      <dgm:t>
        <a:bodyPr/>
        <a:lstStyle/>
        <a:p>
          <a:pPr>
            <a:buClrTx/>
            <a:buSzTx/>
            <a:buFontTx/>
            <a:buNone/>
          </a:pPr>
          <a:r>
            <a:rPr lang="en-US" sz="2200" b="1">
              <a:latin typeface="+mn-lt"/>
              <a:cs typeface="Arial" panose="020B0604020202020204" pitchFamily="34" charset="0"/>
            </a:rPr>
            <a:t>Over </a:t>
          </a:r>
          <a:r>
            <a:rPr lang="en-US" sz="2200" b="1" dirty="0">
              <a:latin typeface="+mn-lt"/>
              <a:cs typeface="Arial" panose="020B0604020202020204" pitchFamily="34" charset="0"/>
            </a:rPr>
            <a:t>dimensional cargo </a:t>
          </a:r>
          <a:r>
            <a:rPr lang="en-US" sz="2200" b="0" dirty="0">
              <a:latin typeface="+mn-lt"/>
              <a:cs typeface="Arial" panose="020B0604020202020204" pitchFamily="34" charset="0"/>
            </a:rPr>
            <a:t>shall mean a cargo carried as a single indivisible unit and which </a:t>
          </a:r>
          <a:r>
            <a:rPr lang="en-US" sz="2200" b="1" dirty="0">
              <a:latin typeface="+mn-lt"/>
              <a:cs typeface="Arial" panose="020B0604020202020204" pitchFamily="34" charset="0"/>
            </a:rPr>
            <a:t>exceeds the dimensional limit prescribed in Rule 93 of the central motor vehicles rules 1989</a:t>
          </a:r>
          <a:r>
            <a:rPr lang="en-US" sz="2200" b="0" dirty="0">
              <a:latin typeface="+mn-lt"/>
              <a:cs typeface="Arial" panose="020B0604020202020204" pitchFamily="34" charset="0"/>
            </a:rPr>
            <a:t>.</a:t>
          </a:r>
          <a:endParaRPr lang="en-US" sz="2200" dirty="0">
            <a:latin typeface="+mn-lt"/>
            <a:cs typeface="Arial" panose="020B0604020202020204" pitchFamily="34" charset="0"/>
          </a:endParaRPr>
        </a:p>
      </dgm:t>
    </dgm:pt>
    <dgm:pt modelId="{29F7755B-5464-4CF0-8B03-0883D23A0CE4}" type="parTrans" cxnId="{0591D12B-1FBB-4F29-BDAC-77C93CFB6AD0}">
      <dgm:prSet/>
      <dgm:spPr/>
      <dgm:t>
        <a:bodyPr/>
        <a:lstStyle/>
        <a:p>
          <a:endParaRPr lang="en-US"/>
        </a:p>
      </dgm:t>
    </dgm:pt>
    <dgm:pt modelId="{D2D77E42-670B-4826-934F-8042D9A60BAE}" type="sibTrans" cxnId="{0591D12B-1FBB-4F29-BDAC-77C93CFB6AD0}">
      <dgm:prSet/>
      <dgm:spPr/>
      <dgm:t>
        <a:bodyPr/>
        <a:lstStyle/>
        <a:p>
          <a:endParaRPr lang="en-US"/>
        </a:p>
      </dgm:t>
    </dgm:pt>
    <dgm:pt modelId="{68E245B4-607D-442E-A332-ECEA83BB52F0}" type="pres">
      <dgm:prSet presAssocID="{B1E100E4-A33C-4405-8FB2-50104F925D44}" presName="Name0" presStyleCnt="0">
        <dgm:presLayoutVars>
          <dgm:dir/>
          <dgm:resizeHandles val="exact"/>
        </dgm:presLayoutVars>
      </dgm:prSet>
      <dgm:spPr/>
    </dgm:pt>
    <dgm:pt modelId="{3EE2ECC8-05FB-4287-A512-5D29E799ACB4}" type="pres">
      <dgm:prSet presAssocID="{5EDF6CAC-734F-4D3D-A1B5-12C8D8EB5DFC}" presName="node" presStyleLbl="node1" presStyleIdx="0" presStyleCnt="3">
        <dgm:presLayoutVars>
          <dgm:bulletEnabled val="1"/>
        </dgm:presLayoutVars>
      </dgm:prSet>
      <dgm:spPr/>
    </dgm:pt>
    <dgm:pt modelId="{44D0ECCD-964E-41B8-9CD4-A886CC52091D}" type="pres">
      <dgm:prSet presAssocID="{432E34FD-A60E-4F71-A967-360F1D85A97B}" presName="sibTrans" presStyleLbl="sibTrans2D1" presStyleIdx="0" presStyleCnt="2"/>
      <dgm:spPr/>
    </dgm:pt>
    <dgm:pt modelId="{7FC0AB73-88C0-4F92-8403-845DA0F1FD8E}" type="pres">
      <dgm:prSet presAssocID="{432E34FD-A60E-4F71-A967-360F1D85A97B}" presName="connectorText" presStyleLbl="sibTrans2D1" presStyleIdx="0" presStyleCnt="2"/>
      <dgm:spPr/>
    </dgm:pt>
    <dgm:pt modelId="{B7F81BA6-FF73-4B13-898E-0CE2EAB74F46}" type="pres">
      <dgm:prSet presAssocID="{F8288404-6C2D-486B-AFCB-190AA10EEFB9}" presName="node" presStyleLbl="node1" presStyleIdx="1" presStyleCnt="3" custScaleX="110738">
        <dgm:presLayoutVars>
          <dgm:bulletEnabled val="1"/>
        </dgm:presLayoutVars>
      </dgm:prSet>
      <dgm:spPr/>
    </dgm:pt>
    <dgm:pt modelId="{482195E2-D85A-41B1-B235-4A2BE7BCD61B}" type="pres">
      <dgm:prSet presAssocID="{DFFAB981-29A7-41E0-8343-BCD5829019D9}" presName="sibTrans" presStyleLbl="sibTrans2D1" presStyleIdx="1" presStyleCnt="2"/>
      <dgm:spPr/>
    </dgm:pt>
    <dgm:pt modelId="{256A72DF-A025-4389-A532-9CB7250F64ED}" type="pres">
      <dgm:prSet presAssocID="{DFFAB981-29A7-41E0-8343-BCD5829019D9}" presName="connectorText" presStyleLbl="sibTrans2D1" presStyleIdx="1" presStyleCnt="2"/>
      <dgm:spPr/>
    </dgm:pt>
    <dgm:pt modelId="{5FD47939-04DD-43AF-B493-AB27204A99B3}" type="pres">
      <dgm:prSet presAssocID="{E3BFF308-B4FD-49A9-BEB2-66AFCF909A23}" presName="node" presStyleLbl="node1" presStyleIdx="2" presStyleCnt="3" custScaleX="102615" custScaleY="99072">
        <dgm:presLayoutVars>
          <dgm:bulletEnabled val="1"/>
        </dgm:presLayoutVars>
      </dgm:prSet>
      <dgm:spPr/>
    </dgm:pt>
  </dgm:ptLst>
  <dgm:cxnLst>
    <dgm:cxn modelId="{0591D12B-1FBB-4F29-BDAC-77C93CFB6AD0}" srcId="{B1E100E4-A33C-4405-8FB2-50104F925D44}" destId="{E3BFF308-B4FD-49A9-BEB2-66AFCF909A23}" srcOrd="2" destOrd="0" parTransId="{29F7755B-5464-4CF0-8B03-0883D23A0CE4}" sibTransId="{D2D77E42-670B-4826-934F-8042D9A60BAE}"/>
    <dgm:cxn modelId="{2150EE2C-F261-4981-9CBC-4A12A96E61B6}" srcId="{B1E100E4-A33C-4405-8FB2-50104F925D44}" destId="{F8288404-6C2D-486B-AFCB-190AA10EEFB9}" srcOrd="1" destOrd="0" parTransId="{C07BBB3F-A7FE-4F48-85D5-D44A74D2B50C}" sibTransId="{DFFAB981-29A7-41E0-8343-BCD5829019D9}"/>
    <dgm:cxn modelId="{8951AD78-DCE7-4E1E-89EB-AEC6ABBD82CE}" srcId="{B1E100E4-A33C-4405-8FB2-50104F925D44}" destId="{5EDF6CAC-734F-4D3D-A1B5-12C8D8EB5DFC}" srcOrd="0" destOrd="0" parTransId="{DB132371-2872-48C8-913F-F559F10AD925}" sibTransId="{432E34FD-A60E-4F71-A967-360F1D85A97B}"/>
    <dgm:cxn modelId="{EA4EDF87-20C4-40AB-9551-674E4C8F8DDF}" type="presOf" srcId="{B1E100E4-A33C-4405-8FB2-50104F925D44}" destId="{68E245B4-607D-442E-A332-ECEA83BB52F0}" srcOrd="0" destOrd="0" presId="urn:microsoft.com/office/officeart/2005/8/layout/process1"/>
    <dgm:cxn modelId="{259F448A-7265-4DE6-87C3-E1EDB4C69FC2}" type="presOf" srcId="{F8288404-6C2D-486B-AFCB-190AA10EEFB9}" destId="{B7F81BA6-FF73-4B13-898E-0CE2EAB74F46}" srcOrd="0" destOrd="0" presId="urn:microsoft.com/office/officeart/2005/8/layout/process1"/>
    <dgm:cxn modelId="{DB5B7297-804E-4DCF-AC2D-7E3DB04E0709}" type="presOf" srcId="{432E34FD-A60E-4F71-A967-360F1D85A97B}" destId="{44D0ECCD-964E-41B8-9CD4-A886CC52091D}" srcOrd="0" destOrd="0" presId="urn:microsoft.com/office/officeart/2005/8/layout/process1"/>
    <dgm:cxn modelId="{EB797C9F-21D2-4A51-8FF1-C4E7659CCCD5}" type="presOf" srcId="{5EDF6CAC-734F-4D3D-A1B5-12C8D8EB5DFC}" destId="{3EE2ECC8-05FB-4287-A512-5D29E799ACB4}" srcOrd="0" destOrd="0" presId="urn:microsoft.com/office/officeart/2005/8/layout/process1"/>
    <dgm:cxn modelId="{BE3ECCC4-B3EA-476F-AE0A-05A9E263D79E}" type="presOf" srcId="{432E34FD-A60E-4F71-A967-360F1D85A97B}" destId="{7FC0AB73-88C0-4F92-8403-845DA0F1FD8E}" srcOrd="1" destOrd="0" presId="urn:microsoft.com/office/officeart/2005/8/layout/process1"/>
    <dgm:cxn modelId="{4CB7F9DF-59DF-44E9-800A-8EFB13400BEF}" type="presOf" srcId="{E3BFF308-B4FD-49A9-BEB2-66AFCF909A23}" destId="{5FD47939-04DD-43AF-B493-AB27204A99B3}" srcOrd="0" destOrd="0" presId="urn:microsoft.com/office/officeart/2005/8/layout/process1"/>
    <dgm:cxn modelId="{10678CE3-17DB-438D-96A7-8F1CEC1ED005}" type="presOf" srcId="{DFFAB981-29A7-41E0-8343-BCD5829019D9}" destId="{482195E2-D85A-41B1-B235-4A2BE7BCD61B}" srcOrd="0" destOrd="0" presId="urn:microsoft.com/office/officeart/2005/8/layout/process1"/>
    <dgm:cxn modelId="{8175F7E5-DD9A-4BD4-AE9D-AF8B456F48C7}" type="presOf" srcId="{DFFAB981-29A7-41E0-8343-BCD5829019D9}" destId="{256A72DF-A025-4389-A532-9CB7250F64ED}" srcOrd="1" destOrd="0" presId="urn:microsoft.com/office/officeart/2005/8/layout/process1"/>
    <dgm:cxn modelId="{C2F7DCF2-2BE1-420E-84AA-2629C4FE60F2}" type="presParOf" srcId="{68E245B4-607D-442E-A332-ECEA83BB52F0}" destId="{3EE2ECC8-05FB-4287-A512-5D29E799ACB4}" srcOrd="0" destOrd="0" presId="urn:microsoft.com/office/officeart/2005/8/layout/process1"/>
    <dgm:cxn modelId="{74DD8CAD-CEC7-475B-97B7-696D9BACDC0C}" type="presParOf" srcId="{68E245B4-607D-442E-A332-ECEA83BB52F0}" destId="{44D0ECCD-964E-41B8-9CD4-A886CC52091D}" srcOrd="1" destOrd="0" presId="urn:microsoft.com/office/officeart/2005/8/layout/process1"/>
    <dgm:cxn modelId="{BA8CA01D-3947-4C9C-B1EF-32C82C176543}" type="presParOf" srcId="{44D0ECCD-964E-41B8-9CD4-A886CC52091D}" destId="{7FC0AB73-88C0-4F92-8403-845DA0F1FD8E}" srcOrd="0" destOrd="0" presId="urn:microsoft.com/office/officeart/2005/8/layout/process1"/>
    <dgm:cxn modelId="{FA5F70C7-842C-452B-AFF6-91EEDD0E23C0}" type="presParOf" srcId="{68E245B4-607D-442E-A332-ECEA83BB52F0}" destId="{B7F81BA6-FF73-4B13-898E-0CE2EAB74F46}" srcOrd="2" destOrd="0" presId="urn:microsoft.com/office/officeart/2005/8/layout/process1"/>
    <dgm:cxn modelId="{59BE8D00-7F11-4E4F-AF0D-632CFE181221}" type="presParOf" srcId="{68E245B4-607D-442E-A332-ECEA83BB52F0}" destId="{482195E2-D85A-41B1-B235-4A2BE7BCD61B}" srcOrd="3" destOrd="0" presId="urn:microsoft.com/office/officeart/2005/8/layout/process1"/>
    <dgm:cxn modelId="{36C2A5F7-D2EF-4769-BAC0-C4517A3A1DC8}" type="presParOf" srcId="{482195E2-D85A-41B1-B235-4A2BE7BCD61B}" destId="{256A72DF-A025-4389-A532-9CB7250F64ED}" srcOrd="0" destOrd="0" presId="urn:microsoft.com/office/officeart/2005/8/layout/process1"/>
    <dgm:cxn modelId="{FF1602FE-1F0A-4E93-B587-D12D59B5FD76}" type="presParOf" srcId="{68E245B4-607D-442E-A332-ECEA83BB52F0}" destId="{5FD47939-04DD-43AF-B493-AB27204A99B3}"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D176A7A-FCFF-48BD-ABF3-80D8B40E58A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E4EA77A-227A-4621-895E-75A2FBDC09F9}">
      <dgm:prSet phldrT="[Text]" custT="1"/>
      <dgm:spPr/>
      <dgm:t>
        <a:bodyPr/>
        <a:lstStyle/>
        <a:p>
          <a:pPr algn="just"/>
          <a:r>
            <a:rPr lang="en-US" sz="2200" dirty="0">
              <a:solidFill>
                <a:schemeClr val="tx1"/>
              </a:solidFill>
            </a:rPr>
            <a:t>In respect of movement of goods within </a:t>
          </a:r>
          <a:r>
            <a:rPr lang="en-US" sz="2200" b="1" u="sng" dirty="0">
              <a:solidFill>
                <a:schemeClr val="tx1"/>
              </a:solidFill>
            </a:rPr>
            <a:t>such areas as are notified</a:t>
          </a:r>
          <a:r>
            <a:rPr lang="en-US" sz="2200" dirty="0">
              <a:solidFill>
                <a:schemeClr val="tx1"/>
              </a:solidFill>
            </a:rPr>
            <a:t> under rule 138(14) of the SGST rules,2017 of the concerned state.</a:t>
          </a:r>
        </a:p>
      </dgm:t>
    </dgm:pt>
    <dgm:pt modelId="{399AD195-CD54-4E2F-9093-62EBEAE444F3}" type="parTrans" cxnId="{1F6E71C7-DE4F-4720-AD02-525C2201F975}">
      <dgm:prSet/>
      <dgm:spPr/>
      <dgm:t>
        <a:bodyPr/>
        <a:lstStyle/>
        <a:p>
          <a:endParaRPr lang="en-US">
            <a:solidFill>
              <a:schemeClr val="tx1"/>
            </a:solidFill>
          </a:endParaRPr>
        </a:p>
      </dgm:t>
    </dgm:pt>
    <dgm:pt modelId="{D5E22FC5-569D-4941-9969-7517F240734B}" type="sibTrans" cxnId="{1F6E71C7-DE4F-4720-AD02-525C2201F975}">
      <dgm:prSet/>
      <dgm:spPr/>
      <dgm:t>
        <a:bodyPr/>
        <a:lstStyle/>
        <a:p>
          <a:endParaRPr lang="en-US">
            <a:solidFill>
              <a:schemeClr val="tx1"/>
            </a:solidFill>
          </a:endParaRPr>
        </a:p>
      </dgm:t>
    </dgm:pt>
    <dgm:pt modelId="{250654B3-D03E-4A3C-B59A-51A6A1854EAB}">
      <dgm:prSet phldrT="[Text]" custT="1"/>
      <dgm:spPr/>
      <dgm:t>
        <a:bodyPr/>
        <a:lstStyle/>
        <a:p>
          <a:pPr algn="just"/>
          <a:r>
            <a:rPr lang="en-US" sz="2200" dirty="0">
              <a:solidFill>
                <a:schemeClr val="tx1"/>
              </a:solidFill>
            </a:rPr>
            <a:t>Goods being transported are </a:t>
          </a:r>
          <a:r>
            <a:rPr lang="en-US" sz="2200" b="1" u="sng" dirty="0">
              <a:solidFill>
                <a:schemeClr val="tx1"/>
              </a:solidFill>
            </a:rPr>
            <a:t>alcoholic liquor for human consumption petroleum crude, high speed diesel, motor spirit natural gas, or aviation turbine fuel</a:t>
          </a:r>
          <a:r>
            <a:rPr lang="en-US" sz="2200" dirty="0">
              <a:solidFill>
                <a:schemeClr val="tx1"/>
              </a:solidFill>
            </a:rPr>
            <a:t>.</a:t>
          </a:r>
        </a:p>
      </dgm:t>
    </dgm:pt>
    <dgm:pt modelId="{965A5B15-5FDC-43DF-8261-AC785F28A15B}" type="parTrans" cxnId="{E38080DE-4535-4B23-B7FC-9C216A2BA6F4}">
      <dgm:prSet/>
      <dgm:spPr/>
      <dgm:t>
        <a:bodyPr/>
        <a:lstStyle/>
        <a:p>
          <a:endParaRPr lang="en-US">
            <a:solidFill>
              <a:schemeClr val="tx1"/>
            </a:solidFill>
          </a:endParaRPr>
        </a:p>
      </dgm:t>
    </dgm:pt>
    <dgm:pt modelId="{1134835E-D621-4810-A5B0-C09454681B13}" type="sibTrans" cxnId="{E38080DE-4535-4B23-B7FC-9C216A2BA6F4}">
      <dgm:prSet/>
      <dgm:spPr/>
      <dgm:t>
        <a:bodyPr/>
        <a:lstStyle/>
        <a:p>
          <a:endParaRPr lang="en-US">
            <a:solidFill>
              <a:schemeClr val="tx1"/>
            </a:solidFill>
          </a:endParaRPr>
        </a:p>
      </dgm:t>
    </dgm:pt>
    <dgm:pt modelId="{9E1DD20A-4143-4CF3-81BB-2A9FAA17E1AD}">
      <dgm:prSet phldrT="[Text]" custT="1"/>
      <dgm:spPr/>
      <dgm:t>
        <a:bodyPr/>
        <a:lstStyle/>
        <a:p>
          <a:r>
            <a:rPr lang="en-US" sz="2200" dirty="0">
              <a:solidFill>
                <a:schemeClr val="tx1"/>
              </a:solidFill>
            </a:rPr>
            <a:t>Where </a:t>
          </a:r>
          <a:r>
            <a:rPr lang="en-US" sz="2200" b="1" dirty="0">
              <a:solidFill>
                <a:schemeClr val="tx1"/>
              </a:solidFill>
            </a:rPr>
            <a:t>empty cargo </a:t>
          </a:r>
          <a:r>
            <a:rPr lang="en-US" sz="2200" dirty="0">
              <a:solidFill>
                <a:schemeClr val="tx1"/>
              </a:solidFill>
            </a:rPr>
            <a:t>containers are being transported.</a:t>
          </a:r>
        </a:p>
      </dgm:t>
    </dgm:pt>
    <dgm:pt modelId="{AA9672FC-12A4-4AFA-B9B9-26B7ADCA25D9}" type="parTrans" cxnId="{ABF44745-0A61-40C7-85BB-02E815D8BD6E}">
      <dgm:prSet/>
      <dgm:spPr/>
      <dgm:t>
        <a:bodyPr/>
        <a:lstStyle/>
        <a:p>
          <a:endParaRPr lang="en-US">
            <a:solidFill>
              <a:schemeClr val="tx1"/>
            </a:solidFill>
          </a:endParaRPr>
        </a:p>
      </dgm:t>
    </dgm:pt>
    <dgm:pt modelId="{A708ED2B-676B-4720-B1CA-150B218F7E1F}" type="sibTrans" cxnId="{ABF44745-0A61-40C7-85BB-02E815D8BD6E}">
      <dgm:prSet/>
      <dgm:spPr/>
      <dgm:t>
        <a:bodyPr/>
        <a:lstStyle/>
        <a:p>
          <a:endParaRPr lang="en-US">
            <a:solidFill>
              <a:schemeClr val="tx1"/>
            </a:solidFill>
          </a:endParaRPr>
        </a:p>
      </dgm:t>
    </dgm:pt>
    <dgm:pt modelId="{4A9377E9-A02F-4426-AC0E-A4B0F5423ACD}">
      <dgm:prSet phldrT="[Text]" custT="1"/>
      <dgm:spPr/>
      <dgm:t>
        <a:bodyPr/>
        <a:lstStyle/>
        <a:p>
          <a:r>
            <a:rPr lang="en-US" sz="2200" dirty="0">
              <a:solidFill>
                <a:schemeClr val="tx1"/>
              </a:solidFill>
            </a:rPr>
            <a:t>Goods exempt from tax under </a:t>
          </a:r>
        </a:p>
        <a:p>
          <a:r>
            <a:rPr lang="en-US" sz="2200" dirty="0">
              <a:solidFill>
                <a:schemeClr val="tx1"/>
              </a:solidFill>
            </a:rPr>
            <a:t>Notification NO. </a:t>
          </a:r>
          <a:r>
            <a:rPr lang="en-US" sz="2200" b="1" dirty="0">
              <a:solidFill>
                <a:schemeClr val="tx1"/>
              </a:solidFill>
            </a:rPr>
            <a:t>7/2017</a:t>
          </a:r>
        </a:p>
        <a:p>
          <a:r>
            <a:rPr lang="en-US" sz="2200" dirty="0">
              <a:solidFill>
                <a:schemeClr val="tx1"/>
              </a:solidFill>
            </a:rPr>
            <a:t> and </a:t>
          </a:r>
        </a:p>
        <a:p>
          <a:r>
            <a:rPr lang="en-US" sz="2200" dirty="0">
              <a:solidFill>
                <a:schemeClr val="tx1"/>
              </a:solidFill>
            </a:rPr>
            <a:t>Notification NO. </a:t>
          </a:r>
          <a:r>
            <a:rPr lang="en-US" sz="2200" b="1" dirty="0">
              <a:solidFill>
                <a:schemeClr val="tx1"/>
              </a:solidFill>
            </a:rPr>
            <a:t>26/2017</a:t>
          </a:r>
          <a:r>
            <a:rPr lang="en-US" sz="2200" dirty="0">
              <a:solidFill>
                <a:schemeClr val="tx1"/>
              </a:solidFill>
            </a:rPr>
            <a:t> </a:t>
          </a:r>
          <a:r>
            <a:rPr lang="en-US" sz="2200" b="1" dirty="0">
              <a:solidFill>
                <a:schemeClr val="tx1"/>
              </a:solidFill>
            </a:rPr>
            <a:t>Central tax (rate)</a:t>
          </a:r>
        </a:p>
      </dgm:t>
    </dgm:pt>
    <dgm:pt modelId="{53C76B3A-3C76-46B4-B35C-987485CD797D}" type="parTrans" cxnId="{0AC01929-F072-4493-9EC7-5787BEBA9ECE}">
      <dgm:prSet/>
      <dgm:spPr/>
      <dgm:t>
        <a:bodyPr/>
        <a:lstStyle/>
        <a:p>
          <a:endParaRPr lang="en-US">
            <a:solidFill>
              <a:schemeClr val="tx1"/>
            </a:solidFill>
          </a:endParaRPr>
        </a:p>
      </dgm:t>
    </dgm:pt>
    <dgm:pt modelId="{4FDC878F-2D7E-4E89-A8CA-0662BF12347C}" type="sibTrans" cxnId="{0AC01929-F072-4493-9EC7-5787BEBA9ECE}">
      <dgm:prSet/>
      <dgm:spPr/>
      <dgm:t>
        <a:bodyPr/>
        <a:lstStyle/>
        <a:p>
          <a:endParaRPr lang="en-US">
            <a:solidFill>
              <a:schemeClr val="tx1"/>
            </a:solidFill>
          </a:endParaRPr>
        </a:p>
      </dgm:t>
    </dgm:pt>
    <dgm:pt modelId="{DB1B7303-6D35-4985-A280-4F1BB1E986D6}">
      <dgm:prSet phldrT="[Text]" custT="1"/>
      <dgm:spPr/>
      <dgm:t>
        <a:bodyPr/>
        <a:lstStyle/>
        <a:p>
          <a:r>
            <a:rPr lang="en-US" sz="2200" dirty="0">
              <a:solidFill>
                <a:schemeClr val="tx1"/>
              </a:solidFill>
            </a:rPr>
            <a:t>Where Goods being transported </a:t>
          </a:r>
          <a:r>
            <a:rPr lang="en-US" sz="2200" b="1" dirty="0">
              <a:solidFill>
                <a:schemeClr val="tx1"/>
              </a:solidFill>
            </a:rPr>
            <a:t>by non-motorized vehicle</a:t>
          </a:r>
          <a:r>
            <a:rPr lang="en-US" sz="2200" dirty="0">
              <a:solidFill>
                <a:schemeClr val="tx1"/>
              </a:solidFill>
            </a:rPr>
            <a:t>.</a:t>
          </a:r>
        </a:p>
      </dgm:t>
    </dgm:pt>
    <dgm:pt modelId="{48B8186F-0ABF-4D94-B947-E21D43BB0488}" type="parTrans" cxnId="{1625ECFA-63A9-4C6D-B18A-2E35C6E638DE}">
      <dgm:prSet/>
      <dgm:spPr/>
      <dgm:t>
        <a:bodyPr/>
        <a:lstStyle/>
        <a:p>
          <a:endParaRPr lang="en-US">
            <a:solidFill>
              <a:schemeClr val="tx1"/>
            </a:solidFill>
          </a:endParaRPr>
        </a:p>
      </dgm:t>
    </dgm:pt>
    <dgm:pt modelId="{EFDA73FB-F7FF-4E5A-AC99-A120BAE6FC51}" type="sibTrans" cxnId="{1625ECFA-63A9-4C6D-B18A-2E35C6E638DE}">
      <dgm:prSet/>
      <dgm:spPr/>
      <dgm:t>
        <a:bodyPr/>
        <a:lstStyle/>
        <a:p>
          <a:endParaRPr lang="en-US">
            <a:solidFill>
              <a:schemeClr val="tx1"/>
            </a:solidFill>
          </a:endParaRPr>
        </a:p>
      </dgm:t>
    </dgm:pt>
    <dgm:pt modelId="{7A739A67-76A2-42C9-A10F-044CFC6003EE}" type="pres">
      <dgm:prSet presAssocID="{8D176A7A-FCFF-48BD-ABF3-80D8B40E58AE}" presName="diagram" presStyleCnt="0">
        <dgm:presLayoutVars>
          <dgm:dir/>
          <dgm:resizeHandles val="exact"/>
        </dgm:presLayoutVars>
      </dgm:prSet>
      <dgm:spPr/>
    </dgm:pt>
    <dgm:pt modelId="{0BA24F97-7E5B-4603-BE4B-04E88595555E}" type="pres">
      <dgm:prSet presAssocID="{5E4EA77A-227A-4621-895E-75A2FBDC09F9}" presName="node" presStyleLbl="node1" presStyleIdx="0" presStyleCnt="5" custScaleX="110325" custScaleY="106742">
        <dgm:presLayoutVars>
          <dgm:bulletEnabled val="1"/>
        </dgm:presLayoutVars>
      </dgm:prSet>
      <dgm:spPr/>
    </dgm:pt>
    <dgm:pt modelId="{3EE32452-D4FE-4698-9AE0-D2D75B2A6D62}" type="pres">
      <dgm:prSet presAssocID="{D5E22FC5-569D-4941-9969-7517F240734B}" presName="sibTrans" presStyleCnt="0"/>
      <dgm:spPr/>
    </dgm:pt>
    <dgm:pt modelId="{A2BF98E2-DFDF-405D-AE78-3375807A1EB8}" type="pres">
      <dgm:prSet presAssocID="{250654B3-D03E-4A3C-B59A-51A6A1854EAB}" presName="node" presStyleLbl="node1" presStyleIdx="1" presStyleCnt="5" custScaleX="109849" custScaleY="106742">
        <dgm:presLayoutVars>
          <dgm:bulletEnabled val="1"/>
        </dgm:presLayoutVars>
      </dgm:prSet>
      <dgm:spPr/>
    </dgm:pt>
    <dgm:pt modelId="{BEF058AA-C143-4ED4-9317-1A147EB3A03D}" type="pres">
      <dgm:prSet presAssocID="{1134835E-D621-4810-A5B0-C09454681B13}" presName="sibTrans" presStyleCnt="0"/>
      <dgm:spPr/>
    </dgm:pt>
    <dgm:pt modelId="{DF814939-2D43-47E4-871F-B04C8311DE45}" type="pres">
      <dgm:prSet presAssocID="{9E1DD20A-4143-4CF3-81BB-2A9FAA17E1AD}" presName="node" presStyleLbl="node1" presStyleIdx="2" presStyleCnt="5" custScaleY="105136" custLinFactNeighborX="-2635" custLinFactNeighborY="-6020">
        <dgm:presLayoutVars>
          <dgm:bulletEnabled val="1"/>
        </dgm:presLayoutVars>
      </dgm:prSet>
      <dgm:spPr/>
    </dgm:pt>
    <dgm:pt modelId="{03BF1F2D-3637-4432-BB7B-C8C2F7E517D3}" type="pres">
      <dgm:prSet presAssocID="{A708ED2B-676B-4720-B1CA-150B218F7E1F}" presName="sibTrans" presStyleCnt="0"/>
      <dgm:spPr/>
    </dgm:pt>
    <dgm:pt modelId="{722DCA92-E453-4FC7-A8A3-3E03449E85E2}" type="pres">
      <dgm:prSet presAssocID="{4A9377E9-A02F-4426-AC0E-A4B0F5423ACD}" presName="node" presStyleLbl="node1" presStyleIdx="3" presStyleCnt="5" custScaleY="110608" custLinFactNeighborX="0" custLinFactNeighborY="-3384">
        <dgm:presLayoutVars>
          <dgm:bulletEnabled val="1"/>
        </dgm:presLayoutVars>
      </dgm:prSet>
      <dgm:spPr/>
    </dgm:pt>
    <dgm:pt modelId="{5BEB4F27-8C8C-42AF-B660-76C521CCFB7F}" type="pres">
      <dgm:prSet presAssocID="{4FDC878F-2D7E-4E89-A8CA-0662BF12347C}" presName="sibTrans" presStyleCnt="0"/>
      <dgm:spPr/>
    </dgm:pt>
    <dgm:pt modelId="{8175855B-2202-4DFA-A691-6172DFB41047}" type="pres">
      <dgm:prSet presAssocID="{DB1B7303-6D35-4985-A280-4F1BB1E986D6}" presName="node" presStyleLbl="node1" presStyleIdx="4" presStyleCnt="5" custScaleX="92832" custScaleY="106218" custLinFactNeighborX="-5268" custLinFactNeighborY="-5404">
        <dgm:presLayoutVars>
          <dgm:bulletEnabled val="1"/>
        </dgm:presLayoutVars>
      </dgm:prSet>
      <dgm:spPr/>
    </dgm:pt>
  </dgm:ptLst>
  <dgm:cxnLst>
    <dgm:cxn modelId="{8335B603-2B7A-4603-93EF-5CBEC4C9B5E8}" type="presOf" srcId="{8D176A7A-FCFF-48BD-ABF3-80D8B40E58AE}" destId="{7A739A67-76A2-42C9-A10F-044CFC6003EE}" srcOrd="0" destOrd="0" presId="urn:microsoft.com/office/officeart/2005/8/layout/default"/>
    <dgm:cxn modelId="{6790C912-9072-41B7-9610-5AAE739085DB}" type="presOf" srcId="{DB1B7303-6D35-4985-A280-4F1BB1E986D6}" destId="{8175855B-2202-4DFA-A691-6172DFB41047}" srcOrd="0" destOrd="0" presId="urn:microsoft.com/office/officeart/2005/8/layout/default"/>
    <dgm:cxn modelId="{0AC01929-F072-4493-9EC7-5787BEBA9ECE}" srcId="{8D176A7A-FCFF-48BD-ABF3-80D8B40E58AE}" destId="{4A9377E9-A02F-4426-AC0E-A4B0F5423ACD}" srcOrd="3" destOrd="0" parTransId="{53C76B3A-3C76-46B4-B35C-987485CD797D}" sibTransId="{4FDC878F-2D7E-4E89-A8CA-0662BF12347C}"/>
    <dgm:cxn modelId="{4ABBB52F-6C1E-47C9-8A01-FB7B19EB1155}" type="presOf" srcId="{5E4EA77A-227A-4621-895E-75A2FBDC09F9}" destId="{0BA24F97-7E5B-4603-BE4B-04E88595555E}" srcOrd="0" destOrd="0" presId="urn:microsoft.com/office/officeart/2005/8/layout/default"/>
    <dgm:cxn modelId="{ABF44745-0A61-40C7-85BB-02E815D8BD6E}" srcId="{8D176A7A-FCFF-48BD-ABF3-80D8B40E58AE}" destId="{9E1DD20A-4143-4CF3-81BB-2A9FAA17E1AD}" srcOrd="2" destOrd="0" parTransId="{AA9672FC-12A4-4AFA-B9B9-26B7ADCA25D9}" sibTransId="{A708ED2B-676B-4720-B1CA-150B218F7E1F}"/>
    <dgm:cxn modelId="{A7B25275-0540-4696-849A-14B6FB91C224}" type="presOf" srcId="{250654B3-D03E-4A3C-B59A-51A6A1854EAB}" destId="{A2BF98E2-DFDF-405D-AE78-3375807A1EB8}" srcOrd="0" destOrd="0" presId="urn:microsoft.com/office/officeart/2005/8/layout/default"/>
    <dgm:cxn modelId="{90C75AB5-8B17-4512-93E9-DFAC381A8E17}" type="presOf" srcId="{9E1DD20A-4143-4CF3-81BB-2A9FAA17E1AD}" destId="{DF814939-2D43-47E4-871F-B04C8311DE45}" srcOrd="0" destOrd="0" presId="urn:microsoft.com/office/officeart/2005/8/layout/default"/>
    <dgm:cxn modelId="{1F6E71C7-DE4F-4720-AD02-525C2201F975}" srcId="{8D176A7A-FCFF-48BD-ABF3-80D8B40E58AE}" destId="{5E4EA77A-227A-4621-895E-75A2FBDC09F9}" srcOrd="0" destOrd="0" parTransId="{399AD195-CD54-4E2F-9093-62EBEAE444F3}" sibTransId="{D5E22FC5-569D-4941-9969-7517F240734B}"/>
    <dgm:cxn modelId="{E38080DE-4535-4B23-B7FC-9C216A2BA6F4}" srcId="{8D176A7A-FCFF-48BD-ABF3-80D8B40E58AE}" destId="{250654B3-D03E-4A3C-B59A-51A6A1854EAB}" srcOrd="1" destOrd="0" parTransId="{965A5B15-5FDC-43DF-8261-AC785F28A15B}" sibTransId="{1134835E-D621-4810-A5B0-C09454681B13}"/>
    <dgm:cxn modelId="{BEBD47F2-FF5B-40A5-8AFB-A89843BE0624}" type="presOf" srcId="{4A9377E9-A02F-4426-AC0E-A4B0F5423ACD}" destId="{722DCA92-E453-4FC7-A8A3-3E03449E85E2}" srcOrd="0" destOrd="0" presId="urn:microsoft.com/office/officeart/2005/8/layout/default"/>
    <dgm:cxn modelId="{1625ECFA-63A9-4C6D-B18A-2E35C6E638DE}" srcId="{8D176A7A-FCFF-48BD-ABF3-80D8B40E58AE}" destId="{DB1B7303-6D35-4985-A280-4F1BB1E986D6}" srcOrd="4" destOrd="0" parTransId="{48B8186F-0ABF-4D94-B947-E21D43BB0488}" sibTransId="{EFDA73FB-F7FF-4E5A-AC99-A120BAE6FC51}"/>
    <dgm:cxn modelId="{34148318-16F4-4279-968E-78D822F68D19}" type="presParOf" srcId="{7A739A67-76A2-42C9-A10F-044CFC6003EE}" destId="{0BA24F97-7E5B-4603-BE4B-04E88595555E}" srcOrd="0" destOrd="0" presId="urn:microsoft.com/office/officeart/2005/8/layout/default"/>
    <dgm:cxn modelId="{F8BB9FF5-5DB1-4AA4-9B4E-2B3A7FFD357E}" type="presParOf" srcId="{7A739A67-76A2-42C9-A10F-044CFC6003EE}" destId="{3EE32452-D4FE-4698-9AE0-D2D75B2A6D62}" srcOrd="1" destOrd="0" presId="urn:microsoft.com/office/officeart/2005/8/layout/default"/>
    <dgm:cxn modelId="{349E511E-CAE5-4A30-942E-81341EDB4D29}" type="presParOf" srcId="{7A739A67-76A2-42C9-A10F-044CFC6003EE}" destId="{A2BF98E2-DFDF-405D-AE78-3375807A1EB8}" srcOrd="2" destOrd="0" presId="urn:microsoft.com/office/officeart/2005/8/layout/default"/>
    <dgm:cxn modelId="{6864146F-D6B4-4D9B-9313-E89A3C6162E8}" type="presParOf" srcId="{7A739A67-76A2-42C9-A10F-044CFC6003EE}" destId="{BEF058AA-C143-4ED4-9317-1A147EB3A03D}" srcOrd="3" destOrd="0" presId="urn:microsoft.com/office/officeart/2005/8/layout/default"/>
    <dgm:cxn modelId="{1C5EC2FD-F7B6-43EF-B026-5B285B84F2DD}" type="presParOf" srcId="{7A739A67-76A2-42C9-A10F-044CFC6003EE}" destId="{DF814939-2D43-47E4-871F-B04C8311DE45}" srcOrd="4" destOrd="0" presId="urn:microsoft.com/office/officeart/2005/8/layout/default"/>
    <dgm:cxn modelId="{FE8BF8D0-3572-4E9D-BB8C-BF592C88A766}" type="presParOf" srcId="{7A739A67-76A2-42C9-A10F-044CFC6003EE}" destId="{03BF1F2D-3637-4432-BB7B-C8C2F7E517D3}" srcOrd="5" destOrd="0" presId="urn:microsoft.com/office/officeart/2005/8/layout/default"/>
    <dgm:cxn modelId="{56FF8454-0E38-4442-8FD2-5315ED230AFC}" type="presParOf" srcId="{7A739A67-76A2-42C9-A10F-044CFC6003EE}" destId="{722DCA92-E453-4FC7-A8A3-3E03449E85E2}" srcOrd="6" destOrd="0" presId="urn:microsoft.com/office/officeart/2005/8/layout/default"/>
    <dgm:cxn modelId="{FD38E961-E056-4CC7-87F3-C5B6942934A8}" type="presParOf" srcId="{7A739A67-76A2-42C9-A10F-044CFC6003EE}" destId="{5BEB4F27-8C8C-42AF-B660-76C521CCFB7F}" srcOrd="7" destOrd="0" presId="urn:microsoft.com/office/officeart/2005/8/layout/default"/>
    <dgm:cxn modelId="{05861B8D-E4C9-4F26-B8D1-47057A482CED}" type="presParOf" srcId="{7A739A67-76A2-42C9-A10F-044CFC6003EE}" destId="{8175855B-2202-4DFA-A691-6172DFB41047}"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833999F-A378-4FE4-A1A7-E18014A2854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2600B04F-F8B3-45BF-8F90-779B32E976C2}">
      <dgm:prSet phldrT="[Text]" custT="1"/>
      <dgm:spPr/>
      <dgm:t>
        <a:bodyPr/>
        <a:lstStyle/>
        <a:p>
          <a:r>
            <a:rPr lang="en-US" sz="2200" dirty="0">
              <a:solidFill>
                <a:schemeClr val="tx1"/>
              </a:solidFill>
            </a:rPr>
            <a:t>Goods transported are </a:t>
          </a:r>
          <a:r>
            <a:rPr lang="en-US" sz="2200" b="1" dirty="0">
              <a:solidFill>
                <a:schemeClr val="tx1"/>
              </a:solidFill>
            </a:rPr>
            <a:t>transit cargo </a:t>
          </a:r>
          <a:r>
            <a:rPr lang="en-US" sz="2200" dirty="0">
              <a:solidFill>
                <a:schemeClr val="tx1"/>
              </a:solidFill>
            </a:rPr>
            <a:t>from or to </a:t>
          </a:r>
          <a:r>
            <a:rPr lang="en-US" sz="2200" b="1" dirty="0">
              <a:solidFill>
                <a:schemeClr val="tx1"/>
              </a:solidFill>
            </a:rPr>
            <a:t>Nepal or Bhutan</a:t>
          </a:r>
          <a:r>
            <a:rPr lang="en-US" sz="2200" dirty="0">
              <a:solidFill>
                <a:schemeClr val="tx1"/>
              </a:solidFill>
            </a:rPr>
            <a:t>.. </a:t>
          </a:r>
        </a:p>
      </dgm:t>
    </dgm:pt>
    <dgm:pt modelId="{0345C5D3-2091-4689-8ADC-B47F8C618409}" type="parTrans" cxnId="{738DAFD8-8B86-41B7-8C05-03C17843A739}">
      <dgm:prSet/>
      <dgm:spPr/>
      <dgm:t>
        <a:bodyPr/>
        <a:lstStyle/>
        <a:p>
          <a:endParaRPr lang="en-US" sz="2200">
            <a:solidFill>
              <a:schemeClr val="tx1"/>
            </a:solidFill>
          </a:endParaRPr>
        </a:p>
      </dgm:t>
    </dgm:pt>
    <dgm:pt modelId="{23CFB575-9B8B-406F-95AD-6BEC74B8367A}" type="sibTrans" cxnId="{738DAFD8-8B86-41B7-8C05-03C17843A739}">
      <dgm:prSet/>
      <dgm:spPr/>
      <dgm:t>
        <a:bodyPr/>
        <a:lstStyle/>
        <a:p>
          <a:endParaRPr lang="en-US" sz="2200">
            <a:solidFill>
              <a:schemeClr val="tx1"/>
            </a:solidFill>
          </a:endParaRPr>
        </a:p>
      </dgm:t>
    </dgm:pt>
    <dgm:pt modelId="{4E65FAA4-990B-4C20-AB5B-4A578FDC2E24}">
      <dgm:prSet phldrT="[Text]" custT="1"/>
      <dgm:spPr/>
      <dgm:t>
        <a:bodyPr/>
        <a:lstStyle/>
        <a:p>
          <a:r>
            <a:rPr lang="en-US" sz="2200" dirty="0">
              <a:solidFill>
                <a:schemeClr val="tx1"/>
              </a:solidFill>
            </a:rPr>
            <a:t>Goods specified in the schedule appended to </a:t>
          </a:r>
          <a:r>
            <a:rPr lang="en-US" sz="2200" b="1" dirty="0">
              <a:solidFill>
                <a:schemeClr val="tx1"/>
              </a:solidFill>
            </a:rPr>
            <a:t>notification No. 2/2017 </a:t>
          </a:r>
          <a:r>
            <a:rPr lang="en-US" sz="2200" dirty="0">
              <a:solidFill>
                <a:schemeClr val="tx1"/>
              </a:solidFill>
            </a:rPr>
            <a:t>Central tax (rate) other than de oiled cake.</a:t>
          </a:r>
        </a:p>
      </dgm:t>
    </dgm:pt>
    <dgm:pt modelId="{266EAD31-1C6E-4193-B609-52C8D1D15E0B}" type="parTrans" cxnId="{B11A19EF-7BCC-495B-A70F-62562F3696E6}">
      <dgm:prSet/>
      <dgm:spPr/>
      <dgm:t>
        <a:bodyPr/>
        <a:lstStyle/>
        <a:p>
          <a:endParaRPr lang="en-US" sz="2200">
            <a:solidFill>
              <a:schemeClr val="tx1"/>
            </a:solidFill>
          </a:endParaRPr>
        </a:p>
      </dgm:t>
    </dgm:pt>
    <dgm:pt modelId="{0DC2FD5A-E4AA-4CF9-A821-97F20DE6EAB1}" type="sibTrans" cxnId="{B11A19EF-7BCC-495B-A70F-62562F3696E6}">
      <dgm:prSet/>
      <dgm:spPr/>
      <dgm:t>
        <a:bodyPr/>
        <a:lstStyle/>
        <a:p>
          <a:endParaRPr lang="en-US" sz="2200">
            <a:solidFill>
              <a:schemeClr val="tx1"/>
            </a:solidFill>
          </a:endParaRPr>
        </a:p>
      </dgm:t>
    </dgm:pt>
    <dgm:pt modelId="{C5CE9D1E-CADE-4CB1-B0D6-8DD6F5E46BBE}">
      <dgm:prSet phldrT="[Text]" custT="1"/>
      <dgm:spPr/>
      <dgm:t>
        <a:bodyPr/>
        <a:lstStyle/>
        <a:p>
          <a:r>
            <a:rPr lang="en-US" sz="2200" dirty="0">
              <a:solidFill>
                <a:schemeClr val="tx1"/>
              </a:solidFill>
            </a:rPr>
            <a:t>Where supply of goods  is treated as no supply  under Schedule 3 of the Act.</a:t>
          </a:r>
        </a:p>
      </dgm:t>
    </dgm:pt>
    <dgm:pt modelId="{7B5F1EC3-80C4-4953-AA47-166B063F3759}" type="parTrans" cxnId="{ED83BAD5-6570-41C7-B67F-D64EA8AE2B07}">
      <dgm:prSet/>
      <dgm:spPr/>
      <dgm:t>
        <a:bodyPr/>
        <a:lstStyle/>
        <a:p>
          <a:endParaRPr lang="en-US" sz="2200">
            <a:solidFill>
              <a:schemeClr val="tx1"/>
            </a:solidFill>
          </a:endParaRPr>
        </a:p>
      </dgm:t>
    </dgm:pt>
    <dgm:pt modelId="{27D17712-1626-494C-BD68-44A02E32DD56}" type="sibTrans" cxnId="{ED83BAD5-6570-41C7-B67F-D64EA8AE2B07}">
      <dgm:prSet/>
      <dgm:spPr/>
      <dgm:t>
        <a:bodyPr/>
        <a:lstStyle/>
        <a:p>
          <a:endParaRPr lang="en-US" sz="2200">
            <a:solidFill>
              <a:schemeClr val="tx1"/>
            </a:solidFill>
          </a:endParaRPr>
        </a:p>
      </dgm:t>
    </dgm:pt>
    <dgm:pt modelId="{734D0895-A7F5-4E2E-8997-4D285A0114F0}">
      <dgm:prSet phldrT="[Text]" custT="1"/>
      <dgm:spPr/>
      <dgm:t>
        <a:bodyPr/>
        <a:lstStyle/>
        <a:p>
          <a:r>
            <a:rPr lang="en-US" sz="2200" b="1" dirty="0">
              <a:solidFill>
                <a:schemeClr val="tx1"/>
              </a:solidFill>
            </a:rPr>
            <a:t>Consignor </a:t>
          </a:r>
          <a:r>
            <a:rPr lang="en-US" sz="2200" dirty="0">
              <a:solidFill>
                <a:schemeClr val="tx1"/>
              </a:solidFill>
            </a:rPr>
            <a:t>of goods is the Central </a:t>
          </a:r>
          <a:r>
            <a:rPr lang="en-US" sz="2200" b="1" dirty="0">
              <a:solidFill>
                <a:schemeClr val="tx1"/>
              </a:solidFill>
            </a:rPr>
            <a:t>Government</a:t>
          </a:r>
          <a:r>
            <a:rPr lang="en-US" sz="2200" dirty="0">
              <a:solidFill>
                <a:schemeClr val="tx1"/>
              </a:solidFill>
            </a:rPr>
            <a:t>, Government of any state or local authority for transport of goods </a:t>
          </a:r>
          <a:r>
            <a:rPr lang="en-US" sz="2200" b="1" dirty="0">
              <a:solidFill>
                <a:schemeClr val="tx1"/>
              </a:solidFill>
            </a:rPr>
            <a:t>by rail</a:t>
          </a:r>
          <a:r>
            <a:rPr lang="en-US" sz="2200" dirty="0">
              <a:solidFill>
                <a:schemeClr val="tx1"/>
              </a:solidFill>
            </a:rPr>
            <a:t>.</a:t>
          </a:r>
        </a:p>
      </dgm:t>
    </dgm:pt>
    <dgm:pt modelId="{509474C0-F31C-461B-BDB1-000824B9CED4}" type="parTrans" cxnId="{0AD31560-0903-475F-A0BC-79C372DE5C84}">
      <dgm:prSet/>
      <dgm:spPr/>
      <dgm:t>
        <a:bodyPr/>
        <a:lstStyle/>
        <a:p>
          <a:endParaRPr lang="en-US" sz="2200">
            <a:solidFill>
              <a:schemeClr val="tx1"/>
            </a:solidFill>
          </a:endParaRPr>
        </a:p>
      </dgm:t>
    </dgm:pt>
    <dgm:pt modelId="{508AD924-39A0-4E4D-A7F8-BA0F596C7837}" type="sibTrans" cxnId="{0AD31560-0903-475F-A0BC-79C372DE5C84}">
      <dgm:prSet/>
      <dgm:spPr/>
      <dgm:t>
        <a:bodyPr/>
        <a:lstStyle/>
        <a:p>
          <a:endParaRPr lang="en-US" sz="2200">
            <a:solidFill>
              <a:schemeClr val="tx1"/>
            </a:solidFill>
          </a:endParaRPr>
        </a:p>
      </dgm:t>
    </dgm:pt>
    <dgm:pt modelId="{3429D75D-EAC7-45F9-AD27-5CBB857FDAF2}">
      <dgm:prSet custT="1"/>
      <dgm:spPr/>
      <dgm:t>
        <a:bodyPr/>
        <a:lstStyle/>
        <a:p>
          <a:r>
            <a:rPr lang="en-US" sz="2200" dirty="0">
              <a:solidFill>
                <a:schemeClr val="tx1"/>
              </a:solidFill>
            </a:rPr>
            <a:t>Goods being transported </a:t>
          </a:r>
          <a:r>
            <a:rPr lang="en-US" sz="2200" b="1" dirty="0">
              <a:solidFill>
                <a:schemeClr val="tx1"/>
              </a:solidFill>
            </a:rPr>
            <a:t>from the port, airport , air cargo complex and land customs station to an inland </a:t>
          </a:r>
          <a:r>
            <a:rPr lang="en-US" sz="2200" dirty="0">
              <a:solidFill>
                <a:schemeClr val="tx1"/>
              </a:solidFill>
            </a:rPr>
            <a:t>container depot or a container freight station for clearance by customs.</a:t>
          </a:r>
        </a:p>
      </dgm:t>
    </dgm:pt>
    <dgm:pt modelId="{F4ABCD21-A47B-4063-95B4-AD2434B229CB}" type="parTrans" cxnId="{2F181D88-C139-4B1A-88D7-680C4369A025}">
      <dgm:prSet/>
      <dgm:spPr/>
      <dgm:t>
        <a:bodyPr/>
        <a:lstStyle/>
        <a:p>
          <a:endParaRPr lang="en-US" sz="2200">
            <a:solidFill>
              <a:schemeClr val="tx1"/>
            </a:solidFill>
          </a:endParaRPr>
        </a:p>
      </dgm:t>
    </dgm:pt>
    <dgm:pt modelId="{0ED50B1A-2BF7-46A0-A169-685698F0E3D1}" type="sibTrans" cxnId="{2F181D88-C139-4B1A-88D7-680C4369A025}">
      <dgm:prSet/>
      <dgm:spPr/>
      <dgm:t>
        <a:bodyPr/>
        <a:lstStyle/>
        <a:p>
          <a:endParaRPr lang="en-US" sz="2200">
            <a:solidFill>
              <a:schemeClr val="tx1"/>
            </a:solidFill>
          </a:endParaRPr>
        </a:p>
      </dgm:t>
    </dgm:pt>
    <dgm:pt modelId="{34DEE657-6F06-4599-B05B-628A0E3F9048}" type="pres">
      <dgm:prSet presAssocID="{1833999F-A378-4FE4-A1A7-E18014A28542}" presName="diagram" presStyleCnt="0">
        <dgm:presLayoutVars>
          <dgm:dir/>
          <dgm:resizeHandles val="exact"/>
        </dgm:presLayoutVars>
      </dgm:prSet>
      <dgm:spPr/>
    </dgm:pt>
    <dgm:pt modelId="{5F3E6679-1261-4A98-A08C-02017FC11D35}" type="pres">
      <dgm:prSet presAssocID="{2600B04F-F8B3-45BF-8F90-779B32E976C2}" presName="node" presStyleLbl="node1" presStyleIdx="0" presStyleCnt="5" custScaleX="99356">
        <dgm:presLayoutVars>
          <dgm:bulletEnabled val="1"/>
        </dgm:presLayoutVars>
      </dgm:prSet>
      <dgm:spPr/>
    </dgm:pt>
    <dgm:pt modelId="{AB79F2BE-B149-44BE-86BD-78B3A20FE573}" type="pres">
      <dgm:prSet presAssocID="{23CFB575-9B8B-406F-95AD-6BEC74B8367A}" presName="sibTrans" presStyleCnt="0"/>
      <dgm:spPr/>
    </dgm:pt>
    <dgm:pt modelId="{FF5F67DE-7855-43D3-A7CC-D70B8CED805F}" type="pres">
      <dgm:prSet presAssocID="{4E65FAA4-990B-4C20-AB5B-4A578FDC2E24}" presName="node" presStyleLbl="node1" presStyleIdx="1" presStyleCnt="5">
        <dgm:presLayoutVars>
          <dgm:bulletEnabled val="1"/>
        </dgm:presLayoutVars>
      </dgm:prSet>
      <dgm:spPr/>
    </dgm:pt>
    <dgm:pt modelId="{8FB0424E-BD32-451B-9313-064F9DA3E14D}" type="pres">
      <dgm:prSet presAssocID="{0DC2FD5A-E4AA-4CF9-A821-97F20DE6EAB1}" presName="sibTrans" presStyleCnt="0"/>
      <dgm:spPr/>
    </dgm:pt>
    <dgm:pt modelId="{441908BF-EFB6-44C6-B159-0CDAB8B753C6}" type="pres">
      <dgm:prSet presAssocID="{C5CE9D1E-CADE-4CB1-B0D6-8DD6F5E46BBE}" presName="node" presStyleLbl="node1" presStyleIdx="2" presStyleCnt="5">
        <dgm:presLayoutVars>
          <dgm:bulletEnabled val="1"/>
        </dgm:presLayoutVars>
      </dgm:prSet>
      <dgm:spPr/>
    </dgm:pt>
    <dgm:pt modelId="{B2E594AB-F424-4D9F-82EA-3C2130A30555}" type="pres">
      <dgm:prSet presAssocID="{27D17712-1626-494C-BD68-44A02E32DD56}" presName="sibTrans" presStyleCnt="0"/>
      <dgm:spPr/>
    </dgm:pt>
    <dgm:pt modelId="{31C7C5D9-723C-4880-970F-48BE2AD2A5F2}" type="pres">
      <dgm:prSet presAssocID="{734D0895-A7F5-4E2E-8997-4D285A0114F0}" presName="node" presStyleLbl="node1" presStyleIdx="3" presStyleCnt="5" custScaleX="131171">
        <dgm:presLayoutVars>
          <dgm:bulletEnabled val="1"/>
        </dgm:presLayoutVars>
      </dgm:prSet>
      <dgm:spPr/>
    </dgm:pt>
    <dgm:pt modelId="{709FA0B8-A9A4-4417-AEF7-AC8FA2A7C707}" type="pres">
      <dgm:prSet presAssocID="{508AD924-39A0-4E4D-A7F8-BA0F596C7837}" presName="sibTrans" presStyleCnt="0"/>
      <dgm:spPr/>
    </dgm:pt>
    <dgm:pt modelId="{ECE0D8A3-8F83-4C34-863C-E3120A3C4801}" type="pres">
      <dgm:prSet presAssocID="{3429D75D-EAC7-45F9-AD27-5CBB857FDAF2}" presName="node" presStyleLbl="node1" presStyleIdx="4" presStyleCnt="5" custScaleX="131574">
        <dgm:presLayoutVars>
          <dgm:bulletEnabled val="1"/>
        </dgm:presLayoutVars>
      </dgm:prSet>
      <dgm:spPr/>
    </dgm:pt>
  </dgm:ptLst>
  <dgm:cxnLst>
    <dgm:cxn modelId="{0AD31560-0903-475F-A0BC-79C372DE5C84}" srcId="{1833999F-A378-4FE4-A1A7-E18014A28542}" destId="{734D0895-A7F5-4E2E-8997-4D285A0114F0}" srcOrd="3" destOrd="0" parTransId="{509474C0-F31C-461B-BDB1-000824B9CED4}" sibTransId="{508AD924-39A0-4E4D-A7F8-BA0F596C7837}"/>
    <dgm:cxn modelId="{E0BD9A71-96C1-4841-A409-BC2BEA904FC2}" type="presOf" srcId="{2600B04F-F8B3-45BF-8F90-779B32E976C2}" destId="{5F3E6679-1261-4A98-A08C-02017FC11D35}" srcOrd="0" destOrd="0" presId="urn:microsoft.com/office/officeart/2005/8/layout/default"/>
    <dgm:cxn modelId="{DE97A457-8E5B-4796-A9FF-252058D520BB}" type="presOf" srcId="{C5CE9D1E-CADE-4CB1-B0D6-8DD6F5E46BBE}" destId="{441908BF-EFB6-44C6-B159-0CDAB8B753C6}" srcOrd="0" destOrd="0" presId="urn:microsoft.com/office/officeart/2005/8/layout/default"/>
    <dgm:cxn modelId="{410D4486-A229-4A72-A530-A93284F36119}" type="presOf" srcId="{1833999F-A378-4FE4-A1A7-E18014A28542}" destId="{34DEE657-6F06-4599-B05B-628A0E3F9048}" srcOrd="0" destOrd="0" presId="urn:microsoft.com/office/officeart/2005/8/layout/default"/>
    <dgm:cxn modelId="{2F181D88-C139-4B1A-88D7-680C4369A025}" srcId="{1833999F-A378-4FE4-A1A7-E18014A28542}" destId="{3429D75D-EAC7-45F9-AD27-5CBB857FDAF2}" srcOrd="4" destOrd="0" parTransId="{F4ABCD21-A47B-4063-95B4-AD2434B229CB}" sibTransId="{0ED50B1A-2BF7-46A0-A169-685698F0E3D1}"/>
    <dgm:cxn modelId="{ACBD30AD-005E-40F0-9357-59C3A5CD4943}" type="presOf" srcId="{3429D75D-EAC7-45F9-AD27-5CBB857FDAF2}" destId="{ECE0D8A3-8F83-4C34-863C-E3120A3C4801}" srcOrd="0" destOrd="0" presId="urn:microsoft.com/office/officeart/2005/8/layout/default"/>
    <dgm:cxn modelId="{EB56B2BF-53A7-4543-8172-DD2943A4A7C7}" type="presOf" srcId="{734D0895-A7F5-4E2E-8997-4D285A0114F0}" destId="{31C7C5D9-723C-4880-970F-48BE2AD2A5F2}" srcOrd="0" destOrd="0" presId="urn:microsoft.com/office/officeart/2005/8/layout/default"/>
    <dgm:cxn modelId="{ED83BAD5-6570-41C7-B67F-D64EA8AE2B07}" srcId="{1833999F-A378-4FE4-A1A7-E18014A28542}" destId="{C5CE9D1E-CADE-4CB1-B0D6-8DD6F5E46BBE}" srcOrd="2" destOrd="0" parTransId="{7B5F1EC3-80C4-4953-AA47-166B063F3759}" sibTransId="{27D17712-1626-494C-BD68-44A02E32DD56}"/>
    <dgm:cxn modelId="{738DAFD8-8B86-41B7-8C05-03C17843A739}" srcId="{1833999F-A378-4FE4-A1A7-E18014A28542}" destId="{2600B04F-F8B3-45BF-8F90-779B32E976C2}" srcOrd="0" destOrd="0" parTransId="{0345C5D3-2091-4689-8ADC-B47F8C618409}" sibTransId="{23CFB575-9B8B-406F-95AD-6BEC74B8367A}"/>
    <dgm:cxn modelId="{254A58E3-C7C0-48A7-8071-A869DED2DB67}" type="presOf" srcId="{4E65FAA4-990B-4C20-AB5B-4A578FDC2E24}" destId="{FF5F67DE-7855-43D3-A7CC-D70B8CED805F}" srcOrd="0" destOrd="0" presId="urn:microsoft.com/office/officeart/2005/8/layout/default"/>
    <dgm:cxn modelId="{B11A19EF-7BCC-495B-A70F-62562F3696E6}" srcId="{1833999F-A378-4FE4-A1A7-E18014A28542}" destId="{4E65FAA4-990B-4C20-AB5B-4A578FDC2E24}" srcOrd="1" destOrd="0" parTransId="{266EAD31-1C6E-4193-B609-52C8D1D15E0B}" sibTransId="{0DC2FD5A-E4AA-4CF9-A821-97F20DE6EAB1}"/>
    <dgm:cxn modelId="{62FBCEF0-239A-49F8-8F05-7D0F25594091}" type="presParOf" srcId="{34DEE657-6F06-4599-B05B-628A0E3F9048}" destId="{5F3E6679-1261-4A98-A08C-02017FC11D35}" srcOrd="0" destOrd="0" presId="urn:microsoft.com/office/officeart/2005/8/layout/default"/>
    <dgm:cxn modelId="{04BD53E8-1A8F-4FDC-BAD6-BB36C4F1CD72}" type="presParOf" srcId="{34DEE657-6F06-4599-B05B-628A0E3F9048}" destId="{AB79F2BE-B149-44BE-86BD-78B3A20FE573}" srcOrd="1" destOrd="0" presId="urn:microsoft.com/office/officeart/2005/8/layout/default"/>
    <dgm:cxn modelId="{B6A433D6-8EBD-4F1F-AA98-1AB2EAC40310}" type="presParOf" srcId="{34DEE657-6F06-4599-B05B-628A0E3F9048}" destId="{FF5F67DE-7855-43D3-A7CC-D70B8CED805F}" srcOrd="2" destOrd="0" presId="urn:microsoft.com/office/officeart/2005/8/layout/default"/>
    <dgm:cxn modelId="{690D80BA-261A-4C00-AC9B-82DA9FCCB740}" type="presParOf" srcId="{34DEE657-6F06-4599-B05B-628A0E3F9048}" destId="{8FB0424E-BD32-451B-9313-064F9DA3E14D}" srcOrd="3" destOrd="0" presId="urn:microsoft.com/office/officeart/2005/8/layout/default"/>
    <dgm:cxn modelId="{78913B1B-4F1B-4A43-AAC1-066383479C7A}" type="presParOf" srcId="{34DEE657-6F06-4599-B05B-628A0E3F9048}" destId="{441908BF-EFB6-44C6-B159-0CDAB8B753C6}" srcOrd="4" destOrd="0" presId="urn:microsoft.com/office/officeart/2005/8/layout/default"/>
    <dgm:cxn modelId="{1CD8C67E-4162-42C9-9CF1-9A241E62879B}" type="presParOf" srcId="{34DEE657-6F06-4599-B05B-628A0E3F9048}" destId="{B2E594AB-F424-4D9F-82EA-3C2130A30555}" srcOrd="5" destOrd="0" presId="urn:microsoft.com/office/officeart/2005/8/layout/default"/>
    <dgm:cxn modelId="{56914E1A-086D-4506-8C1F-65D1BD1F5CD1}" type="presParOf" srcId="{34DEE657-6F06-4599-B05B-628A0E3F9048}" destId="{31C7C5D9-723C-4880-970F-48BE2AD2A5F2}" srcOrd="6" destOrd="0" presId="urn:microsoft.com/office/officeart/2005/8/layout/default"/>
    <dgm:cxn modelId="{7C87A10A-056B-43B7-9D68-E5AC125B879D}" type="presParOf" srcId="{34DEE657-6F06-4599-B05B-628A0E3F9048}" destId="{709FA0B8-A9A4-4417-AEF7-AC8FA2A7C707}" srcOrd="7" destOrd="0" presId="urn:microsoft.com/office/officeart/2005/8/layout/default"/>
    <dgm:cxn modelId="{E966BEFA-DD3A-4583-8440-93B4442317AD}" type="presParOf" srcId="{34DEE657-6F06-4599-B05B-628A0E3F9048}" destId="{ECE0D8A3-8F83-4C34-863C-E3120A3C4801}"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157CA51-E400-44DA-9646-4DBA3C981AF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1557234F-C547-41E4-99F8-B22AA21A3F6A}">
      <dgm:prSet phldrT="[Text]" custT="1"/>
      <dgm:spPr/>
      <dgm:t>
        <a:bodyPr/>
        <a:lstStyle/>
        <a:p>
          <a:pPr algn="just"/>
          <a:r>
            <a:rPr lang="en-US" sz="2200" dirty="0">
              <a:solidFill>
                <a:schemeClr val="tx1"/>
              </a:solidFill>
            </a:rPr>
            <a:t>Where the goods being transported </a:t>
          </a:r>
          <a:r>
            <a:rPr lang="en-US" sz="2200" b="1" dirty="0">
              <a:solidFill>
                <a:schemeClr val="tx1"/>
              </a:solidFill>
            </a:rPr>
            <a:t>upto distance of 20km </a:t>
          </a:r>
          <a:r>
            <a:rPr lang="en-US" sz="2200" dirty="0">
              <a:solidFill>
                <a:schemeClr val="tx1"/>
              </a:solidFill>
            </a:rPr>
            <a:t> from the place of business </a:t>
          </a:r>
          <a:r>
            <a:rPr lang="en-US" sz="2200" b="1" dirty="0">
              <a:solidFill>
                <a:schemeClr val="tx1"/>
              </a:solidFill>
            </a:rPr>
            <a:t>to a weighbridge  </a:t>
          </a:r>
          <a:r>
            <a:rPr lang="en-US" sz="2200" dirty="0">
              <a:solidFill>
                <a:schemeClr val="tx1"/>
              </a:solidFill>
            </a:rPr>
            <a:t>for weighment or from the weighbridge back to the place of business  of the said consignor  subject to the condition that the movement of goods is </a:t>
          </a:r>
          <a:r>
            <a:rPr lang="en-US" sz="2200" b="1" dirty="0">
              <a:solidFill>
                <a:schemeClr val="tx1"/>
              </a:solidFill>
            </a:rPr>
            <a:t>accompanied by delivery challan </a:t>
          </a:r>
          <a:r>
            <a:rPr lang="en-US" sz="2200" dirty="0">
              <a:solidFill>
                <a:schemeClr val="tx1"/>
              </a:solidFill>
            </a:rPr>
            <a:t>issued in accordance  with rule 55. </a:t>
          </a:r>
        </a:p>
      </dgm:t>
    </dgm:pt>
    <dgm:pt modelId="{8FFD5984-7E91-424F-85D4-9174145EA877}" type="parTrans" cxnId="{5414638D-5D45-4C4B-B5A8-D27A5F6EACBA}">
      <dgm:prSet/>
      <dgm:spPr/>
      <dgm:t>
        <a:bodyPr/>
        <a:lstStyle/>
        <a:p>
          <a:endParaRPr lang="en-US" sz="2200"/>
        </a:p>
      </dgm:t>
    </dgm:pt>
    <dgm:pt modelId="{CB2585D0-F6D4-42DC-89D6-A18F54F1BFDD}" type="sibTrans" cxnId="{5414638D-5D45-4C4B-B5A8-D27A5F6EACBA}">
      <dgm:prSet/>
      <dgm:spPr/>
      <dgm:t>
        <a:bodyPr/>
        <a:lstStyle/>
        <a:p>
          <a:endParaRPr lang="en-US" sz="2200"/>
        </a:p>
      </dgm:t>
    </dgm:pt>
    <dgm:pt modelId="{49467C0D-C5D8-43EC-88BC-854EAA27E54E}">
      <dgm:prSet phldrT="[Text]" custT="1"/>
      <dgm:spPr/>
      <dgm:t>
        <a:bodyPr/>
        <a:lstStyle/>
        <a:p>
          <a:pPr algn="l"/>
          <a:r>
            <a:rPr lang="en-US" sz="2200" dirty="0">
              <a:solidFill>
                <a:schemeClr val="tx1"/>
              </a:solidFill>
            </a:rPr>
            <a:t>Where goods are being  transported</a:t>
          </a:r>
        </a:p>
        <a:p>
          <a:pPr algn="just"/>
          <a:r>
            <a:rPr lang="en-US" sz="2200" dirty="0">
              <a:solidFill>
                <a:schemeClr val="tx1"/>
              </a:solidFill>
            </a:rPr>
            <a:t>(</a:t>
          </a:r>
          <a:r>
            <a:rPr lang="en-US" sz="2200" dirty="0" err="1">
              <a:solidFill>
                <a:schemeClr val="tx1"/>
              </a:solidFill>
            </a:rPr>
            <a:t>i</a:t>
          </a:r>
          <a:r>
            <a:rPr lang="en-US" sz="2200" dirty="0">
              <a:solidFill>
                <a:schemeClr val="tx1"/>
              </a:solidFill>
            </a:rPr>
            <a:t>)under customs bond </a:t>
          </a:r>
          <a:r>
            <a:rPr lang="en-US" sz="2200" b="1" dirty="0">
              <a:solidFill>
                <a:schemeClr val="tx1"/>
              </a:solidFill>
            </a:rPr>
            <a:t>from an inland container depot  or a container frieght station to a customs port ,airport , air cargo complex and land customs station,</a:t>
          </a:r>
          <a:r>
            <a:rPr lang="en-US" sz="2200" dirty="0">
              <a:solidFill>
                <a:schemeClr val="tx1"/>
              </a:solidFill>
            </a:rPr>
            <a:t> or from one custom station or port to another custom station or port, or </a:t>
          </a:r>
        </a:p>
        <a:p>
          <a:pPr algn="just"/>
          <a:r>
            <a:rPr lang="en-US" sz="2200" dirty="0">
              <a:solidFill>
                <a:schemeClr val="tx1"/>
              </a:solidFill>
            </a:rPr>
            <a:t>(ii) Under custom supervision or under custom seal.</a:t>
          </a:r>
        </a:p>
      </dgm:t>
    </dgm:pt>
    <dgm:pt modelId="{4F97AE90-F8EA-4571-A71E-691484D37E91}" type="parTrans" cxnId="{87D2C8A5-67D7-4459-BB14-10DF27DE09FE}">
      <dgm:prSet/>
      <dgm:spPr/>
      <dgm:t>
        <a:bodyPr/>
        <a:lstStyle/>
        <a:p>
          <a:endParaRPr lang="en-US" sz="2200"/>
        </a:p>
      </dgm:t>
    </dgm:pt>
    <dgm:pt modelId="{84090B3C-D102-4FA4-AC3B-9B5C64625B53}" type="sibTrans" cxnId="{87D2C8A5-67D7-4459-BB14-10DF27DE09FE}">
      <dgm:prSet/>
      <dgm:spPr/>
      <dgm:t>
        <a:bodyPr/>
        <a:lstStyle/>
        <a:p>
          <a:endParaRPr lang="en-US" sz="2200"/>
        </a:p>
      </dgm:t>
    </dgm:pt>
    <dgm:pt modelId="{AADDE015-B3A9-44CF-B1F7-1762E404CF57}">
      <dgm:prSet phldrT="[Text]" custT="1"/>
      <dgm:spPr/>
      <dgm:t>
        <a:bodyPr/>
        <a:lstStyle/>
        <a:p>
          <a:r>
            <a:rPr lang="en-US" sz="2200" dirty="0">
              <a:solidFill>
                <a:schemeClr val="tx1"/>
              </a:solidFill>
            </a:rPr>
            <a:t>Movement of goods caused by defence formation under </a:t>
          </a:r>
          <a:r>
            <a:rPr lang="en-US" sz="2200" b="1" dirty="0">
              <a:solidFill>
                <a:schemeClr val="tx1"/>
              </a:solidFill>
            </a:rPr>
            <a:t>Ministry of defence </a:t>
          </a:r>
          <a:r>
            <a:rPr lang="en-US" sz="2200" dirty="0">
              <a:solidFill>
                <a:schemeClr val="tx1"/>
              </a:solidFill>
            </a:rPr>
            <a:t>as a consignor or consignee.</a:t>
          </a:r>
        </a:p>
      </dgm:t>
    </dgm:pt>
    <dgm:pt modelId="{FB03D68E-5CF4-4205-9753-F8D536C8BC60}" type="parTrans" cxnId="{CC39BEC5-35C6-44D4-9CF5-564A2A0610E4}">
      <dgm:prSet/>
      <dgm:spPr/>
      <dgm:t>
        <a:bodyPr/>
        <a:lstStyle/>
        <a:p>
          <a:endParaRPr lang="en-US" sz="2200"/>
        </a:p>
      </dgm:t>
    </dgm:pt>
    <dgm:pt modelId="{57A31188-42CA-4B70-AFDB-A0951CFDE857}" type="sibTrans" cxnId="{CC39BEC5-35C6-44D4-9CF5-564A2A0610E4}">
      <dgm:prSet/>
      <dgm:spPr/>
      <dgm:t>
        <a:bodyPr/>
        <a:lstStyle/>
        <a:p>
          <a:endParaRPr lang="en-US" sz="2200"/>
        </a:p>
      </dgm:t>
    </dgm:pt>
    <dgm:pt modelId="{55943FDA-C4CB-4948-89AA-752CDD9BE4B5}" type="pres">
      <dgm:prSet presAssocID="{5157CA51-E400-44DA-9646-4DBA3C981AF6}" presName="diagram" presStyleCnt="0">
        <dgm:presLayoutVars>
          <dgm:dir/>
          <dgm:resizeHandles val="exact"/>
        </dgm:presLayoutVars>
      </dgm:prSet>
      <dgm:spPr/>
    </dgm:pt>
    <dgm:pt modelId="{363DBF99-254A-47EC-8C49-0E81C14C3F01}" type="pres">
      <dgm:prSet presAssocID="{1557234F-C547-41E4-99F8-B22AA21A3F6A}" presName="node" presStyleLbl="node1" presStyleIdx="0" presStyleCnt="3" custScaleX="114420" custScaleY="146121">
        <dgm:presLayoutVars>
          <dgm:bulletEnabled val="1"/>
        </dgm:presLayoutVars>
      </dgm:prSet>
      <dgm:spPr/>
    </dgm:pt>
    <dgm:pt modelId="{AAA3EB76-F7DC-424E-A99E-014510904061}" type="pres">
      <dgm:prSet presAssocID="{CB2585D0-F6D4-42DC-89D6-A18F54F1BFDD}" presName="sibTrans" presStyleCnt="0"/>
      <dgm:spPr/>
    </dgm:pt>
    <dgm:pt modelId="{8A061A7F-9DFE-430D-88BE-3253AA81853B}" type="pres">
      <dgm:prSet presAssocID="{49467C0D-C5D8-43EC-88BC-854EAA27E54E}" presName="node" presStyleLbl="node1" presStyleIdx="1" presStyleCnt="3" custScaleX="121791" custScaleY="140655">
        <dgm:presLayoutVars>
          <dgm:bulletEnabled val="1"/>
        </dgm:presLayoutVars>
      </dgm:prSet>
      <dgm:spPr/>
    </dgm:pt>
    <dgm:pt modelId="{5BD4A302-B5DB-45A3-9015-9E0054A2CBA0}" type="pres">
      <dgm:prSet presAssocID="{84090B3C-D102-4FA4-AC3B-9B5C64625B53}" presName="sibTrans" presStyleCnt="0"/>
      <dgm:spPr/>
    </dgm:pt>
    <dgm:pt modelId="{881593B5-BCEC-47DC-A2C2-26007D8BB18E}" type="pres">
      <dgm:prSet presAssocID="{AADDE015-B3A9-44CF-B1F7-1762E404CF57}" presName="node" presStyleLbl="node1" presStyleIdx="2" presStyleCnt="3" custScaleY="64565">
        <dgm:presLayoutVars>
          <dgm:bulletEnabled val="1"/>
        </dgm:presLayoutVars>
      </dgm:prSet>
      <dgm:spPr/>
    </dgm:pt>
  </dgm:ptLst>
  <dgm:cxnLst>
    <dgm:cxn modelId="{7E0EF57F-8C22-46FB-9A01-0C6E00286BE5}" type="presOf" srcId="{49467C0D-C5D8-43EC-88BC-854EAA27E54E}" destId="{8A061A7F-9DFE-430D-88BE-3253AA81853B}" srcOrd="0" destOrd="0" presId="urn:microsoft.com/office/officeart/2005/8/layout/default"/>
    <dgm:cxn modelId="{9A3BCF8B-BFD3-4B1F-B26C-AEA3091966FB}" type="presOf" srcId="{5157CA51-E400-44DA-9646-4DBA3C981AF6}" destId="{55943FDA-C4CB-4948-89AA-752CDD9BE4B5}" srcOrd="0" destOrd="0" presId="urn:microsoft.com/office/officeart/2005/8/layout/default"/>
    <dgm:cxn modelId="{5414638D-5D45-4C4B-B5A8-D27A5F6EACBA}" srcId="{5157CA51-E400-44DA-9646-4DBA3C981AF6}" destId="{1557234F-C547-41E4-99F8-B22AA21A3F6A}" srcOrd="0" destOrd="0" parTransId="{8FFD5984-7E91-424F-85D4-9174145EA877}" sibTransId="{CB2585D0-F6D4-42DC-89D6-A18F54F1BFDD}"/>
    <dgm:cxn modelId="{19130EA5-13F0-49E7-9A99-DC26E38CC851}" type="presOf" srcId="{AADDE015-B3A9-44CF-B1F7-1762E404CF57}" destId="{881593B5-BCEC-47DC-A2C2-26007D8BB18E}" srcOrd="0" destOrd="0" presId="urn:microsoft.com/office/officeart/2005/8/layout/default"/>
    <dgm:cxn modelId="{87D2C8A5-67D7-4459-BB14-10DF27DE09FE}" srcId="{5157CA51-E400-44DA-9646-4DBA3C981AF6}" destId="{49467C0D-C5D8-43EC-88BC-854EAA27E54E}" srcOrd="1" destOrd="0" parTransId="{4F97AE90-F8EA-4571-A71E-691484D37E91}" sibTransId="{84090B3C-D102-4FA4-AC3B-9B5C64625B53}"/>
    <dgm:cxn modelId="{CC39BEC5-35C6-44D4-9CF5-564A2A0610E4}" srcId="{5157CA51-E400-44DA-9646-4DBA3C981AF6}" destId="{AADDE015-B3A9-44CF-B1F7-1762E404CF57}" srcOrd="2" destOrd="0" parTransId="{FB03D68E-5CF4-4205-9753-F8D536C8BC60}" sibTransId="{57A31188-42CA-4B70-AFDB-A0951CFDE857}"/>
    <dgm:cxn modelId="{6FA6FFFC-2AAA-45F7-B57E-759236C2F27C}" type="presOf" srcId="{1557234F-C547-41E4-99F8-B22AA21A3F6A}" destId="{363DBF99-254A-47EC-8C49-0E81C14C3F01}" srcOrd="0" destOrd="0" presId="urn:microsoft.com/office/officeart/2005/8/layout/default"/>
    <dgm:cxn modelId="{ABD5A43A-74F7-42EC-B32D-A845C108FA76}" type="presParOf" srcId="{55943FDA-C4CB-4948-89AA-752CDD9BE4B5}" destId="{363DBF99-254A-47EC-8C49-0E81C14C3F01}" srcOrd="0" destOrd="0" presId="urn:microsoft.com/office/officeart/2005/8/layout/default"/>
    <dgm:cxn modelId="{634667B0-7FFE-436C-91FD-44F7C76E2A15}" type="presParOf" srcId="{55943FDA-C4CB-4948-89AA-752CDD9BE4B5}" destId="{AAA3EB76-F7DC-424E-A99E-014510904061}" srcOrd="1" destOrd="0" presId="urn:microsoft.com/office/officeart/2005/8/layout/default"/>
    <dgm:cxn modelId="{73E9602C-C242-4440-9DDA-17FCE731E294}" type="presParOf" srcId="{55943FDA-C4CB-4948-89AA-752CDD9BE4B5}" destId="{8A061A7F-9DFE-430D-88BE-3253AA81853B}" srcOrd="2" destOrd="0" presId="urn:microsoft.com/office/officeart/2005/8/layout/default"/>
    <dgm:cxn modelId="{D77237E0-53F2-49B0-A0D9-D27E940FDF72}" type="presParOf" srcId="{55943FDA-C4CB-4948-89AA-752CDD9BE4B5}" destId="{5BD4A302-B5DB-45A3-9015-9E0054A2CBA0}" srcOrd="3" destOrd="0" presId="urn:microsoft.com/office/officeart/2005/8/layout/default"/>
    <dgm:cxn modelId="{9EBD9B70-0DC5-4965-B0C3-EA356B37CA2F}" type="presParOf" srcId="{55943FDA-C4CB-4948-89AA-752CDD9BE4B5}" destId="{881593B5-BCEC-47DC-A2C2-26007D8BB18E}"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9B12AB-65C7-4841-AE47-80377D32567B}">
      <dsp:nvSpPr>
        <dsp:cNvPr id="0" name=""/>
        <dsp:cNvSpPr/>
      </dsp:nvSpPr>
      <dsp:spPr>
        <a:xfrm>
          <a:off x="3" y="1032"/>
          <a:ext cx="8928988" cy="1394283"/>
        </a:xfrm>
        <a:prstGeom prst="rect">
          <a:avLst/>
        </a:prstGeom>
        <a:solidFill>
          <a:schemeClr val="lt1"/>
        </a:solidFill>
        <a:ln w="127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83820" tIns="83820" rIns="83820" bIns="83820" numCol="1" spcCol="1270" anchor="ctr" anchorCtr="0">
          <a:noAutofit/>
        </a:bodyPr>
        <a:lstStyle/>
        <a:p>
          <a:pPr marL="0" lvl="0" indent="0" algn="just" defTabSz="977900">
            <a:lnSpc>
              <a:spcPct val="90000"/>
            </a:lnSpc>
            <a:spcBef>
              <a:spcPct val="0"/>
            </a:spcBef>
            <a:spcAft>
              <a:spcPct val="35000"/>
            </a:spcAft>
            <a:buNone/>
          </a:pPr>
          <a:endParaRPr lang="en-US" sz="2200" kern="1200" dirty="0">
            <a:solidFill>
              <a:srgbClr val="FF0000"/>
            </a:solidFill>
            <a:latin typeface="Arial" panose="020B0604020202020204" pitchFamily="34" charset="0"/>
            <a:cs typeface="Arial" panose="020B0604020202020204" pitchFamily="34" charset="0"/>
          </a:endParaRPr>
        </a:p>
        <a:p>
          <a:pPr marL="0" lvl="0" indent="0" algn="just" defTabSz="977900">
            <a:lnSpc>
              <a:spcPct val="90000"/>
            </a:lnSpc>
            <a:spcBef>
              <a:spcPct val="0"/>
            </a:spcBef>
            <a:spcAft>
              <a:spcPct val="35000"/>
            </a:spcAft>
            <a:buNone/>
          </a:pPr>
          <a:r>
            <a:rPr lang="en-US" sz="2200" kern="1200" dirty="0">
              <a:solidFill>
                <a:srgbClr val="FF0000"/>
              </a:solidFill>
              <a:latin typeface="Arial" panose="020B0604020202020204" pitchFamily="34" charset="0"/>
              <a:cs typeface="Arial" panose="020B0604020202020204" pitchFamily="34" charset="0"/>
            </a:rPr>
            <a:t>However Commissioner  may by notification require following documents instead of e-way bill:</a:t>
          </a:r>
        </a:p>
        <a:p>
          <a:pPr marL="0" lvl="0" indent="0" algn="just" defTabSz="977900">
            <a:lnSpc>
              <a:spcPct val="90000"/>
            </a:lnSpc>
            <a:spcBef>
              <a:spcPct val="0"/>
            </a:spcBef>
            <a:spcAft>
              <a:spcPct val="35000"/>
            </a:spcAft>
            <a:buNone/>
          </a:pPr>
          <a:r>
            <a:rPr lang="en-US" sz="2200" kern="1200" dirty="0">
              <a:solidFill>
                <a:srgbClr val="FF0000"/>
              </a:solidFill>
              <a:latin typeface="Arial" panose="020B0604020202020204" pitchFamily="34" charset="0"/>
              <a:cs typeface="Arial" panose="020B0604020202020204" pitchFamily="34" charset="0"/>
            </a:rPr>
            <a:t>Tax Invoice/Bill of Supply/Bill of Entry/Delivery Challan</a:t>
          </a:r>
        </a:p>
        <a:p>
          <a:pPr marL="0" lvl="0" indent="0" algn="ctr" defTabSz="977900">
            <a:lnSpc>
              <a:spcPct val="90000"/>
            </a:lnSpc>
            <a:spcBef>
              <a:spcPct val="0"/>
            </a:spcBef>
            <a:spcAft>
              <a:spcPct val="35000"/>
            </a:spcAft>
            <a:buNone/>
          </a:pPr>
          <a:endParaRPr lang="en-US" sz="2200" kern="1200" dirty="0">
            <a:latin typeface="Arial" panose="020B0604020202020204" pitchFamily="34" charset="0"/>
            <a:cs typeface="Arial" panose="020B0604020202020204" pitchFamily="34" charset="0"/>
          </a:endParaRPr>
        </a:p>
      </dsp:txBody>
      <dsp:txXfrm>
        <a:off x="3" y="1032"/>
        <a:ext cx="8928988" cy="13942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CA0157-C6E8-4063-B294-C03C827EF131}">
      <dsp:nvSpPr>
        <dsp:cNvPr id="0" name=""/>
        <dsp:cNvSpPr/>
      </dsp:nvSpPr>
      <dsp:spPr>
        <a:xfrm>
          <a:off x="388618" y="0"/>
          <a:ext cx="3290006" cy="2355006"/>
        </a:xfrm>
        <a:prstGeom prst="rect">
          <a:avLst/>
        </a:prstGeom>
        <a:solidFill>
          <a:schemeClr val="bg2">
            <a:lumMod val="9000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u="sng" kern="1200" dirty="0">
              <a:latin typeface="+mj-lt"/>
            </a:rPr>
            <a:t>Section 122</a:t>
          </a:r>
          <a:endParaRPr lang="en-US" sz="2200" kern="1200" dirty="0">
            <a:latin typeface="+mj-lt"/>
          </a:endParaRPr>
        </a:p>
      </dsp:txBody>
      <dsp:txXfrm>
        <a:off x="388618" y="0"/>
        <a:ext cx="3290006" cy="2355006"/>
      </dsp:txXfrm>
    </dsp:sp>
    <dsp:sp modelId="{CD2E795E-3932-40A3-AF76-09D6399C1525}">
      <dsp:nvSpPr>
        <dsp:cNvPr id="0" name=""/>
        <dsp:cNvSpPr/>
      </dsp:nvSpPr>
      <dsp:spPr>
        <a:xfrm>
          <a:off x="4007624" y="0"/>
          <a:ext cx="3290006" cy="2355006"/>
        </a:xfrm>
        <a:prstGeom prst="rect">
          <a:avLst/>
        </a:prstGeom>
        <a:solidFill>
          <a:schemeClr val="accent5">
            <a:lumMod val="40000"/>
            <a:lumOff val="6000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u="sng" kern="1200" dirty="0">
              <a:latin typeface="+mj-lt"/>
            </a:rPr>
            <a:t>Section 129</a:t>
          </a:r>
          <a:endParaRPr lang="en-US" sz="2200" kern="1200" dirty="0">
            <a:latin typeface="+mj-lt"/>
          </a:endParaRPr>
        </a:p>
      </dsp:txBody>
      <dsp:txXfrm>
        <a:off x="4007624" y="0"/>
        <a:ext cx="3290006" cy="2355006"/>
      </dsp:txXfrm>
    </dsp:sp>
    <dsp:sp modelId="{5746B973-C011-4274-AE08-7A15B6828301}">
      <dsp:nvSpPr>
        <dsp:cNvPr id="0" name=""/>
        <dsp:cNvSpPr/>
      </dsp:nvSpPr>
      <dsp:spPr>
        <a:xfrm>
          <a:off x="7626631" y="0"/>
          <a:ext cx="3290006" cy="2355006"/>
        </a:xfrm>
        <a:prstGeom prst="rect">
          <a:avLst/>
        </a:prstGeom>
        <a:solidFill>
          <a:schemeClr val="accent6">
            <a:lumMod val="60000"/>
            <a:lumOff val="4000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u="sng" kern="1200" dirty="0">
              <a:latin typeface="+mj-lt"/>
            </a:rPr>
            <a:t>Section 130</a:t>
          </a:r>
          <a:endParaRPr lang="en-US" sz="2200" kern="1200" dirty="0">
            <a:latin typeface="+mj-lt"/>
          </a:endParaRPr>
        </a:p>
      </dsp:txBody>
      <dsp:txXfrm>
        <a:off x="7626631" y="0"/>
        <a:ext cx="3290006" cy="2355006"/>
      </dsp:txXfrm>
    </dsp:sp>
    <dsp:sp modelId="{2689462E-854A-4C8F-963A-78CC60633A7D}">
      <dsp:nvSpPr>
        <dsp:cNvPr id="0" name=""/>
        <dsp:cNvSpPr/>
      </dsp:nvSpPr>
      <dsp:spPr>
        <a:xfrm>
          <a:off x="388618" y="2626683"/>
          <a:ext cx="3290006" cy="2425399"/>
        </a:xfrm>
        <a:prstGeom prst="rect">
          <a:avLst/>
        </a:prstGeom>
        <a:solidFill>
          <a:schemeClr val="bg2">
            <a:lumMod val="9000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just" defTabSz="977900">
            <a:lnSpc>
              <a:spcPct val="90000"/>
            </a:lnSpc>
            <a:spcBef>
              <a:spcPct val="0"/>
            </a:spcBef>
            <a:spcAft>
              <a:spcPct val="35000"/>
            </a:spcAft>
            <a:buNone/>
          </a:pPr>
          <a:r>
            <a:rPr lang="en-US" sz="2200" kern="1200" dirty="0">
              <a:latin typeface="+mj-lt"/>
            </a:rPr>
            <a:t>This is penalty of </a:t>
          </a:r>
          <a:r>
            <a:rPr lang="en-US" sz="2200" b="1" kern="1200" dirty="0">
              <a:latin typeface="+mj-lt"/>
            </a:rPr>
            <a:t>Rs. 10000/- </a:t>
          </a:r>
          <a:r>
            <a:rPr lang="en-US" sz="2200" kern="1200" dirty="0">
              <a:latin typeface="+mj-lt"/>
            </a:rPr>
            <a:t>or amount equivalent, whichever is higher</a:t>
          </a:r>
        </a:p>
      </dsp:txBody>
      <dsp:txXfrm>
        <a:off x="388618" y="2626683"/>
        <a:ext cx="3290006" cy="2425399"/>
      </dsp:txXfrm>
    </dsp:sp>
    <dsp:sp modelId="{DB36030B-FD84-45CC-8575-34A5CE946F83}">
      <dsp:nvSpPr>
        <dsp:cNvPr id="0" name=""/>
        <dsp:cNvSpPr/>
      </dsp:nvSpPr>
      <dsp:spPr>
        <a:xfrm>
          <a:off x="4007624" y="2626683"/>
          <a:ext cx="3290006" cy="2425399"/>
        </a:xfrm>
        <a:prstGeom prst="rect">
          <a:avLst/>
        </a:prstGeom>
        <a:solidFill>
          <a:schemeClr val="accent5">
            <a:lumMod val="40000"/>
            <a:lumOff val="6000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just" defTabSz="977900">
            <a:lnSpc>
              <a:spcPct val="90000"/>
            </a:lnSpc>
            <a:spcBef>
              <a:spcPct val="0"/>
            </a:spcBef>
            <a:spcAft>
              <a:spcPct val="35000"/>
            </a:spcAft>
            <a:buNone/>
          </a:pPr>
          <a:r>
            <a:rPr lang="en-US" sz="2200" kern="1200" dirty="0">
              <a:latin typeface="+mj-lt"/>
            </a:rPr>
            <a:t>Penalty equivalent to amount of tax sought to be evaded in addition to detention or seizure of goods and conveyance as per Section 130</a:t>
          </a:r>
        </a:p>
      </dsp:txBody>
      <dsp:txXfrm>
        <a:off x="4007624" y="2626683"/>
        <a:ext cx="3290006" cy="2425399"/>
      </dsp:txXfrm>
    </dsp:sp>
    <dsp:sp modelId="{BEE80A34-B19D-4F35-8C3D-F76F3FC27E4D}">
      <dsp:nvSpPr>
        <dsp:cNvPr id="0" name=""/>
        <dsp:cNvSpPr/>
      </dsp:nvSpPr>
      <dsp:spPr>
        <a:xfrm>
          <a:off x="7626631" y="2626683"/>
          <a:ext cx="3290006" cy="2425399"/>
        </a:xfrm>
        <a:prstGeom prst="rect">
          <a:avLst/>
        </a:prstGeom>
        <a:solidFill>
          <a:schemeClr val="accent6">
            <a:lumMod val="60000"/>
            <a:lumOff val="4000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just" defTabSz="977900">
            <a:lnSpc>
              <a:spcPct val="90000"/>
            </a:lnSpc>
            <a:spcBef>
              <a:spcPct val="0"/>
            </a:spcBef>
            <a:spcAft>
              <a:spcPct val="35000"/>
            </a:spcAft>
            <a:buNone/>
          </a:pPr>
          <a:r>
            <a:rPr lang="en-US" sz="2200" kern="1200" dirty="0">
              <a:latin typeface="+mj-lt"/>
            </a:rPr>
            <a:t>-Confiscation of the goods</a:t>
          </a:r>
        </a:p>
        <a:p>
          <a:pPr marL="0" lvl="0" indent="0" algn="just" defTabSz="977900">
            <a:lnSpc>
              <a:spcPct val="90000"/>
            </a:lnSpc>
            <a:spcBef>
              <a:spcPct val="0"/>
            </a:spcBef>
            <a:spcAft>
              <a:spcPct val="35000"/>
            </a:spcAft>
            <a:buNone/>
          </a:pPr>
          <a:r>
            <a:rPr lang="en-US" sz="2200" kern="1200" dirty="0">
              <a:latin typeface="+mj-lt"/>
            </a:rPr>
            <a:t>-Penalty u/s 122</a:t>
          </a:r>
        </a:p>
        <a:p>
          <a:pPr marL="0" lvl="0" indent="0" algn="just" defTabSz="977900">
            <a:lnSpc>
              <a:spcPct val="90000"/>
            </a:lnSpc>
            <a:spcBef>
              <a:spcPct val="0"/>
            </a:spcBef>
            <a:spcAft>
              <a:spcPct val="35000"/>
            </a:spcAft>
            <a:buNone/>
          </a:pPr>
          <a:r>
            <a:rPr lang="en-US" sz="2200" kern="1200" dirty="0">
              <a:latin typeface="+mj-lt"/>
            </a:rPr>
            <a:t>-Fine </a:t>
          </a:r>
          <a:r>
            <a:rPr lang="en-US" sz="2200" kern="1200" dirty="0" err="1">
              <a:latin typeface="+mj-lt"/>
            </a:rPr>
            <a:t>upto</a:t>
          </a:r>
          <a:r>
            <a:rPr lang="en-US" sz="2200" kern="1200" dirty="0">
              <a:latin typeface="+mj-lt"/>
            </a:rPr>
            <a:t> market value of goods confiscated</a:t>
          </a:r>
        </a:p>
      </dsp:txBody>
      <dsp:txXfrm>
        <a:off x="7626631" y="2626683"/>
        <a:ext cx="3290006" cy="24253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DB833D-F505-42C5-B3F9-7E574259615F}">
      <dsp:nvSpPr>
        <dsp:cNvPr id="0" name=""/>
        <dsp:cNvSpPr/>
      </dsp:nvSpPr>
      <dsp:spPr>
        <a:xfrm>
          <a:off x="63865" y="1002795"/>
          <a:ext cx="2095552" cy="746673"/>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en-US" sz="3600" kern="1200" dirty="0"/>
            <a:t>Outward</a:t>
          </a:r>
        </a:p>
      </dsp:txBody>
      <dsp:txXfrm>
        <a:off x="85734" y="1024664"/>
        <a:ext cx="2051814" cy="702935"/>
      </dsp:txXfrm>
    </dsp:sp>
    <dsp:sp modelId="{AFCFF439-F67A-4F37-924D-A3CA9639F67D}">
      <dsp:nvSpPr>
        <dsp:cNvPr id="0" name=""/>
        <dsp:cNvSpPr/>
      </dsp:nvSpPr>
      <dsp:spPr>
        <a:xfrm>
          <a:off x="273420" y="1749468"/>
          <a:ext cx="147764" cy="799623"/>
        </a:xfrm>
        <a:custGeom>
          <a:avLst/>
          <a:gdLst/>
          <a:ahLst/>
          <a:cxnLst/>
          <a:rect l="0" t="0" r="0" b="0"/>
          <a:pathLst>
            <a:path>
              <a:moveTo>
                <a:pt x="0" y="0"/>
              </a:moveTo>
              <a:lnTo>
                <a:pt x="0" y="799623"/>
              </a:lnTo>
              <a:lnTo>
                <a:pt x="147764" y="799623"/>
              </a:lnTo>
            </a:path>
          </a:pathLst>
        </a:custGeom>
        <a:noFill/>
        <a:ln w="127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06C5DE-C5F4-4353-9723-AEFBE4411401}">
      <dsp:nvSpPr>
        <dsp:cNvPr id="0" name=""/>
        <dsp:cNvSpPr/>
      </dsp:nvSpPr>
      <dsp:spPr>
        <a:xfrm>
          <a:off x="421184" y="1898549"/>
          <a:ext cx="1835788" cy="1301086"/>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dirty="0"/>
            <a:t>FROM address-auto-populated</a:t>
          </a:r>
        </a:p>
      </dsp:txBody>
      <dsp:txXfrm>
        <a:off x="459292" y="1936657"/>
        <a:ext cx="1759572" cy="1224870"/>
      </dsp:txXfrm>
    </dsp:sp>
    <dsp:sp modelId="{3DE89DF6-699E-40D9-9035-BEBCC072EF02}">
      <dsp:nvSpPr>
        <dsp:cNvPr id="0" name=""/>
        <dsp:cNvSpPr/>
      </dsp:nvSpPr>
      <dsp:spPr>
        <a:xfrm>
          <a:off x="273420" y="1749468"/>
          <a:ext cx="147764" cy="2235711"/>
        </a:xfrm>
        <a:custGeom>
          <a:avLst/>
          <a:gdLst/>
          <a:ahLst/>
          <a:cxnLst/>
          <a:rect l="0" t="0" r="0" b="0"/>
          <a:pathLst>
            <a:path>
              <a:moveTo>
                <a:pt x="0" y="0"/>
              </a:moveTo>
              <a:lnTo>
                <a:pt x="0" y="2235711"/>
              </a:lnTo>
              <a:lnTo>
                <a:pt x="147764" y="2235711"/>
              </a:lnTo>
            </a:path>
          </a:pathLst>
        </a:custGeom>
        <a:noFill/>
        <a:ln w="127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F506F1-4263-4A26-ACC0-2E32F2DF72AE}">
      <dsp:nvSpPr>
        <dsp:cNvPr id="0" name=""/>
        <dsp:cNvSpPr/>
      </dsp:nvSpPr>
      <dsp:spPr>
        <a:xfrm>
          <a:off x="421184" y="3412766"/>
          <a:ext cx="1870393" cy="1144827"/>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3566794"/>
              <a:satOff val="-4175"/>
              <a:lumOff val="437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dirty="0"/>
            <a:t>To address-To be entered</a:t>
          </a:r>
        </a:p>
      </dsp:txBody>
      <dsp:txXfrm>
        <a:off x="454715" y="3446297"/>
        <a:ext cx="1803331" cy="1077765"/>
      </dsp:txXfrm>
    </dsp:sp>
    <dsp:sp modelId="{4D189963-E1C6-43E1-A81D-BCE190BC8C46}">
      <dsp:nvSpPr>
        <dsp:cNvPr id="0" name=""/>
        <dsp:cNvSpPr/>
      </dsp:nvSpPr>
      <dsp:spPr>
        <a:xfrm>
          <a:off x="2523887" y="938745"/>
          <a:ext cx="1705045" cy="852522"/>
        </a:xfrm>
        <a:prstGeom prst="roundRect">
          <a:avLst>
            <a:gd name="adj" fmla="val 10000"/>
          </a:avLst>
        </a:prstGeom>
        <a:solidFill>
          <a:schemeClr val="accent5">
            <a:hueOff val="10700381"/>
            <a:satOff val="-12526"/>
            <a:lumOff val="1313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en-US" sz="3600" kern="1200" dirty="0"/>
            <a:t>Inward</a:t>
          </a:r>
        </a:p>
      </dsp:txBody>
      <dsp:txXfrm>
        <a:off x="2548857" y="963715"/>
        <a:ext cx="1655105" cy="802582"/>
      </dsp:txXfrm>
    </dsp:sp>
    <dsp:sp modelId="{10E99566-EFF6-4BB7-B1E5-366CBE489C2C}">
      <dsp:nvSpPr>
        <dsp:cNvPr id="0" name=""/>
        <dsp:cNvSpPr/>
      </dsp:nvSpPr>
      <dsp:spPr>
        <a:xfrm>
          <a:off x="2694392" y="1791268"/>
          <a:ext cx="170504" cy="851107"/>
        </a:xfrm>
        <a:custGeom>
          <a:avLst/>
          <a:gdLst/>
          <a:ahLst/>
          <a:cxnLst/>
          <a:rect l="0" t="0" r="0" b="0"/>
          <a:pathLst>
            <a:path>
              <a:moveTo>
                <a:pt x="0" y="0"/>
              </a:moveTo>
              <a:lnTo>
                <a:pt x="0" y="851107"/>
              </a:lnTo>
              <a:lnTo>
                <a:pt x="170504" y="851107"/>
              </a:lnTo>
            </a:path>
          </a:pathLst>
        </a:custGeom>
        <a:noFill/>
        <a:ln w="127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D73D97-AC62-4C64-A6B0-FFD4C0FEB434}">
      <dsp:nvSpPr>
        <dsp:cNvPr id="0" name=""/>
        <dsp:cNvSpPr/>
      </dsp:nvSpPr>
      <dsp:spPr>
        <a:xfrm>
          <a:off x="2864897" y="2004398"/>
          <a:ext cx="1916498" cy="1275953"/>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7133587"/>
              <a:satOff val="-8351"/>
              <a:lumOff val="87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dirty="0"/>
            <a:t>FROM address-To be entered</a:t>
          </a:r>
        </a:p>
      </dsp:txBody>
      <dsp:txXfrm>
        <a:off x="2902268" y="2041769"/>
        <a:ext cx="1841756" cy="1201211"/>
      </dsp:txXfrm>
    </dsp:sp>
    <dsp:sp modelId="{5465044D-2A2E-49BA-BDB4-78F9DAC6AE85}">
      <dsp:nvSpPr>
        <dsp:cNvPr id="0" name=""/>
        <dsp:cNvSpPr/>
      </dsp:nvSpPr>
      <dsp:spPr>
        <a:xfrm>
          <a:off x="2694392" y="1791268"/>
          <a:ext cx="170504" cy="2234001"/>
        </a:xfrm>
        <a:custGeom>
          <a:avLst/>
          <a:gdLst/>
          <a:ahLst/>
          <a:cxnLst/>
          <a:rect l="0" t="0" r="0" b="0"/>
          <a:pathLst>
            <a:path>
              <a:moveTo>
                <a:pt x="0" y="0"/>
              </a:moveTo>
              <a:lnTo>
                <a:pt x="0" y="2234001"/>
              </a:lnTo>
              <a:lnTo>
                <a:pt x="170504" y="2234001"/>
              </a:lnTo>
            </a:path>
          </a:pathLst>
        </a:custGeom>
        <a:noFill/>
        <a:ln w="127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60B2CA9-7B37-4CDF-B4F3-2E7F91FA2B58}">
      <dsp:nvSpPr>
        <dsp:cNvPr id="0" name=""/>
        <dsp:cNvSpPr/>
      </dsp:nvSpPr>
      <dsp:spPr>
        <a:xfrm>
          <a:off x="2864897" y="3493483"/>
          <a:ext cx="1814550" cy="1063573"/>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10700381"/>
              <a:satOff val="-12526"/>
              <a:lumOff val="131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dirty="0"/>
            <a:t>To address- auto populated</a:t>
          </a:r>
        </a:p>
      </dsp:txBody>
      <dsp:txXfrm>
        <a:off x="2896048" y="3524634"/>
        <a:ext cx="1752248" cy="10012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1A0BBF-DAB4-4361-BE42-8C661F4B58F0}">
      <dsp:nvSpPr>
        <dsp:cNvPr id="0" name=""/>
        <dsp:cNvSpPr/>
      </dsp:nvSpPr>
      <dsp:spPr>
        <a:xfrm>
          <a:off x="100730" y="47845"/>
          <a:ext cx="5739439" cy="2535349"/>
        </a:xfrm>
        <a:prstGeom prst="rect">
          <a:avLst/>
        </a:prstGeom>
        <a:solidFill>
          <a:schemeClr val="bg2">
            <a:lumMod val="9000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mn-lt"/>
            </a:rPr>
            <a:t>Where an e-way bill has been generated, but goods are either not transported or are not transported as per the details furnished in the   e-way bill, the e-way bill may be cancelled electronically on the common portal </a:t>
          </a:r>
          <a:r>
            <a:rPr lang="en-US" sz="2200" b="1" kern="1200" dirty="0">
              <a:latin typeface="+mn-lt"/>
            </a:rPr>
            <a:t>within 24 hours</a:t>
          </a:r>
          <a:r>
            <a:rPr lang="en-US" sz="2200" kern="1200" dirty="0">
              <a:latin typeface="+mn-lt"/>
            </a:rPr>
            <a:t> of generation.</a:t>
          </a:r>
          <a:endParaRPr lang="en-US" sz="2200" kern="1200" dirty="0"/>
        </a:p>
      </dsp:txBody>
      <dsp:txXfrm>
        <a:off x="100730" y="47845"/>
        <a:ext cx="5739439" cy="2535349"/>
      </dsp:txXfrm>
    </dsp:sp>
    <dsp:sp modelId="{DBA79B52-D4DB-44D2-9D5B-19F0A48776A1}">
      <dsp:nvSpPr>
        <dsp:cNvPr id="0" name=""/>
        <dsp:cNvSpPr/>
      </dsp:nvSpPr>
      <dsp:spPr>
        <a:xfrm>
          <a:off x="6262727" y="47845"/>
          <a:ext cx="5540245" cy="2535349"/>
        </a:xfrm>
        <a:prstGeom prst="rect">
          <a:avLst/>
        </a:prstGeom>
        <a:solidFill>
          <a:schemeClr val="accent2">
            <a:lumMod val="20000"/>
            <a:lumOff val="8000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mn-lt"/>
            </a:rPr>
            <a:t>Where the person to whom the information specified in sub-rule (11) has been made available does not communicate his acceptance or rejection </a:t>
          </a:r>
          <a:r>
            <a:rPr lang="en-US" sz="2200" b="1" kern="1200" dirty="0">
              <a:latin typeface="+mn-lt"/>
            </a:rPr>
            <a:t>within 72 hours</a:t>
          </a:r>
          <a:r>
            <a:rPr lang="en-US" sz="2200" kern="1200" dirty="0">
              <a:latin typeface="+mn-lt"/>
            </a:rPr>
            <a:t> of the details being made available to him, it shall be deemed that he has accepted the said details.</a:t>
          </a:r>
          <a:endParaRPr lang="en-US" sz="2200" kern="1200" dirty="0"/>
        </a:p>
      </dsp:txBody>
      <dsp:txXfrm>
        <a:off x="6262727" y="47845"/>
        <a:ext cx="5540245" cy="2535349"/>
      </dsp:txXfrm>
    </dsp:sp>
    <dsp:sp modelId="{CAA69838-6935-499F-A3DE-A8D6FA10C894}">
      <dsp:nvSpPr>
        <dsp:cNvPr id="0" name=""/>
        <dsp:cNvSpPr/>
      </dsp:nvSpPr>
      <dsp:spPr>
        <a:xfrm>
          <a:off x="1133" y="3005753"/>
          <a:ext cx="5739439" cy="2535349"/>
        </a:xfrm>
        <a:prstGeom prst="rect">
          <a:avLst/>
        </a:prstGeom>
        <a:solidFill>
          <a:schemeClr val="accent5">
            <a:lumMod val="40000"/>
            <a:lumOff val="6000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mn-lt"/>
            </a:rPr>
            <a:t>The E-Way bill </a:t>
          </a:r>
          <a:r>
            <a:rPr lang="en-US" sz="2200" b="1" kern="1200" dirty="0">
              <a:latin typeface="+mn-lt"/>
            </a:rPr>
            <a:t>can’t be cancel,</a:t>
          </a:r>
          <a:r>
            <a:rPr lang="en-US" sz="2200" kern="1200" dirty="0">
              <a:latin typeface="+mn-lt"/>
            </a:rPr>
            <a:t> after verification in-transit.</a:t>
          </a:r>
          <a:endParaRPr lang="en-US" sz="2200" kern="1200" dirty="0"/>
        </a:p>
      </dsp:txBody>
      <dsp:txXfrm>
        <a:off x="1133" y="3005753"/>
        <a:ext cx="5739439" cy="2535349"/>
      </dsp:txXfrm>
    </dsp:sp>
    <dsp:sp modelId="{D726CA5F-3293-4ACD-84AD-8B136B36D749}">
      <dsp:nvSpPr>
        <dsp:cNvPr id="0" name=""/>
        <dsp:cNvSpPr/>
      </dsp:nvSpPr>
      <dsp:spPr>
        <a:xfrm>
          <a:off x="6163130" y="3005753"/>
          <a:ext cx="5739439" cy="2535349"/>
        </a:xfrm>
        <a:prstGeom prst="rect">
          <a:avLst/>
        </a:prstGeom>
        <a:solidFill>
          <a:schemeClr val="accent6">
            <a:lumMod val="40000"/>
            <a:lumOff val="6000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Unique no generated will be valid for a period of </a:t>
          </a:r>
          <a:r>
            <a:rPr lang="en-US" sz="2200" b="1" kern="1200" dirty="0"/>
            <a:t>15 days </a:t>
          </a:r>
          <a:r>
            <a:rPr lang="en-US" sz="2200" kern="1200" dirty="0"/>
            <a:t>for updating of Part B of Form GST EWB01</a:t>
          </a:r>
        </a:p>
      </dsp:txBody>
      <dsp:txXfrm>
        <a:off x="6163130" y="3005753"/>
        <a:ext cx="5739439" cy="253534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E2ECC8-05FB-4287-A512-5D29E799ACB4}">
      <dsp:nvSpPr>
        <dsp:cNvPr id="0" name=""/>
        <dsp:cNvSpPr/>
      </dsp:nvSpPr>
      <dsp:spPr>
        <a:xfrm>
          <a:off x="13232" y="113254"/>
          <a:ext cx="3013795" cy="4670034"/>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ClrTx/>
            <a:buSzTx/>
            <a:buFontTx/>
            <a:buNone/>
          </a:pPr>
          <a:r>
            <a:rPr lang="en-US" sz="2200" b="1" kern="1200" dirty="0">
              <a:latin typeface="+mn-lt"/>
              <a:cs typeface="Arial" panose="020B0604020202020204" pitchFamily="34" charset="0"/>
            </a:rPr>
            <a:t>Period of validity </a:t>
          </a:r>
          <a:r>
            <a:rPr lang="en-US" sz="2200" b="0" kern="1200" dirty="0">
              <a:latin typeface="+mn-lt"/>
              <a:cs typeface="Arial" panose="020B0604020202020204" pitchFamily="34" charset="0"/>
            </a:rPr>
            <a:t>shall be counted from the time at which the E-Way bill has been generated and each day shall be counted as the period </a:t>
          </a:r>
          <a:r>
            <a:rPr lang="en-US" sz="2200" b="1" kern="1200" dirty="0">
              <a:latin typeface="+mn-lt"/>
              <a:cs typeface="Arial" panose="020B0604020202020204" pitchFamily="34" charset="0"/>
            </a:rPr>
            <a:t>expiring at midnight of the day next </a:t>
          </a:r>
          <a:r>
            <a:rPr lang="en-US" sz="2200" b="0" kern="1200" dirty="0">
              <a:latin typeface="+mn-lt"/>
              <a:cs typeface="Arial" panose="020B0604020202020204" pitchFamily="34" charset="0"/>
            </a:rPr>
            <a:t>to generation of E-way bill. </a:t>
          </a:r>
          <a:endParaRPr lang="en-US" sz="2200" kern="1200" dirty="0">
            <a:latin typeface="+mn-lt"/>
            <a:cs typeface="Arial" panose="020B0604020202020204" pitchFamily="34" charset="0"/>
          </a:endParaRPr>
        </a:p>
      </dsp:txBody>
      <dsp:txXfrm>
        <a:off x="101503" y="201525"/>
        <a:ext cx="2837253" cy="4493492"/>
      </dsp:txXfrm>
    </dsp:sp>
    <dsp:sp modelId="{44D0ECCD-964E-41B8-9CD4-A886CC52091D}">
      <dsp:nvSpPr>
        <dsp:cNvPr id="0" name=""/>
        <dsp:cNvSpPr/>
      </dsp:nvSpPr>
      <dsp:spPr>
        <a:xfrm>
          <a:off x="3328407" y="2074561"/>
          <a:ext cx="638924" cy="747421"/>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solidFill>
              <a:schemeClr val="tx1"/>
            </a:solidFill>
            <a:latin typeface="Arial" panose="020B0604020202020204" pitchFamily="34" charset="0"/>
            <a:cs typeface="Arial" panose="020B0604020202020204" pitchFamily="34" charset="0"/>
          </a:endParaRPr>
        </a:p>
      </dsp:txBody>
      <dsp:txXfrm>
        <a:off x="3328407" y="2224045"/>
        <a:ext cx="447247" cy="448453"/>
      </dsp:txXfrm>
    </dsp:sp>
    <dsp:sp modelId="{B7F81BA6-FF73-4B13-898E-0CE2EAB74F46}">
      <dsp:nvSpPr>
        <dsp:cNvPr id="0" name=""/>
        <dsp:cNvSpPr/>
      </dsp:nvSpPr>
      <dsp:spPr>
        <a:xfrm>
          <a:off x="4232546" y="113254"/>
          <a:ext cx="3337416" cy="4670034"/>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Font typeface="Wingdings" panose="05000000000000000000" pitchFamily="2" charset="2"/>
            <a:buNone/>
          </a:pPr>
          <a:r>
            <a:rPr lang="en-IN" sz="2200" b="1" kern="1200" dirty="0">
              <a:latin typeface="+mn-lt"/>
              <a:cs typeface="Arial" panose="020B0604020202020204" pitchFamily="34" charset="0"/>
            </a:rPr>
            <a:t> Validity </a:t>
          </a:r>
          <a:r>
            <a:rPr lang="en-IN" sz="2200" b="0" kern="1200" dirty="0">
              <a:latin typeface="+mn-lt"/>
              <a:cs typeface="Arial" panose="020B0604020202020204" pitchFamily="34" charset="0"/>
            </a:rPr>
            <a:t>period can be </a:t>
          </a:r>
          <a:r>
            <a:rPr lang="en-IN" sz="2200" b="1" kern="1200" dirty="0">
              <a:latin typeface="+mn-lt"/>
              <a:cs typeface="Arial" panose="020B0604020202020204" pitchFamily="34" charset="0"/>
            </a:rPr>
            <a:t>extended:</a:t>
          </a:r>
        </a:p>
        <a:p>
          <a:pPr marL="0" lvl="0" indent="0" algn="ctr" defTabSz="977900">
            <a:lnSpc>
              <a:spcPct val="90000"/>
            </a:lnSpc>
            <a:spcBef>
              <a:spcPct val="0"/>
            </a:spcBef>
            <a:spcAft>
              <a:spcPct val="35000"/>
            </a:spcAft>
            <a:buFont typeface="Wingdings" panose="05000000000000000000" pitchFamily="2" charset="2"/>
            <a:buNone/>
          </a:pPr>
          <a:r>
            <a:rPr lang="en-IN" sz="2200" b="0" kern="1200" dirty="0">
              <a:latin typeface="+mn-lt"/>
              <a:cs typeface="Arial" panose="020B0604020202020204" pitchFamily="34" charset="0"/>
            </a:rPr>
            <a:t>1.Through </a:t>
          </a:r>
          <a:r>
            <a:rPr lang="en-IN" sz="2200" b="1" kern="1200" dirty="0">
              <a:latin typeface="+mn-lt"/>
              <a:cs typeface="Arial" panose="020B0604020202020204" pitchFamily="34" charset="0"/>
            </a:rPr>
            <a:t>notification</a:t>
          </a:r>
          <a:r>
            <a:rPr lang="en-IN" sz="2200" b="0" kern="1200" dirty="0">
              <a:latin typeface="+mn-lt"/>
              <a:cs typeface="Arial" panose="020B0604020202020204" pitchFamily="34" charset="0"/>
            </a:rPr>
            <a:t> for certain category of goods</a:t>
          </a:r>
        </a:p>
        <a:p>
          <a:pPr marL="0" lvl="0" indent="0" algn="ctr" defTabSz="977900">
            <a:lnSpc>
              <a:spcPct val="90000"/>
            </a:lnSpc>
            <a:spcBef>
              <a:spcPct val="0"/>
            </a:spcBef>
            <a:spcAft>
              <a:spcPct val="35000"/>
            </a:spcAft>
            <a:buFont typeface="Wingdings" panose="05000000000000000000" pitchFamily="2" charset="2"/>
            <a:buNone/>
          </a:pPr>
          <a:r>
            <a:rPr lang="en-IN" sz="2200" b="0" kern="1200" dirty="0">
              <a:latin typeface="+mn-lt"/>
              <a:cs typeface="Arial" panose="020B0604020202020204" pitchFamily="34" charset="0"/>
            </a:rPr>
            <a:t>2.After uploading details in Part B of EWB-01 by transporter in </a:t>
          </a:r>
          <a:r>
            <a:rPr lang="en-IN" sz="2200" b="1" kern="1200" dirty="0">
              <a:latin typeface="+mn-lt"/>
              <a:cs typeface="Arial" panose="020B0604020202020204" pitchFamily="34" charset="0"/>
            </a:rPr>
            <a:t>exceptional circumstances including trans-shipment.</a:t>
          </a:r>
          <a:endParaRPr lang="en-US" sz="2200" kern="1200" dirty="0">
            <a:latin typeface="+mn-lt"/>
            <a:cs typeface="Arial" panose="020B0604020202020204" pitchFamily="34" charset="0"/>
          </a:endParaRPr>
        </a:p>
      </dsp:txBody>
      <dsp:txXfrm>
        <a:off x="4330296" y="211004"/>
        <a:ext cx="3141916" cy="4474534"/>
      </dsp:txXfrm>
    </dsp:sp>
    <dsp:sp modelId="{482195E2-D85A-41B1-B235-4A2BE7BCD61B}">
      <dsp:nvSpPr>
        <dsp:cNvPr id="0" name=""/>
        <dsp:cNvSpPr/>
      </dsp:nvSpPr>
      <dsp:spPr>
        <a:xfrm>
          <a:off x="7871342" y="2074561"/>
          <a:ext cx="638924" cy="747421"/>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7871342" y="2224045"/>
        <a:ext cx="447247" cy="448453"/>
      </dsp:txXfrm>
    </dsp:sp>
    <dsp:sp modelId="{5FD47939-04DD-43AF-B493-AB27204A99B3}">
      <dsp:nvSpPr>
        <dsp:cNvPr id="0" name=""/>
        <dsp:cNvSpPr/>
      </dsp:nvSpPr>
      <dsp:spPr>
        <a:xfrm>
          <a:off x="8775481" y="134923"/>
          <a:ext cx="3092606" cy="4626696"/>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ClrTx/>
            <a:buSzTx/>
            <a:buFontTx/>
            <a:buNone/>
          </a:pPr>
          <a:r>
            <a:rPr lang="en-US" sz="2200" b="1" kern="1200">
              <a:latin typeface="+mn-lt"/>
              <a:cs typeface="Arial" panose="020B0604020202020204" pitchFamily="34" charset="0"/>
            </a:rPr>
            <a:t>Over </a:t>
          </a:r>
          <a:r>
            <a:rPr lang="en-US" sz="2200" b="1" kern="1200" dirty="0">
              <a:latin typeface="+mn-lt"/>
              <a:cs typeface="Arial" panose="020B0604020202020204" pitchFamily="34" charset="0"/>
            </a:rPr>
            <a:t>dimensional cargo </a:t>
          </a:r>
          <a:r>
            <a:rPr lang="en-US" sz="2200" b="0" kern="1200" dirty="0">
              <a:latin typeface="+mn-lt"/>
              <a:cs typeface="Arial" panose="020B0604020202020204" pitchFamily="34" charset="0"/>
            </a:rPr>
            <a:t>shall mean a cargo carried as a single indivisible unit and which </a:t>
          </a:r>
          <a:r>
            <a:rPr lang="en-US" sz="2200" b="1" kern="1200" dirty="0">
              <a:latin typeface="+mn-lt"/>
              <a:cs typeface="Arial" panose="020B0604020202020204" pitchFamily="34" charset="0"/>
            </a:rPr>
            <a:t>exceeds the dimensional limit prescribed in Rule 93 of the central motor vehicles rules 1989</a:t>
          </a:r>
          <a:r>
            <a:rPr lang="en-US" sz="2200" b="0" kern="1200" dirty="0">
              <a:latin typeface="+mn-lt"/>
              <a:cs typeface="Arial" panose="020B0604020202020204" pitchFamily="34" charset="0"/>
            </a:rPr>
            <a:t>.</a:t>
          </a:r>
          <a:endParaRPr lang="en-US" sz="2200" kern="1200" dirty="0">
            <a:latin typeface="+mn-lt"/>
            <a:cs typeface="Arial" panose="020B0604020202020204" pitchFamily="34" charset="0"/>
          </a:endParaRPr>
        </a:p>
      </dsp:txBody>
      <dsp:txXfrm>
        <a:off x="8866060" y="225502"/>
        <a:ext cx="2911448" cy="444553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A24F97-7E5B-4603-BE4B-04E88595555E}">
      <dsp:nvSpPr>
        <dsp:cNvPr id="0" name=""/>
        <dsp:cNvSpPr/>
      </dsp:nvSpPr>
      <dsp:spPr>
        <a:xfrm>
          <a:off x="1542199" y="54618"/>
          <a:ext cx="4101028" cy="23807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just" defTabSz="977900">
            <a:lnSpc>
              <a:spcPct val="90000"/>
            </a:lnSpc>
            <a:spcBef>
              <a:spcPct val="0"/>
            </a:spcBef>
            <a:spcAft>
              <a:spcPct val="35000"/>
            </a:spcAft>
            <a:buNone/>
          </a:pPr>
          <a:r>
            <a:rPr lang="en-US" sz="2200" kern="1200" dirty="0">
              <a:solidFill>
                <a:schemeClr val="tx1"/>
              </a:solidFill>
            </a:rPr>
            <a:t>In respect of movement of goods within </a:t>
          </a:r>
          <a:r>
            <a:rPr lang="en-US" sz="2200" b="1" u="sng" kern="1200" dirty="0">
              <a:solidFill>
                <a:schemeClr val="tx1"/>
              </a:solidFill>
            </a:rPr>
            <a:t>such areas as are notified</a:t>
          </a:r>
          <a:r>
            <a:rPr lang="en-US" sz="2200" kern="1200" dirty="0">
              <a:solidFill>
                <a:schemeClr val="tx1"/>
              </a:solidFill>
            </a:rPr>
            <a:t> under rule 138(14) of the SGST rules,2017 of the concerned state.</a:t>
          </a:r>
        </a:p>
      </dsp:txBody>
      <dsp:txXfrm>
        <a:off x="1542199" y="54618"/>
        <a:ext cx="4101028" cy="2380704"/>
      </dsp:txXfrm>
    </dsp:sp>
    <dsp:sp modelId="{A2BF98E2-DFDF-405D-AE78-3375807A1EB8}">
      <dsp:nvSpPr>
        <dsp:cNvPr id="0" name=""/>
        <dsp:cNvSpPr/>
      </dsp:nvSpPr>
      <dsp:spPr>
        <a:xfrm>
          <a:off x="6014950" y="54618"/>
          <a:ext cx="4083334" cy="23807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just" defTabSz="977900">
            <a:lnSpc>
              <a:spcPct val="90000"/>
            </a:lnSpc>
            <a:spcBef>
              <a:spcPct val="0"/>
            </a:spcBef>
            <a:spcAft>
              <a:spcPct val="35000"/>
            </a:spcAft>
            <a:buNone/>
          </a:pPr>
          <a:r>
            <a:rPr lang="en-US" sz="2200" kern="1200" dirty="0">
              <a:solidFill>
                <a:schemeClr val="tx1"/>
              </a:solidFill>
            </a:rPr>
            <a:t>Goods being transported are </a:t>
          </a:r>
          <a:r>
            <a:rPr lang="en-US" sz="2200" b="1" u="sng" kern="1200" dirty="0">
              <a:solidFill>
                <a:schemeClr val="tx1"/>
              </a:solidFill>
            </a:rPr>
            <a:t>alcoholic liquor for human consumption petroleum crude, high speed diesel, motor spirit natural gas, or aviation turbine fuel</a:t>
          </a:r>
          <a:r>
            <a:rPr lang="en-US" sz="2200" kern="1200" dirty="0">
              <a:solidFill>
                <a:schemeClr val="tx1"/>
              </a:solidFill>
            </a:rPr>
            <a:t>.</a:t>
          </a:r>
        </a:p>
      </dsp:txBody>
      <dsp:txXfrm>
        <a:off x="6014950" y="54618"/>
        <a:ext cx="4083334" cy="2380704"/>
      </dsp:txXfrm>
    </dsp:sp>
    <dsp:sp modelId="{DF814939-2D43-47E4-871F-B04C8311DE45}">
      <dsp:nvSpPr>
        <dsp:cNvPr id="0" name=""/>
        <dsp:cNvSpPr/>
      </dsp:nvSpPr>
      <dsp:spPr>
        <a:xfrm>
          <a:off x="0" y="2733801"/>
          <a:ext cx="3717224" cy="234488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rPr>
            <a:t>Where </a:t>
          </a:r>
          <a:r>
            <a:rPr lang="en-US" sz="2200" b="1" kern="1200" dirty="0">
              <a:solidFill>
                <a:schemeClr val="tx1"/>
              </a:solidFill>
            </a:rPr>
            <a:t>empty cargo </a:t>
          </a:r>
          <a:r>
            <a:rPr lang="en-US" sz="2200" kern="1200" dirty="0">
              <a:solidFill>
                <a:schemeClr val="tx1"/>
              </a:solidFill>
            </a:rPr>
            <a:t>containers are being transported.</a:t>
          </a:r>
        </a:p>
      </dsp:txBody>
      <dsp:txXfrm>
        <a:off x="0" y="2733801"/>
        <a:ext cx="3717224" cy="2344884"/>
      </dsp:txXfrm>
    </dsp:sp>
    <dsp:sp modelId="{722DCA92-E453-4FC7-A8A3-3E03449E85E2}">
      <dsp:nvSpPr>
        <dsp:cNvPr id="0" name=""/>
        <dsp:cNvSpPr/>
      </dsp:nvSpPr>
      <dsp:spPr>
        <a:xfrm>
          <a:off x="4094854" y="2731570"/>
          <a:ext cx="3717224" cy="246692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rPr>
            <a:t>Goods exempt from tax under </a:t>
          </a:r>
        </a:p>
        <a:p>
          <a:pPr marL="0" lvl="0" indent="0" algn="ctr" defTabSz="977900">
            <a:lnSpc>
              <a:spcPct val="90000"/>
            </a:lnSpc>
            <a:spcBef>
              <a:spcPct val="0"/>
            </a:spcBef>
            <a:spcAft>
              <a:spcPct val="35000"/>
            </a:spcAft>
            <a:buNone/>
          </a:pPr>
          <a:r>
            <a:rPr lang="en-US" sz="2200" kern="1200" dirty="0">
              <a:solidFill>
                <a:schemeClr val="tx1"/>
              </a:solidFill>
            </a:rPr>
            <a:t>Notification NO. </a:t>
          </a:r>
          <a:r>
            <a:rPr lang="en-US" sz="2200" b="1" kern="1200" dirty="0">
              <a:solidFill>
                <a:schemeClr val="tx1"/>
              </a:solidFill>
            </a:rPr>
            <a:t>7/2017</a:t>
          </a:r>
        </a:p>
        <a:p>
          <a:pPr marL="0" lvl="0" indent="0" algn="ctr" defTabSz="977900">
            <a:lnSpc>
              <a:spcPct val="90000"/>
            </a:lnSpc>
            <a:spcBef>
              <a:spcPct val="0"/>
            </a:spcBef>
            <a:spcAft>
              <a:spcPct val="35000"/>
            </a:spcAft>
            <a:buNone/>
          </a:pPr>
          <a:r>
            <a:rPr lang="en-US" sz="2200" kern="1200" dirty="0">
              <a:solidFill>
                <a:schemeClr val="tx1"/>
              </a:solidFill>
            </a:rPr>
            <a:t> and </a:t>
          </a:r>
        </a:p>
        <a:p>
          <a:pPr marL="0" lvl="0" indent="0" algn="ctr" defTabSz="977900">
            <a:lnSpc>
              <a:spcPct val="90000"/>
            </a:lnSpc>
            <a:spcBef>
              <a:spcPct val="0"/>
            </a:spcBef>
            <a:spcAft>
              <a:spcPct val="35000"/>
            </a:spcAft>
            <a:buNone/>
          </a:pPr>
          <a:r>
            <a:rPr lang="en-US" sz="2200" kern="1200" dirty="0">
              <a:solidFill>
                <a:schemeClr val="tx1"/>
              </a:solidFill>
            </a:rPr>
            <a:t>Notification NO. </a:t>
          </a:r>
          <a:r>
            <a:rPr lang="en-US" sz="2200" b="1" kern="1200" dirty="0">
              <a:solidFill>
                <a:schemeClr val="tx1"/>
              </a:solidFill>
            </a:rPr>
            <a:t>26/2017</a:t>
          </a:r>
          <a:r>
            <a:rPr lang="en-US" sz="2200" kern="1200" dirty="0">
              <a:solidFill>
                <a:schemeClr val="tx1"/>
              </a:solidFill>
            </a:rPr>
            <a:t> </a:t>
          </a:r>
          <a:r>
            <a:rPr lang="en-US" sz="2200" b="1" kern="1200" dirty="0">
              <a:solidFill>
                <a:schemeClr val="tx1"/>
              </a:solidFill>
            </a:rPr>
            <a:t>Central tax (rate)</a:t>
          </a:r>
        </a:p>
      </dsp:txBody>
      <dsp:txXfrm>
        <a:off x="4094854" y="2731570"/>
        <a:ext cx="3717224" cy="2466928"/>
      </dsp:txXfrm>
    </dsp:sp>
    <dsp:sp modelId="{8175855B-2202-4DFA-A691-6172DFB41047}">
      <dsp:nvSpPr>
        <dsp:cNvPr id="0" name=""/>
        <dsp:cNvSpPr/>
      </dsp:nvSpPr>
      <dsp:spPr>
        <a:xfrm>
          <a:off x="7987978" y="2735473"/>
          <a:ext cx="3450774" cy="236901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rPr>
            <a:t>Where Goods being transported </a:t>
          </a:r>
          <a:r>
            <a:rPr lang="en-US" sz="2200" b="1" kern="1200" dirty="0">
              <a:solidFill>
                <a:schemeClr val="tx1"/>
              </a:solidFill>
            </a:rPr>
            <a:t>by non-motorized vehicle</a:t>
          </a:r>
          <a:r>
            <a:rPr lang="en-US" sz="2200" kern="1200" dirty="0">
              <a:solidFill>
                <a:schemeClr val="tx1"/>
              </a:solidFill>
            </a:rPr>
            <a:t>.</a:t>
          </a:r>
        </a:p>
      </dsp:txBody>
      <dsp:txXfrm>
        <a:off x="7987978" y="2735473"/>
        <a:ext cx="3450774" cy="236901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3E6679-1261-4A98-A08C-02017FC11D35}">
      <dsp:nvSpPr>
        <dsp:cNvPr id="0" name=""/>
        <dsp:cNvSpPr/>
      </dsp:nvSpPr>
      <dsp:spPr>
        <a:xfrm>
          <a:off x="2675" y="306113"/>
          <a:ext cx="3672372" cy="221770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rPr>
            <a:t>Goods transported are </a:t>
          </a:r>
          <a:r>
            <a:rPr lang="en-US" sz="2200" b="1" kern="1200" dirty="0">
              <a:solidFill>
                <a:schemeClr val="tx1"/>
              </a:solidFill>
            </a:rPr>
            <a:t>transit cargo </a:t>
          </a:r>
          <a:r>
            <a:rPr lang="en-US" sz="2200" kern="1200" dirty="0">
              <a:solidFill>
                <a:schemeClr val="tx1"/>
              </a:solidFill>
            </a:rPr>
            <a:t>from or to </a:t>
          </a:r>
          <a:r>
            <a:rPr lang="en-US" sz="2200" b="1" kern="1200" dirty="0">
              <a:solidFill>
                <a:schemeClr val="tx1"/>
              </a:solidFill>
            </a:rPr>
            <a:t>Nepal or Bhutan</a:t>
          </a:r>
          <a:r>
            <a:rPr lang="en-US" sz="2200" kern="1200" dirty="0">
              <a:solidFill>
                <a:schemeClr val="tx1"/>
              </a:solidFill>
            </a:rPr>
            <a:t>.. </a:t>
          </a:r>
        </a:p>
      </dsp:txBody>
      <dsp:txXfrm>
        <a:off x="2675" y="306113"/>
        <a:ext cx="3672372" cy="2217705"/>
      </dsp:txXfrm>
    </dsp:sp>
    <dsp:sp modelId="{FF5F67DE-7855-43D3-A7CC-D70B8CED805F}">
      <dsp:nvSpPr>
        <dsp:cNvPr id="0" name=""/>
        <dsp:cNvSpPr/>
      </dsp:nvSpPr>
      <dsp:spPr>
        <a:xfrm>
          <a:off x="4044666" y="306113"/>
          <a:ext cx="3696176" cy="221770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rPr>
            <a:t>Goods specified in the schedule appended to </a:t>
          </a:r>
          <a:r>
            <a:rPr lang="en-US" sz="2200" b="1" kern="1200" dirty="0">
              <a:solidFill>
                <a:schemeClr val="tx1"/>
              </a:solidFill>
            </a:rPr>
            <a:t>notification No. 2/2017 </a:t>
          </a:r>
          <a:r>
            <a:rPr lang="en-US" sz="2200" kern="1200" dirty="0">
              <a:solidFill>
                <a:schemeClr val="tx1"/>
              </a:solidFill>
            </a:rPr>
            <a:t>Central tax (rate) other than de oiled cake.</a:t>
          </a:r>
        </a:p>
      </dsp:txBody>
      <dsp:txXfrm>
        <a:off x="4044666" y="306113"/>
        <a:ext cx="3696176" cy="2217705"/>
      </dsp:txXfrm>
    </dsp:sp>
    <dsp:sp modelId="{441908BF-EFB6-44C6-B159-0CDAB8B753C6}">
      <dsp:nvSpPr>
        <dsp:cNvPr id="0" name=""/>
        <dsp:cNvSpPr/>
      </dsp:nvSpPr>
      <dsp:spPr>
        <a:xfrm>
          <a:off x="8110460" y="306113"/>
          <a:ext cx="3696176" cy="221770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rPr>
            <a:t>Where supply of goods  is treated as no supply  under Schedule 3 of the Act.</a:t>
          </a:r>
        </a:p>
      </dsp:txBody>
      <dsp:txXfrm>
        <a:off x="8110460" y="306113"/>
        <a:ext cx="3696176" cy="2217705"/>
      </dsp:txXfrm>
    </dsp:sp>
    <dsp:sp modelId="{31C7C5D9-723C-4880-970F-48BE2AD2A5F2}">
      <dsp:nvSpPr>
        <dsp:cNvPr id="0" name=""/>
        <dsp:cNvSpPr/>
      </dsp:nvSpPr>
      <dsp:spPr>
        <a:xfrm>
          <a:off x="864088" y="2893436"/>
          <a:ext cx="4848311" cy="221770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chemeClr val="tx1"/>
              </a:solidFill>
            </a:rPr>
            <a:t>Consignor </a:t>
          </a:r>
          <a:r>
            <a:rPr lang="en-US" sz="2200" kern="1200" dirty="0">
              <a:solidFill>
                <a:schemeClr val="tx1"/>
              </a:solidFill>
            </a:rPr>
            <a:t>of goods is the Central </a:t>
          </a:r>
          <a:r>
            <a:rPr lang="en-US" sz="2200" b="1" kern="1200" dirty="0">
              <a:solidFill>
                <a:schemeClr val="tx1"/>
              </a:solidFill>
            </a:rPr>
            <a:t>Government</a:t>
          </a:r>
          <a:r>
            <a:rPr lang="en-US" sz="2200" kern="1200" dirty="0">
              <a:solidFill>
                <a:schemeClr val="tx1"/>
              </a:solidFill>
            </a:rPr>
            <a:t>, Government of any state or local authority for transport of goods </a:t>
          </a:r>
          <a:r>
            <a:rPr lang="en-US" sz="2200" b="1" kern="1200" dirty="0">
              <a:solidFill>
                <a:schemeClr val="tx1"/>
              </a:solidFill>
            </a:rPr>
            <a:t>by rail</a:t>
          </a:r>
          <a:r>
            <a:rPr lang="en-US" sz="2200" kern="1200" dirty="0">
              <a:solidFill>
                <a:schemeClr val="tx1"/>
              </a:solidFill>
            </a:rPr>
            <a:t>.</a:t>
          </a:r>
        </a:p>
      </dsp:txBody>
      <dsp:txXfrm>
        <a:off x="864088" y="2893436"/>
        <a:ext cx="4848311" cy="2217705"/>
      </dsp:txXfrm>
    </dsp:sp>
    <dsp:sp modelId="{ECE0D8A3-8F83-4C34-863C-E3120A3C4801}">
      <dsp:nvSpPr>
        <dsp:cNvPr id="0" name=""/>
        <dsp:cNvSpPr/>
      </dsp:nvSpPr>
      <dsp:spPr>
        <a:xfrm>
          <a:off x="6082017" y="2893436"/>
          <a:ext cx="4863206" cy="221770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rPr>
            <a:t>Goods being transported </a:t>
          </a:r>
          <a:r>
            <a:rPr lang="en-US" sz="2200" b="1" kern="1200" dirty="0">
              <a:solidFill>
                <a:schemeClr val="tx1"/>
              </a:solidFill>
            </a:rPr>
            <a:t>from the port, airport , air cargo complex and land customs station to an inland </a:t>
          </a:r>
          <a:r>
            <a:rPr lang="en-US" sz="2200" kern="1200" dirty="0">
              <a:solidFill>
                <a:schemeClr val="tx1"/>
              </a:solidFill>
            </a:rPr>
            <a:t>container depot or a container freight station for clearance by customs.</a:t>
          </a:r>
        </a:p>
      </dsp:txBody>
      <dsp:txXfrm>
        <a:off x="6082017" y="2893436"/>
        <a:ext cx="4863206" cy="221770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3DBF99-254A-47EC-8C49-0E81C14C3F01}">
      <dsp:nvSpPr>
        <dsp:cNvPr id="0" name=""/>
        <dsp:cNvSpPr/>
      </dsp:nvSpPr>
      <dsp:spPr>
        <a:xfrm>
          <a:off x="644376" y="1394"/>
          <a:ext cx="5010796" cy="383944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just" defTabSz="977900">
            <a:lnSpc>
              <a:spcPct val="90000"/>
            </a:lnSpc>
            <a:spcBef>
              <a:spcPct val="0"/>
            </a:spcBef>
            <a:spcAft>
              <a:spcPct val="35000"/>
            </a:spcAft>
            <a:buNone/>
          </a:pPr>
          <a:r>
            <a:rPr lang="en-US" sz="2200" kern="1200" dirty="0">
              <a:solidFill>
                <a:schemeClr val="tx1"/>
              </a:solidFill>
            </a:rPr>
            <a:t>Where the goods being transported </a:t>
          </a:r>
          <a:r>
            <a:rPr lang="en-US" sz="2200" b="1" kern="1200" dirty="0">
              <a:solidFill>
                <a:schemeClr val="tx1"/>
              </a:solidFill>
            </a:rPr>
            <a:t>upto distance of 20km </a:t>
          </a:r>
          <a:r>
            <a:rPr lang="en-US" sz="2200" kern="1200" dirty="0">
              <a:solidFill>
                <a:schemeClr val="tx1"/>
              </a:solidFill>
            </a:rPr>
            <a:t> from the place of business </a:t>
          </a:r>
          <a:r>
            <a:rPr lang="en-US" sz="2200" b="1" kern="1200" dirty="0">
              <a:solidFill>
                <a:schemeClr val="tx1"/>
              </a:solidFill>
            </a:rPr>
            <a:t>to a weighbridge  </a:t>
          </a:r>
          <a:r>
            <a:rPr lang="en-US" sz="2200" kern="1200" dirty="0">
              <a:solidFill>
                <a:schemeClr val="tx1"/>
              </a:solidFill>
            </a:rPr>
            <a:t>for weighment or from the weighbridge back to the place of business  of the said consignor  subject to the condition that the movement of goods is </a:t>
          </a:r>
          <a:r>
            <a:rPr lang="en-US" sz="2200" b="1" kern="1200" dirty="0">
              <a:solidFill>
                <a:schemeClr val="tx1"/>
              </a:solidFill>
            </a:rPr>
            <a:t>accompanied by delivery challan </a:t>
          </a:r>
          <a:r>
            <a:rPr lang="en-US" sz="2200" kern="1200" dirty="0">
              <a:solidFill>
                <a:schemeClr val="tx1"/>
              </a:solidFill>
            </a:rPr>
            <a:t>issued in accordance  with rule 55. </a:t>
          </a:r>
        </a:p>
      </dsp:txBody>
      <dsp:txXfrm>
        <a:off x="644376" y="1394"/>
        <a:ext cx="5010796" cy="3839447"/>
      </dsp:txXfrm>
    </dsp:sp>
    <dsp:sp modelId="{8A061A7F-9DFE-430D-88BE-3253AA81853B}">
      <dsp:nvSpPr>
        <dsp:cNvPr id="0" name=""/>
        <dsp:cNvSpPr/>
      </dsp:nvSpPr>
      <dsp:spPr>
        <a:xfrm>
          <a:off x="6093103" y="73206"/>
          <a:ext cx="5333595" cy="369582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tx1"/>
              </a:solidFill>
            </a:rPr>
            <a:t>Where goods are being  transported</a:t>
          </a:r>
        </a:p>
        <a:p>
          <a:pPr marL="0" lvl="0" indent="0" algn="just" defTabSz="977900">
            <a:lnSpc>
              <a:spcPct val="90000"/>
            </a:lnSpc>
            <a:spcBef>
              <a:spcPct val="0"/>
            </a:spcBef>
            <a:spcAft>
              <a:spcPct val="35000"/>
            </a:spcAft>
            <a:buNone/>
          </a:pPr>
          <a:r>
            <a:rPr lang="en-US" sz="2200" kern="1200" dirty="0">
              <a:solidFill>
                <a:schemeClr val="tx1"/>
              </a:solidFill>
            </a:rPr>
            <a:t>(</a:t>
          </a:r>
          <a:r>
            <a:rPr lang="en-US" sz="2200" kern="1200" dirty="0" err="1">
              <a:solidFill>
                <a:schemeClr val="tx1"/>
              </a:solidFill>
            </a:rPr>
            <a:t>i</a:t>
          </a:r>
          <a:r>
            <a:rPr lang="en-US" sz="2200" kern="1200" dirty="0">
              <a:solidFill>
                <a:schemeClr val="tx1"/>
              </a:solidFill>
            </a:rPr>
            <a:t>)under customs bond </a:t>
          </a:r>
          <a:r>
            <a:rPr lang="en-US" sz="2200" b="1" kern="1200" dirty="0">
              <a:solidFill>
                <a:schemeClr val="tx1"/>
              </a:solidFill>
            </a:rPr>
            <a:t>from an inland container depot  or a container frieght station to a customs port ,airport , air cargo complex and land customs station,</a:t>
          </a:r>
          <a:r>
            <a:rPr lang="en-US" sz="2200" kern="1200" dirty="0">
              <a:solidFill>
                <a:schemeClr val="tx1"/>
              </a:solidFill>
            </a:rPr>
            <a:t> or from one custom station or port to another custom station or port, or </a:t>
          </a:r>
        </a:p>
        <a:p>
          <a:pPr marL="0" lvl="0" indent="0" algn="just" defTabSz="977900">
            <a:lnSpc>
              <a:spcPct val="90000"/>
            </a:lnSpc>
            <a:spcBef>
              <a:spcPct val="0"/>
            </a:spcBef>
            <a:spcAft>
              <a:spcPct val="35000"/>
            </a:spcAft>
            <a:buNone/>
          </a:pPr>
          <a:r>
            <a:rPr lang="en-US" sz="2200" kern="1200" dirty="0">
              <a:solidFill>
                <a:schemeClr val="tx1"/>
              </a:solidFill>
            </a:rPr>
            <a:t>(ii) Under custom supervision or under custom seal.</a:t>
          </a:r>
        </a:p>
      </dsp:txBody>
      <dsp:txXfrm>
        <a:off x="6093103" y="73206"/>
        <a:ext cx="5333595" cy="3695823"/>
      </dsp:txXfrm>
    </dsp:sp>
    <dsp:sp modelId="{881593B5-BCEC-47DC-A2C2-26007D8BB18E}">
      <dsp:nvSpPr>
        <dsp:cNvPr id="0" name=""/>
        <dsp:cNvSpPr/>
      </dsp:nvSpPr>
      <dsp:spPr>
        <a:xfrm>
          <a:off x="3845887" y="4278772"/>
          <a:ext cx="4379301" cy="169649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rPr>
            <a:t>Movement of goods caused by defence formation under </a:t>
          </a:r>
          <a:r>
            <a:rPr lang="en-US" sz="2200" b="1" kern="1200" dirty="0">
              <a:solidFill>
                <a:schemeClr val="tx1"/>
              </a:solidFill>
            </a:rPr>
            <a:t>Ministry of defence </a:t>
          </a:r>
          <a:r>
            <a:rPr lang="en-US" sz="2200" kern="1200" dirty="0">
              <a:solidFill>
                <a:schemeClr val="tx1"/>
              </a:solidFill>
            </a:rPr>
            <a:t>as a consignor or consignee.</a:t>
          </a:r>
        </a:p>
      </dsp:txBody>
      <dsp:txXfrm>
        <a:off x="3845887" y="4278772"/>
        <a:ext cx="4379301" cy="169649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04A8D02-4E65-4CCD-8312-4AB164C6C77D}" type="datetimeFigureOut">
              <a:rPr lang="en-US"/>
              <a:t>4/6/2018</a:t>
            </a:fld>
            <a:endParaRP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C119DBA-4540-49B3-8FA9-6259387ECF9E}" type="slidenum">
              <a:rPr/>
              <a:t>‹#›</a:t>
            </a:fld>
            <a:endParaRPr dirty="0"/>
          </a:p>
        </p:txBody>
      </p:sp>
    </p:spTree>
    <p:extLst>
      <p:ext uri="{BB962C8B-B14F-4D97-AF65-F5344CB8AC3E}">
        <p14:creationId xmlns:p14="http://schemas.microsoft.com/office/powerpoint/2010/main" val="3587619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A755D9-D361-47B8-9652-3B4EA9776CE5}" type="datetimeFigureOut">
              <a:rPr lang="en-US"/>
              <a:t>4/6/2018</a:t>
            </a:fld>
            <a:endParaRPr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B36274-F2B9-4C45-BBB4-0EDF4CD651A7}" type="slidenum">
              <a:rPr/>
              <a:t>‹#›</a:t>
            </a:fld>
            <a:endParaRPr dirty="0"/>
          </a:p>
        </p:txBody>
      </p:sp>
    </p:spTree>
    <p:extLst>
      <p:ext uri="{BB962C8B-B14F-4D97-AF65-F5344CB8AC3E}">
        <p14:creationId xmlns:p14="http://schemas.microsoft.com/office/powerpoint/2010/main" val="2147688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1</a:t>
            </a:fld>
            <a:endParaRPr lang="en-US"/>
          </a:p>
        </p:txBody>
      </p:sp>
    </p:spTree>
    <p:extLst>
      <p:ext uri="{BB962C8B-B14F-4D97-AF65-F5344CB8AC3E}">
        <p14:creationId xmlns:p14="http://schemas.microsoft.com/office/powerpoint/2010/main" val="1245023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10</a:t>
            </a:fld>
            <a:endParaRPr lang="en-US"/>
          </a:p>
        </p:txBody>
      </p:sp>
    </p:spTree>
    <p:extLst>
      <p:ext uri="{BB962C8B-B14F-4D97-AF65-F5344CB8AC3E}">
        <p14:creationId xmlns:p14="http://schemas.microsoft.com/office/powerpoint/2010/main" val="40174498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11</a:t>
            </a:fld>
            <a:endParaRPr lang="en-US"/>
          </a:p>
        </p:txBody>
      </p:sp>
    </p:spTree>
    <p:extLst>
      <p:ext uri="{BB962C8B-B14F-4D97-AF65-F5344CB8AC3E}">
        <p14:creationId xmlns:p14="http://schemas.microsoft.com/office/powerpoint/2010/main" val="28715999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a:t>12</a:t>
            </a:fld>
            <a:endParaRPr lang="en-US" dirty="0"/>
          </a:p>
        </p:txBody>
      </p:sp>
    </p:spTree>
    <p:extLst>
      <p:ext uri="{BB962C8B-B14F-4D97-AF65-F5344CB8AC3E}">
        <p14:creationId xmlns:p14="http://schemas.microsoft.com/office/powerpoint/2010/main" val="27950429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a:t>13</a:t>
            </a:fld>
            <a:endParaRPr lang="en-US" dirty="0"/>
          </a:p>
        </p:txBody>
      </p:sp>
    </p:spTree>
    <p:extLst>
      <p:ext uri="{BB962C8B-B14F-4D97-AF65-F5344CB8AC3E}">
        <p14:creationId xmlns:p14="http://schemas.microsoft.com/office/powerpoint/2010/main" val="16705844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a:t>14</a:t>
            </a:fld>
            <a:endParaRPr lang="en-US" dirty="0"/>
          </a:p>
        </p:txBody>
      </p:sp>
    </p:spTree>
    <p:extLst>
      <p:ext uri="{BB962C8B-B14F-4D97-AF65-F5344CB8AC3E}">
        <p14:creationId xmlns:p14="http://schemas.microsoft.com/office/powerpoint/2010/main" val="35690782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a:t>15</a:t>
            </a:fld>
            <a:endParaRPr lang="en-US" dirty="0"/>
          </a:p>
        </p:txBody>
      </p:sp>
    </p:spTree>
    <p:extLst>
      <p:ext uri="{BB962C8B-B14F-4D97-AF65-F5344CB8AC3E}">
        <p14:creationId xmlns:p14="http://schemas.microsoft.com/office/powerpoint/2010/main" val="23649595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a:t>16</a:t>
            </a:fld>
            <a:endParaRPr lang="en-US" dirty="0"/>
          </a:p>
        </p:txBody>
      </p:sp>
    </p:spTree>
    <p:extLst>
      <p:ext uri="{BB962C8B-B14F-4D97-AF65-F5344CB8AC3E}">
        <p14:creationId xmlns:p14="http://schemas.microsoft.com/office/powerpoint/2010/main" val="39470343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a:t>17</a:t>
            </a:fld>
            <a:endParaRPr lang="en-US" dirty="0"/>
          </a:p>
        </p:txBody>
      </p:sp>
    </p:spTree>
    <p:extLst>
      <p:ext uri="{BB962C8B-B14F-4D97-AF65-F5344CB8AC3E}">
        <p14:creationId xmlns:p14="http://schemas.microsoft.com/office/powerpoint/2010/main" val="37750688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a:t>18</a:t>
            </a:fld>
            <a:endParaRPr lang="en-US" dirty="0"/>
          </a:p>
        </p:txBody>
      </p:sp>
    </p:spTree>
    <p:extLst>
      <p:ext uri="{BB962C8B-B14F-4D97-AF65-F5344CB8AC3E}">
        <p14:creationId xmlns:p14="http://schemas.microsoft.com/office/powerpoint/2010/main" val="19064955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a:t>19</a:t>
            </a:fld>
            <a:endParaRPr lang="en-US" dirty="0"/>
          </a:p>
        </p:txBody>
      </p:sp>
    </p:spTree>
    <p:extLst>
      <p:ext uri="{BB962C8B-B14F-4D97-AF65-F5344CB8AC3E}">
        <p14:creationId xmlns:p14="http://schemas.microsoft.com/office/powerpoint/2010/main" val="3964966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2</a:t>
            </a:fld>
            <a:endParaRPr lang="en-US"/>
          </a:p>
        </p:txBody>
      </p:sp>
    </p:spTree>
    <p:extLst>
      <p:ext uri="{BB962C8B-B14F-4D97-AF65-F5344CB8AC3E}">
        <p14:creationId xmlns:p14="http://schemas.microsoft.com/office/powerpoint/2010/main" val="24056130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a:t>20</a:t>
            </a:fld>
            <a:endParaRPr lang="en-US" dirty="0"/>
          </a:p>
        </p:txBody>
      </p:sp>
    </p:spTree>
    <p:extLst>
      <p:ext uri="{BB962C8B-B14F-4D97-AF65-F5344CB8AC3E}">
        <p14:creationId xmlns:p14="http://schemas.microsoft.com/office/powerpoint/2010/main" val="10066355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a:t>21</a:t>
            </a:fld>
            <a:endParaRPr lang="en-US" dirty="0"/>
          </a:p>
        </p:txBody>
      </p:sp>
    </p:spTree>
    <p:extLst>
      <p:ext uri="{BB962C8B-B14F-4D97-AF65-F5344CB8AC3E}">
        <p14:creationId xmlns:p14="http://schemas.microsoft.com/office/powerpoint/2010/main" val="10884773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a:t>22</a:t>
            </a:fld>
            <a:endParaRPr lang="en-US" dirty="0"/>
          </a:p>
        </p:txBody>
      </p:sp>
    </p:spTree>
    <p:extLst>
      <p:ext uri="{BB962C8B-B14F-4D97-AF65-F5344CB8AC3E}">
        <p14:creationId xmlns:p14="http://schemas.microsoft.com/office/powerpoint/2010/main" val="19345695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a:t>23</a:t>
            </a:fld>
            <a:endParaRPr lang="en-US" dirty="0"/>
          </a:p>
        </p:txBody>
      </p:sp>
    </p:spTree>
    <p:extLst>
      <p:ext uri="{BB962C8B-B14F-4D97-AF65-F5344CB8AC3E}">
        <p14:creationId xmlns:p14="http://schemas.microsoft.com/office/powerpoint/2010/main" val="797624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a:t>24</a:t>
            </a:fld>
            <a:endParaRPr lang="en-US" dirty="0"/>
          </a:p>
        </p:txBody>
      </p:sp>
    </p:spTree>
    <p:extLst>
      <p:ext uri="{BB962C8B-B14F-4D97-AF65-F5344CB8AC3E}">
        <p14:creationId xmlns:p14="http://schemas.microsoft.com/office/powerpoint/2010/main" val="29570845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a:t>25</a:t>
            </a:fld>
            <a:endParaRPr lang="en-US" dirty="0"/>
          </a:p>
        </p:txBody>
      </p:sp>
    </p:spTree>
    <p:extLst>
      <p:ext uri="{BB962C8B-B14F-4D97-AF65-F5344CB8AC3E}">
        <p14:creationId xmlns:p14="http://schemas.microsoft.com/office/powerpoint/2010/main" val="39708520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a:t>26</a:t>
            </a:fld>
            <a:endParaRPr lang="en-US" dirty="0"/>
          </a:p>
        </p:txBody>
      </p:sp>
    </p:spTree>
    <p:extLst>
      <p:ext uri="{BB962C8B-B14F-4D97-AF65-F5344CB8AC3E}">
        <p14:creationId xmlns:p14="http://schemas.microsoft.com/office/powerpoint/2010/main" val="36302492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a:t>27</a:t>
            </a:fld>
            <a:endParaRPr lang="en-US" dirty="0"/>
          </a:p>
        </p:txBody>
      </p:sp>
    </p:spTree>
    <p:extLst>
      <p:ext uri="{BB962C8B-B14F-4D97-AF65-F5344CB8AC3E}">
        <p14:creationId xmlns:p14="http://schemas.microsoft.com/office/powerpoint/2010/main" val="25224186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a:t>28</a:t>
            </a:fld>
            <a:endParaRPr lang="en-US" dirty="0"/>
          </a:p>
        </p:txBody>
      </p:sp>
    </p:spTree>
    <p:extLst>
      <p:ext uri="{BB962C8B-B14F-4D97-AF65-F5344CB8AC3E}">
        <p14:creationId xmlns:p14="http://schemas.microsoft.com/office/powerpoint/2010/main" val="4604819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a:t>29</a:t>
            </a:fld>
            <a:endParaRPr lang="en-US" dirty="0"/>
          </a:p>
        </p:txBody>
      </p:sp>
    </p:spTree>
    <p:extLst>
      <p:ext uri="{BB962C8B-B14F-4D97-AF65-F5344CB8AC3E}">
        <p14:creationId xmlns:p14="http://schemas.microsoft.com/office/powerpoint/2010/main" val="999712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3</a:t>
            </a:fld>
            <a:endParaRPr lang="en-US"/>
          </a:p>
        </p:txBody>
      </p:sp>
    </p:spTree>
    <p:extLst>
      <p:ext uri="{BB962C8B-B14F-4D97-AF65-F5344CB8AC3E}">
        <p14:creationId xmlns:p14="http://schemas.microsoft.com/office/powerpoint/2010/main" val="3954667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a:t>30</a:t>
            </a:fld>
            <a:endParaRPr lang="en-US" dirty="0"/>
          </a:p>
        </p:txBody>
      </p:sp>
    </p:spTree>
    <p:extLst>
      <p:ext uri="{BB962C8B-B14F-4D97-AF65-F5344CB8AC3E}">
        <p14:creationId xmlns:p14="http://schemas.microsoft.com/office/powerpoint/2010/main" val="35544101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a:t>31</a:t>
            </a:fld>
            <a:endParaRPr lang="en-US" dirty="0"/>
          </a:p>
        </p:txBody>
      </p:sp>
    </p:spTree>
    <p:extLst>
      <p:ext uri="{BB962C8B-B14F-4D97-AF65-F5344CB8AC3E}">
        <p14:creationId xmlns:p14="http://schemas.microsoft.com/office/powerpoint/2010/main" val="16835170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a:t>32</a:t>
            </a:fld>
            <a:endParaRPr lang="en-US" dirty="0"/>
          </a:p>
        </p:txBody>
      </p:sp>
    </p:spTree>
    <p:extLst>
      <p:ext uri="{BB962C8B-B14F-4D97-AF65-F5344CB8AC3E}">
        <p14:creationId xmlns:p14="http://schemas.microsoft.com/office/powerpoint/2010/main" val="1684066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a:t>33</a:t>
            </a:fld>
            <a:endParaRPr lang="en-US" dirty="0"/>
          </a:p>
        </p:txBody>
      </p:sp>
    </p:spTree>
    <p:extLst>
      <p:ext uri="{BB962C8B-B14F-4D97-AF65-F5344CB8AC3E}">
        <p14:creationId xmlns:p14="http://schemas.microsoft.com/office/powerpoint/2010/main" val="4158340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34</a:t>
            </a:fld>
            <a:endParaRPr lang="en-US"/>
          </a:p>
        </p:txBody>
      </p:sp>
    </p:spTree>
    <p:extLst>
      <p:ext uri="{BB962C8B-B14F-4D97-AF65-F5344CB8AC3E}">
        <p14:creationId xmlns:p14="http://schemas.microsoft.com/office/powerpoint/2010/main" val="14944252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35</a:t>
            </a:fld>
            <a:endParaRPr lang="en-US"/>
          </a:p>
        </p:txBody>
      </p:sp>
    </p:spTree>
    <p:extLst>
      <p:ext uri="{BB962C8B-B14F-4D97-AF65-F5344CB8AC3E}">
        <p14:creationId xmlns:p14="http://schemas.microsoft.com/office/powerpoint/2010/main" val="38391656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36</a:t>
            </a:fld>
            <a:endParaRPr lang="en-US"/>
          </a:p>
        </p:txBody>
      </p:sp>
    </p:spTree>
    <p:extLst>
      <p:ext uri="{BB962C8B-B14F-4D97-AF65-F5344CB8AC3E}">
        <p14:creationId xmlns:p14="http://schemas.microsoft.com/office/powerpoint/2010/main" val="23187399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37</a:t>
            </a:fld>
            <a:endParaRPr lang="en-US"/>
          </a:p>
        </p:txBody>
      </p:sp>
    </p:spTree>
    <p:extLst>
      <p:ext uri="{BB962C8B-B14F-4D97-AF65-F5344CB8AC3E}">
        <p14:creationId xmlns:p14="http://schemas.microsoft.com/office/powerpoint/2010/main" val="32901443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40</a:t>
            </a:fld>
            <a:endParaRPr lang="en-US"/>
          </a:p>
        </p:txBody>
      </p:sp>
    </p:spTree>
    <p:extLst>
      <p:ext uri="{BB962C8B-B14F-4D97-AF65-F5344CB8AC3E}">
        <p14:creationId xmlns:p14="http://schemas.microsoft.com/office/powerpoint/2010/main" val="3171992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4</a:t>
            </a:fld>
            <a:endParaRPr lang="en-US"/>
          </a:p>
        </p:txBody>
      </p:sp>
    </p:spTree>
    <p:extLst>
      <p:ext uri="{BB962C8B-B14F-4D97-AF65-F5344CB8AC3E}">
        <p14:creationId xmlns:p14="http://schemas.microsoft.com/office/powerpoint/2010/main" val="2649554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5</a:t>
            </a:fld>
            <a:endParaRPr lang="en-US"/>
          </a:p>
        </p:txBody>
      </p:sp>
    </p:spTree>
    <p:extLst>
      <p:ext uri="{BB962C8B-B14F-4D97-AF65-F5344CB8AC3E}">
        <p14:creationId xmlns:p14="http://schemas.microsoft.com/office/powerpoint/2010/main" val="2741099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6</a:t>
            </a:fld>
            <a:endParaRPr lang="en-US"/>
          </a:p>
        </p:txBody>
      </p:sp>
    </p:spTree>
    <p:extLst>
      <p:ext uri="{BB962C8B-B14F-4D97-AF65-F5344CB8AC3E}">
        <p14:creationId xmlns:p14="http://schemas.microsoft.com/office/powerpoint/2010/main" val="1424405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7</a:t>
            </a:fld>
            <a:endParaRPr lang="en-US"/>
          </a:p>
        </p:txBody>
      </p:sp>
    </p:spTree>
    <p:extLst>
      <p:ext uri="{BB962C8B-B14F-4D97-AF65-F5344CB8AC3E}">
        <p14:creationId xmlns:p14="http://schemas.microsoft.com/office/powerpoint/2010/main" val="2495212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8</a:t>
            </a:fld>
            <a:endParaRPr lang="en-US"/>
          </a:p>
        </p:txBody>
      </p:sp>
    </p:spTree>
    <p:extLst>
      <p:ext uri="{BB962C8B-B14F-4D97-AF65-F5344CB8AC3E}">
        <p14:creationId xmlns:p14="http://schemas.microsoft.com/office/powerpoint/2010/main" val="1077718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9</a:t>
            </a:fld>
            <a:endParaRPr lang="en-US"/>
          </a:p>
        </p:txBody>
      </p:sp>
    </p:spTree>
    <p:extLst>
      <p:ext uri="{BB962C8B-B14F-4D97-AF65-F5344CB8AC3E}">
        <p14:creationId xmlns:p14="http://schemas.microsoft.com/office/powerpoint/2010/main" val="35662745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371600"/>
            <a:ext cx="9144000" cy="3505200"/>
          </a:xfrm>
        </p:spPr>
        <p:txBody>
          <a:bodyPr>
            <a:noAutofit/>
          </a:bodyPr>
          <a:lstStyle>
            <a:lvl1pPr>
              <a:defRPr sz="7200"/>
            </a:lvl1pPr>
          </a:lstStyle>
          <a:p>
            <a:r>
              <a:rPr lang="en-US"/>
              <a:t>Click to edit Master title style</a:t>
            </a:r>
            <a:endParaRPr/>
          </a:p>
        </p:txBody>
      </p:sp>
      <p:sp>
        <p:nvSpPr>
          <p:cNvPr id="3" name="Subtitle 2"/>
          <p:cNvSpPr>
            <a:spLocks noGrp="1"/>
          </p:cNvSpPr>
          <p:nvPr>
            <p:ph type="subTitle" idx="1"/>
          </p:nvPr>
        </p:nvSpPr>
        <p:spPr>
          <a:xfrm>
            <a:off x="1522413" y="4953000"/>
            <a:ext cx="8229600" cy="10668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fld id="{83829175-527E-46A3-863C-1BB1F163B849}" type="datetimeFigureOut">
              <a:rPr lang="en-US" smtClean="0"/>
              <a:t>4/6/2018</a:t>
            </a:fld>
            <a:endParaRPr dirty="0"/>
          </a:p>
        </p:txBody>
      </p:sp>
      <p:sp>
        <p:nvSpPr>
          <p:cNvPr id="6" name="Slide Number Placeholder 5"/>
          <p:cNvSpPr>
            <a:spLocks noGrp="1"/>
          </p:cNvSpPr>
          <p:nvPr>
            <p:ph type="sldNum" sz="quarter" idx="12"/>
          </p:nvPr>
        </p:nvSpPr>
        <p:spPr/>
        <p:txBody>
          <a:bodyPr/>
          <a:lstStyle/>
          <a:p>
            <a:fld id="{E5137D0E-4A4F-4307-8994-C1891D747D59}" type="slidenum">
              <a:rPr/>
              <a:t>‹#›</a:t>
            </a:fld>
            <a:endParaRPr dirty="0"/>
          </a:p>
        </p:txBody>
      </p:sp>
    </p:spTree>
    <p:extLst>
      <p:ext uri="{BB962C8B-B14F-4D97-AF65-F5344CB8AC3E}">
        <p14:creationId xmlns:p14="http://schemas.microsoft.com/office/powerpoint/2010/main" val="2856865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baseline="0"/>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fld id="{83829175-527E-46A3-863C-1BB1F163B849}" type="datetimeFigureOut">
              <a:rPr lang="en-US" smtClean="0"/>
              <a:t>4/6/2018</a:t>
            </a:fld>
            <a:endParaRPr dirty="0"/>
          </a:p>
        </p:txBody>
      </p:sp>
      <p:sp>
        <p:nvSpPr>
          <p:cNvPr id="6" name="Slide Number Placeholder 5"/>
          <p:cNvSpPr>
            <a:spLocks noGrp="1"/>
          </p:cNvSpPr>
          <p:nvPr>
            <p:ph type="sldNum" sz="quarter" idx="12"/>
          </p:nvPr>
        </p:nvSpPr>
        <p:spPr/>
        <p:txBody>
          <a:bodyPr/>
          <a:lstStyle/>
          <a:p>
            <a:fld id="{E5137D0E-4A4F-4307-8994-C1891D747D59}" type="slidenum">
              <a:rPr/>
              <a:t>‹#›</a:t>
            </a:fld>
            <a:endParaRPr dirty="0"/>
          </a:p>
        </p:txBody>
      </p:sp>
    </p:spTree>
    <p:extLst>
      <p:ext uri="{BB962C8B-B14F-4D97-AF65-F5344CB8AC3E}">
        <p14:creationId xmlns:p14="http://schemas.microsoft.com/office/powerpoint/2010/main" val="18422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2012" y="533400"/>
            <a:ext cx="1371600" cy="5592764"/>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1" y="533400"/>
            <a:ext cx="8077201" cy="5592764"/>
          </a:xfrm>
        </p:spPr>
        <p:txBody>
          <a:bodyPr vert="eaVert"/>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fld id="{83829175-527E-46A3-863C-1BB1F163B849}" type="datetimeFigureOut">
              <a:rPr lang="en-US" smtClean="0"/>
              <a:t>4/6/2018</a:t>
            </a:fld>
            <a:endParaRPr dirty="0"/>
          </a:p>
        </p:txBody>
      </p:sp>
      <p:sp>
        <p:nvSpPr>
          <p:cNvPr id="6" name="Slide Number Placeholder 5"/>
          <p:cNvSpPr>
            <a:spLocks noGrp="1"/>
          </p:cNvSpPr>
          <p:nvPr>
            <p:ph type="sldNum" sz="quarter" idx="12"/>
          </p:nvPr>
        </p:nvSpPr>
        <p:spPr/>
        <p:txBody>
          <a:bodyPr/>
          <a:lstStyle/>
          <a:p>
            <a:fld id="{E5137D0E-4A4F-4307-8994-C1891D747D59}" type="slidenum">
              <a:rPr/>
              <a:t>‹#›</a:t>
            </a:fld>
            <a:endParaRPr dirty="0"/>
          </a:p>
        </p:txBody>
      </p:sp>
    </p:spTree>
    <p:extLst>
      <p:ext uri="{BB962C8B-B14F-4D97-AF65-F5344CB8AC3E}">
        <p14:creationId xmlns:p14="http://schemas.microsoft.com/office/powerpoint/2010/main" val="15501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baseline="0"/>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fld id="{83829175-527E-46A3-863C-1BB1F163B849}" type="datetimeFigureOut">
              <a:rPr lang="en-US" smtClean="0"/>
              <a:t>4/6/2018</a:t>
            </a:fld>
            <a:endParaRPr dirty="0"/>
          </a:p>
        </p:txBody>
      </p:sp>
      <p:sp>
        <p:nvSpPr>
          <p:cNvPr id="6" name="Slide Number Placeholder 5"/>
          <p:cNvSpPr>
            <a:spLocks noGrp="1"/>
          </p:cNvSpPr>
          <p:nvPr>
            <p:ph type="sldNum" sz="quarter" idx="12"/>
          </p:nvPr>
        </p:nvSpPr>
        <p:spPr/>
        <p:txBody>
          <a:bodyPr/>
          <a:lstStyle/>
          <a:p>
            <a:fld id="{E5137D0E-4A4F-4307-8994-C1891D747D59}" type="slidenum">
              <a:rPr/>
              <a:t>‹#›</a:t>
            </a:fld>
            <a:endParaRPr dirty="0"/>
          </a:p>
        </p:txBody>
      </p:sp>
    </p:spTree>
    <p:extLst>
      <p:ext uri="{BB962C8B-B14F-4D97-AF65-F5344CB8AC3E}">
        <p14:creationId xmlns:p14="http://schemas.microsoft.com/office/powerpoint/2010/main" val="129945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2414" y="2514601"/>
            <a:ext cx="9144000" cy="2819400"/>
          </a:xfrm>
        </p:spPr>
        <p:txBody>
          <a:bodyPr anchor="b">
            <a:noAutofit/>
          </a:bodyPr>
          <a:lstStyle>
            <a:lvl1pPr algn="l">
              <a:defRPr sz="6600" b="0" i="0" cap="none" baseline="0"/>
            </a:lvl1pPr>
          </a:lstStyle>
          <a:p>
            <a:r>
              <a:rPr lang="en-US"/>
              <a:t>Click to edit Master title style</a:t>
            </a:r>
            <a:endParaRPr dirty="0"/>
          </a:p>
        </p:txBody>
      </p:sp>
      <p:sp>
        <p:nvSpPr>
          <p:cNvPr id="3" name="Text Placeholder 2"/>
          <p:cNvSpPr>
            <a:spLocks noGrp="1"/>
          </p:cNvSpPr>
          <p:nvPr>
            <p:ph type="body" idx="1"/>
          </p:nvPr>
        </p:nvSpPr>
        <p:spPr>
          <a:xfrm>
            <a:off x="1522413" y="990600"/>
            <a:ext cx="8229600"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fld id="{83829175-527E-46A3-863C-1BB1F163B849}" type="datetimeFigureOut">
              <a:rPr lang="en-US" smtClean="0"/>
              <a:t>4/6/2018</a:t>
            </a:fld>
            <a:endParaRPr dirty="0"/>
          </a:p>
        </p:txBody>
      </p:sp>
      <p:sp>
        <p:nvSpPr>
          <p:cNvPr id="6" name="Slide Number Placeholder 5"/>
          <p:cNvSpPr>
            <a:spLocks noGrp="1"/>
          </p:cNvSpPr>
          <p:nvPr>
            <p:ph type="sldNum" sz="quarter" idx="12"/>
          </p:nvPr>
        </p:nvSpPr>
        <p:spPr/>
        <p:txBody>
          <a:bodyPr/>
          <a:lstStyle/>
          <a:p>
            <a:fld id="{E5137D0E-4A4F-4307-8994-C1891D747D59}" type="slidenum">
              <a:rPr/>
              <a:t>‹#›</a:t>
            </a:fld>
            <a:endParaRPr dirty="0"/>
          </a:p>
        </p:txBody>
      </p:sp>
    </p:spTree>
    <p:extLst>
      <p:ext uri="{BB962C8B-B14F-4D97-AF65-F5344CB8AC3E}">
        <p14:creationId xmlns:p14="http://schemas.microsoft.com/office/powerpoint/2010/main" val="2606994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533400"/>
            <a:ext cx="9601200" cy="1143000"/>
          </a:xfrm>
        </p:spPr>
        <p:txBody>
          <a:bodyPr/>
          <a:lstStyle/>
          <a:p>
            <a:r>
              <a:rPr lang="en-US"/>
              <a:t>Click to edit Master title style</a:t>
            </a:r>
            <a:endParaRPr/>
          </a:p>
        </p:txBody>
      </p:sp>
      <p:sp>
        <p:nvSpPr>
          <p:cNvPr id="3" name="Content Placeholder 2"/>
          <p:cNvSpPr>
            <a:spLocks noGrp="1"/>
          </p:cNvSpPr>
          <p:nvPr>
            <p:ph sz="half" idx="1"/>
          </p:nvPr>
        </p:nvSpPr>
        <p:spPr>
          <a:xfrm>
            <a:off x="1522414" y="1828800"/>
            <a:ext cx="4645152"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475412" y="1828800"/>
            <a:ext cx="4648201"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4"/>
          <p:cNvSpPr>
            <a:spLocks noGrp="1"/>
          </p:cNvSpPr>
          <p:nvPr>
            <p:ph type="ftr" sz="quarter" idx="11"/>
          </p:nvPr>
        </p:nvSpPr>
        <p:spPr/>
        <p:txBody>
          <a:bodyPr/>
          <a:lstStyle/>
          <a:p>
            <a:endParaRPr dirty="0"/>
          </a:p>
        </p:txBody>
      </p:sp>
      <p:sp>
        <p:nvSpPr>
          <p:cNvPr id="5" name="Date Placeholder 5"/>
          <p:cNvSpPr>
            <a:spLocks noGrp="1"/>
          </p:cNvSpPr>
          <p:nvPr>
            <p:ph type="dt" sz="half" idx="10"/>
          </p:nvPr>
        </p:nvSpPr>
        <p:spPr/>
        <p:txBody>
          <a:bodyPr/>
          <a:lstStyle/>
          <a:p>
            <a:fld id="{83829175-527E-46A3-863C-1BB1F163B849}" type="datetimeFigureOut">
              <a:rPr lang="en-US" smtClean="0"/>
              <a:t>4/6/2018</a:t>
            </a:fld>
            <a:endParaRPr dirty="0"/>
          </a:p>
        </p:txBody>
      </p:sp>
      <p:sp>
        <p:nvSpPr>
          <p:cNvPr id="7" name="Slide Number Placeholder 6"/>
          <p:cNvSpPr>
            <a:spLocks noGrp="1"/>
          </p:cNvSpPr>
          <p:nvPr>
            <p:ph type="sldNum" sz="quarter" idx="12"/>
          </p:nvPr>
        </p:nvSpPr>
        <p:spPr/>
        <p:txBody>
          <a:bodyPr/>
          <a:lstStyle/>
          <a:p>
            <a:fld id="{E5137D0E-4A4F-4307-8994-C1891D747D59}" type="slidenum">
              <a:rPr/>
              <a:t>‹#›</a:t>
            </a:fld>
            <a:endParaRPr dirty="0"/>
          </a:p>
        </p:txBody>
      </p:sp>
    </p:spTree>
    <p:extLst>
      <p:ext uri="{BB962C8B-B14F-4D97-AF65-F5344CB8AC3E}">
        <p14:creationId xmlns:p14="http://schemas.microsoft.com/office/powerpoint/2010/main" val="2576970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4" y="533400"/>
            <a:ext cx="9601200" cy="1143000"/>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4" y="1828800"/>
            <a:ext cx="46451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22414" y="2667000"/>
            <a:ext cx="4645152" cy="3352800"/>
          </a:xfrm>
        </p:spPr>
        <p:txBody>
          <a:bodyPr>
            <a:normAutofit/>
          </a:bodyPr>
          <a:lstStyle>
            <a:lvl1pPr>
              <a:defRPr sz="2000"/>
            </a:lvl1pPr>
            <a:lvl2pPr>
              <a:defRPr sz="1800"/>
            </a:lvl2pPr>
            <a:lvl3pPr>
              <a:defRPr sz="1600"/>
            </a:lvl3pPr>
            <a:lvl4pPr>
              <a:defRPr sz="1400"/>
            </a:lvl4pPr>
            <a:lvl5pPr>
              <a:defRPr sz="1400"/>
            </a:lvl5pPr>
            <a:lvl6pPr>
              <a:defRPr sz="1400" baseline="0"/>
            </a:lvl6pPr>
            <a:lvl7pPr>
              <a:defRPr sz="1400" baseline="0"/>
            </a:lvl7pPr>
            <a:lvl8pPr>
              <a:defRPr sz="1400" baseline="0"/>
            </a:lvl8pPr>
            <a:lvl9pP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478462" y="1828800"/>
            <a:ext cx="46451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78462" y="2667000"/>
            <a:ext cx="4645152" cy="33528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6"/>
          <p:cNvSpPr>
            <a:spLocks noGrp="1"/>
          </p:cNvSpPr>
          <p:nvPr>
            <p:ph type="ftr" sz="quarter" idx="11"/>
          </p:nvPr>
        </p:nvSpPr>
        <p:spPr/>
        <p:txBody>
          <a:bodyPr/>
          <a:lstStyle/>
          <a:p>
            <a:endParaRPr dirty="0"/>
          </a:p>
        </p:txBody>
      </p:sp>
      <p:sp>
        <p:nvSpPr>
          <p:cNvPr id="7" name="Date Placeholder 7"/>
          <p:cNvSpPr>
            <a:spLocks noGrp="1"/>
          </p:cNvSpPr>
          <p:nvPr>
            <p:ph type="dt" sz="half" idx="10"/>
          </p:nvPr>
        </p:nvSpPr>
        <p:spPr/>
        <p:txBody>
          <a:bodyPr/>
          <a:lstStyle/>
          <a:p>
            <a:fld id="{83829175-527E-46A3-863C-1BB1F163B849}" type="datetimeFigureOut">
              <a:rPr lang="en-US" smtClean="0"/>
              <a:t>4/6/2018</a:t>
            </a:fld>
            <a:endParaRPr dirty="0"/>
          </a:p>
        </p:txBody>
      </p:sp>
      <p:sp>
        <p:nvSpPr>
          <p:cNvPr id="9" name="Slide Number Placeholder 8"/>
          <p:cNvSpPr>
            <a:spLocks noGrp="1"/>
          </p:cNvSpPr>
          <p:nvPr>
            <p:ph type="sldNum" sz="quarter" idx="12"/>
          </p:nvPr>
        </p:nvSpPr>
        <p:spPr/>
        <p:txBody>
          <a:bodyPr/>
          <a:lstStyle/>
          <a:p>
            <a:fld id="{E5137D0E-4A4F-4307-8994-C1891D747D59}" type="slidenum">
              <a:rPr/>
              <a:t>‹#›</a:t>
            </a:fld>
            <a:endParaRPr dirty="0"/>
          </a:p>
        </p:txBody>
      </p:sp>
    </p:spTree>
    <p:extLst>
      <p:ext uri="{BB962C8B-B14F-4D97-AF65-F5344CB8AC3E}">
        <p14:creationId xmlns:p14="http://schemas.microsoft.com/office/powerpoint/2010/main" val="501231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2"/>
          <p:cNvSpPr>
            <a:spLocks noGrp="1"/>
          </p:cNvSpPr>
          <p:nvPr>
            <p:ph type="ftr" sz="quarter" idx="11"/>
          </p:nvPr>
        </p:nvSpPr>
        <p:spPr/>
        <p:txBody>
          <a:bodyPr/>
          <a:lstStyle/>
          <a:p>
            <a:endParaRPr dirty="0"/>
          </a:p>
        </p:txBody>
      </p:sp>
      <p:sp>
        <p:nvSpPr>
          <p:cNvPr id="3" name="Date Placeholder 3"/>
          <p:cNvSpPr>
            <a:spLocks noGrp="1"/>
          </p:cNvSpPr>
          <p:nvPr>
            <p:ph type="dt" sz="half" idx="10"/>
          </p:nvPr>
        </p:nvSpPr>
        <p:spPr/>
        <p:txBody>
          <a:bodyPr/>
          <a:lstStyle/>
          <a:p>
            <a:fld id="{83829175-527E-46A3-863C-1BB1F163B849}" type="datetimeFigureOut">
              <a:rPr lang="en-US" smtClean="0"/>
              <a:t>4/6/2018</a:t>
            </a:fld>
            <a:endParaRPr dirty="0"/>
          </a:p>
        </p:txBody>
      </p:sp>
      <p:sp>
        <p:nvSpPr>
          <p:cNvPr id="5" name="Slide Number Placeholder 4"/>
          <p:cNvSpPr>
            <a:spLocks noGrp="1"/>
          </p:cNvSpPr>
          <p:nvPr>
            <p:ph type="sldNum" sz="quarter" idx="12"/>
          </p:nvPr>
        </p:nvSpPr>
        <p:spPr/>
        <p:txBody>
          <a:bodyPr/>
          <a:lstStyle/>
          <a:p>
            <a:fld id="{E5137D0E-4A4F-4307-8994-C1891D747D59}" type="slidenum">
              <a:rPr/>
              <a:t>‹#›</a:t>
            </a:fld>
            <a:endParaRPr dirty="0"/>
          </a:p>
        </p:txBody>
      </p:sp>
    </p:spTree>
    <p:extLst>
      <p:ext uri="{BB962C8B-B14F-4D97-AF65-F5344CB8AC3E}">
        <p14:creationId xmlns:p14="http://schemas.microsoft.com/office/powerpoint/2010/main" val="245570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1"/>
          <p:cNvSpPr>
            <a:spLocks noGrp="1"/>
          </p:cNvSpPr>
          <p:nvPr>
            <p:ph type="ftr" sz="quarter" idx="11"/>
          </p:nvPr>
        </p:nvSpPr>
        <p:spPr/>
        <p:txBody>
          <a:bodyPr/>
          <a:lstStyle/>
          <a:p>
            <a:endParaRPr dirty="0"/>
          </a:p>
        </p:txBody>
      </p:sp>
      <p:sp>
        <p:nvSpPr>
          <p:cNvPr id="2" name="Date Placeholder 2"/>
          <p:cNvSpPr>
            <a:spLocks noGrp="1"/>
          </p:cNvSpPr>
          <p:nvPr>
            <p:ph type="dt" sz="half" idx="10"/>
          </p:nvPr>
        </p:nvSpPr>
        <p:spPr/>
        <p:txBody>
          <a:bodyPr/>
          <a:lstStyle/>
          <a:p>
            <a:fld id="{83829175-527E-46A3-863C-1BB1F163B849}" type="datetimeFigureOut">
              <a:rPr lang="en-US" smtClean="0"/>
              <a:t>4/6/2018</a:t>
            </a:fld>
            <a:endParaRPr dirty="0"/>
          </a:p>
        </p:txBody>
      </p:sp>
      <p:sp>
        <p:nvSpPr>
          <p:cNvPr id="4" name="Slide Number Placeholder 3"/>
          <p:cNvSpPr>
            <a:spLocks noGrp="1"/>
          </p:cNvSpPr>
          <p:nvPr>
            <p:ph type="sldNum" sz="quarter" idx="12"/>
          </p:nvPr>
        </p:nvSpPr>
        <p:spPr/>
        <p:txBody>
          <a:bodyPr/>
          <a:lstStyle/>
          <a:p>
            <a:fld id="{E5137D0E-4A4F-4307-8994-C1891D747D59}" type="slidenum">
              <a:rPr/>
              <a:t>‹#›</a:t>
            </a:fld>
            <a:endParaRPr dirty="0"/>
          </a:p>
        </p:txBody>
      </p:sp>
    </p:spTree>
    <p:extLst>
      <p:ext uri="{BB962C8B-B14F-4D97-AF65-F5344CB8AC3E}">
        <p14:creationId xmlns:p14="http://schemas.microsoft.com/office/powerpoint/2010/main" val="3952017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6613" y="2590800"/>
            <a:ext cx="3276599" cy="1924050"/>
          </a:xfrm>
        </p:spPr>
        <p:txBody>
          <a:bodyPr anchor="b">
            <a:normAutofit/>
          </a:bodyPr>
          <a:lstStyle>
            <a:lvl1pPr algn="l">
              <a:defRPr sz="3200" b="0"/>
            </a:lvl1pPr>
          </a:lstStyle>
          <a:p>
            <a:r>
              <a:rPr lang="en-US"/>
              <a:t>Click to edit Master title style</a:t>
            </a:r>
            <a:endParaRPr dirty="0"/>
          </a:p>
        </p:txBody>
      </p:sp>
      <p:sp>
        <p:nvSpPr>
          <p:cNvPr id="4" name="Text Placeholder 2"/>
          <p:cNvSpPr>
            <a:spLocks noGrp="1"/>
          </p:cNvSpPr>
          <p:nvPr>
            <p:ph type="body" sz="half" idx="2"/>
          </p:nvPr>
        </p:nvSpPr>
        <p:spPr>
          <a:xfrm>
            <a:off x="836613" y="4648200"/>
            <a:ext cx="3276599" cy="1371600"/>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Content Placeholder 3"/>
          <p:cNvSpPr>
            <a:spLocks noGrp="1"/>
          </p:cNvSpPr>
          <p:nvPr>
            <p:ph idx="1"/>
          </p:nvPr>
        </p:nvSpPr>
        <p:spPr>
          <a:xfrm>
            <a:off x="5180012" y="838200"/>
            <a:ext cx="6172201" cy="51816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Footer Placeholder 4"/>
          <p:cNvSpPr>
            <a:spLocks noGrp="1"/>
          </p:cNvSpPr>
          <p:nvPr>
            <p:ph type="ftr" sz="quarter" idx="11"/>
          </p:nvPr>
        </p:nvSpPr>
        <p:spPr/>
        <p:txBody>
          <a:bodyPr/>
          <a:lstStyle/>
          <a:p>
            <a:endParaRPr dirty="0"/>
          </a:p>
        </p:txBody>
      </p:sp>
      <p:sp>
        <p:nvSpPr>
          <p:cNvPr id="8" name="Date Placeholder 5"/>
          <p:cNvSpPr>
            <a:spLocks noGrp="1"/>
          </p:cNvSpPr>
          <p:nvPr>
            <p:ph type="dt" sz="half" idx="10"/>
          </p:nvPr>
        </p:nvSpPr>
        <p:spPr/>
        <p:txBody>
          <a:bodyPr/>
          <a:lstStyle/>
          <a:p>
            <a:fld id="{83829175-527E-46A3-863C-1BB1F163B849}" type="datetimeFigureOut">
              <a:rPr lang="en-US" smtClean="0"/>
              <a:pPr/>
              <a:t>4/6/2018</a:t>
            </a:fld>
            <a:endParaRPr dirty="0"/>
          </a:p>
        </p:txBody>
      </p:sp>
      <p:sp>
        <p:nvSpPr>
          <p:cNvPr id="10" name="Slide Number Placeholder 6"/>
          <p:cNvSpPr>
            <a:spLocks noGrp="1"/>
          </p:cNvSpPr>
          <p:nvPr>
            <p:ph type="sldNum" sz="quarter" idx="12"/>
          </p:nvPr>
        </p:nvSpPr>
        <p:spPr/>
        <p:txBody>
          <a:bodyPr/>
          <a:lstStyle/>
          <a:p>
            <a:fld id="{E5137D0E-4A4F-4307-8994-C1891D747D59}" type="slidenum">
              <a:rPr/>
              <a:pPr/>
              <a:t>‹#›</a:t>
            </a:fld>
            <a:endParaRPr dirty="0"/>
          </a:p>
        </p:txBody>
      </p:sp>
    </p:spTree>
    <p:extLst>
      <p:ext uri="{BB962C8B-B14F-4D97-AF65-F5344CB8AC3E}">
        <p14:creationId xmlns:p14="http://schemas.microsoft.com/office/powerpoint/2010/main" val="2018280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6613" y="2590800"/>
            <a:ext cx="3276599" cy="1924050"/>
          </a:xfrm>
        </p:spPr>
        <p:txBody>
          <a:bodyPr anchor="b">
            <a:normAutofit/>
          </a:bodyPr>
          <a:lstStyle>
            <a:lvl1pPr algn="l">
              <a:defRPr sz="3200" b="0"/>
            </a:lvl1pPr>
          </a:lstStyle>
          <a:p>
            <a:r>
              <a:rPr lang="en-US"/>
              <a:t>Click to edit Master title style</a:t>
            </a:r>
            <a:endParaRPr/>
          </a:p>
        </p:txBody>
      </p:sp>
      <p:sp>
        <p:nvSpPr>
          <p:cNvPr id="4" name="Text Placeholder 2"/>
          <p:cNvSpPr>
            <a:spLocks noGrp="1"/>
          </p:cNvSpPr>
          <p:nvPr>
            <p:ph type="body" sz="half" idx="2"/>
          </p:nvPr>
        </p:nvSpPr>
        <p:spPr>
          <a:xfrm>
            <a:off x="836613" y="4648200"/>
            <a:ext cx="3276599" cy="1371600"/>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Picture Placeholder 3"/>
          <p:cNvSpPr>
            <a:spLocks noGrp="1"/>
          </p:cNvSpPr>
          <p:nvPr>
            <p:ph type="pic" idx="1"/>
          </p:nvPr>
        </p:nvSpPr>
        <p:spPr>
          <a:xfrm>
            <a:off x="5484812" y="836610"/>
            <a:ext cx="5867401" cy="5183190"/>
          </a:xfr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pic>
        <p:nvPicPr>
          <p:cNvPr id="9" name="Picture 4" descr="An empty placeholder to add an image. Click on the placeholder and select the image that you wish to ad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3812" y="458787"/>
            <a:ext cx="6626225" cy="5938837"/>
          </a:xfrm>
          <a:prstGeom prst="rect">
            <a:avLst/>
          </a:prstGeom>
          <a:noFill/>
          <a:ln>
            <a:noFill/>
          </a:ln>
          <a:effectLst>
            <a:outerShdw blurRad="292100" algn="ctr" rotWithShape="0">
              <a:prstClr val="black">
                <a:alpha val="36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4693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4" y="533400"/>
            <a:ext cx="9601200" cy="1143000"/>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522414" y="1828800"/>
            <a:ext cx="9601200" cy="41910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3"/>
          <p:cNvSpPr>
            <a:spLocks noGrp="1"/>
          </p:cNvSpPr>
          <p:nvPr>
            <p:ph type="ftr" sz="quarter" idx="3"/>
          </p:nvPr>
        </p:nvSpPr>
        <p:spPr>
          <a:xfrm>
            <a:off x="1517950" y="6172200"/>
            <a:ext cx="6862462" cy="273049"/>
          </a:xfrm>
          <a:prstGeom prst="rect">
            <a:avLst/>
          </a:prstGeom>
        </p:spPr>
        <p:txBody>
          <a:bodyPr vert="horz" lIns="91440" tIns="45720" rIns="91440" bIns="45720" rtlCol="0" anchor="ctr"/>
          <a:lstStyle>
            <a:lvl1pPr algn="l">
              <a:defRPr sz="1100">
                <a:solidFill>
                  <a:schemeClr val="tx1"/>
                </a:solidFill>
              </a:defRPr>
            </a:lvl1pPr>
          </a:lstStyle>
          <a:p>
            <a:endParaRPr lang="en-US" dirty="0"/>
          </a:p>
        </p:txBody>
      </p:sp>
      <p:sp>
        <p:nvSpPr>
          <p:cNvPr id="4" name="Date Placeholder 4"/>
          <p:cNvSpPr>
            <a:spLocks noGrp="1"/>
          </p:cNvSpPr>
          <p:nvPr>
            <p:ph type="dt" sz="half" idx="2"/>
          </p:nvPr>
        </p:nvSpPr>
        <p:spPr>
          <a:xfrm>
            <a:off x="8609012" y="6172200"/>
            <a:ext cx="1320059" cy="273049"/>
          </a:xfrm>
          <a:prstGeom prst="rect">
            <a:avLst/>
          </a:prstGeom>
        </p:spPr>
        <p:txBody>
          <a:bodyPr vert="horz" lIns="91440" tIns="45720" rIns="91440" bIns="45720" rtlCol="0" anchor="ctr"/>
          <a:lstStyle>
            <a:lvl1pPr algn="r">
              <a:defRPr sz="1100">
                <a:solidFill>
                  <a:schemeClr val="tx1"/>
                </a:solidFill>
              </a:defRPr>
            </a:lvl1pPr>
          </a:lstStyle>
          <a:p>
            <a:fld id="{83829175-527E-46A3-863C-1BB1F163B849}" type="datetimeFigureOut">
              <a:rPr lang="en-US" smtClean="0"/>
              <a:pPr/>
              <a:t>4/6/2018</a:t>
            </a:fld>
            <a:endParaRPr lang="en-US" dirty="0"/>
          </a:p>
        </p:txBody>
      </p:sp>
      <p:sp>
        <p:nvSpPr>
          <p:cNvPr id="6" name="Slide Number Placeholder 5"/>
          <p:cNvSpPr>
            <a:spLocks noGrp="1"/>
          </p:cNvSpPr>
          <p:nvPr>
            <p:ph type="sldNum" sz="quarter" idx="4"/>
          </p:nvPr>
        </p:nvSpPr>
        <p:spPr>
          <a:xfrm>
            <a:off x="10133012" y="6172200"/>
            <a:ext cx="990601" cy="273049"/>
          </a:xfrm>
          <a:prstGeom prst="rect">
            <a:avLst/>
          </a:prstGeom>
        </p:spPr>
        <p:txBody>
          <a:bodyPr vert="horz" lIns="91440" tIns="45720" rIns="91440" bIns="45720" rtlCol="0" anchor="ctr"/>
          <a:lstStyle>
            <a:lvl1pPr algn="r">
              <a:defRPr sz="1100">
                <a:solidFill>
                  <a:schemeClr val="tx1"/>
                </a:solidFill>
              </a:defRPr>
            </a:lvl1pPr>
          </a:lstStyle>
          <a:p>
            <a:fld id="{E5137D0E-4A4F-4307-8994-C1891D747D59}" type="slidenum">
              <a:rPr lang="en-US" smtClean="0"/>
              <a:pPr/>
              <a:t>‹#›</a:t>
            </a:fld>
            <a:endParaRPr lang="en-US" dirty="0"/>
          </a:p>
        </p:txBody>
      </p:sp>
    </p:spTree>
    <p:extLst>
      <p:ext uri="{BB962C8B-B14F-4D97-AF65-F5344CB8AC3E}">
        <p14:creationId xmlns:p14="http://schemas.microsoft.com/office/powerpoint/2010/main" val="1526050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3.emf"/><Relationship Id="rId7" Type="http://schemas.openxmlformats.org/officeDocument/2006/relationships/diagramColors" Target="../diagrams/colors3.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14.emf"/></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 way Bill –Law and Challenges</a:t>
            </a:r>
          </a:p>
        </p:txBody>
      </p:sp>
      <p:sp>
        <p:nvSpPr>
          <p:cNvPr id="3" name="Subtitle 2"/>
          <p:cNvSpPr>
            <a:spLocks noGrp="1"/>
          </p:cNvSpPr>
          <p:nvPr>
            <p:ph type="subTitle" idx="1"/>
          </p:nvPr>
        </p:nvSpPr>
        <p:spPr/>
        <p:txBody>
          <a:bodyPr>
            <a:normAutofit/>
          </a:bodyPr>
          <a:lstStyle/>
          <a:p>
            <a:endParaRPr lang="en-US" dirty="0">
              <a:solidFill>
                <a:schemeClr val="tx1">
                  <a:lumMod val="50000"/>
                </a:schemeClr>
              </a:solidFill>
            </a:endParaRPr>
          </a:p>
          <a:p>
            <a:r>
              <a:rPr lang="en-US" dirty="0">
                <a:solidFill>
                  <a:schemeClr val="tx1">
                    <a:lumMod val="50000"/>
                  </a:schemeClr>
                </a:solidFill>
              </a:rPr>
              <a:t>Ashu Dalmia</a:t>
            </a:r>
          </a:p>
        </p:txBody>
      </p:sp>
      <p:sp>
        <p:nvSpPr>
          <p:cNvPr id="4" name="TextBox 3">
            <a:extLst>
              <a:ext uri="{FF2B5EF4-FFF2-40B4-BE49-F238E27FC236}">
                <a16:creationId xmlns:a16="http://schemas.microsoft.com/office/drawing/2014/main" id="{9F5C2F5C-99AB-4249-A41E-68EC9A09236F}"/>
              </a:ext>
            </a:extLst>
          </p:cNvPr>
          <p:cNvSpPr txBox="1"/>
          <p:nvPr/>
        </p:nvSpPr>
        <p:spPr>
          <a:xfrm>
            <a:off x="10028585" y="188640"/>
            <a:ext cx="2160240" cy="369332"/>
          </a:xfrm>
          <a:prstGeom prst="rect">
            <a:avLst/>
          </a:prstGeom>
          <a:noFill/>
        </p:spPr>
        <p:txBody>
          <a:bodyPr wrap="square" rtlCol="0">
            <a:spAutoFit/>
          </a:bodyPr>
          <a:lstStyle/>
          <a:p>
            <a:r>
              <a:rPr lang="en-US" dirty="0"/>
              <a:t>6</a:t>
            </a:r>
            <a:r>
              <a:rPr lang="en-US" baseline="30000" dirty="0"/>
              <a:t>th</a:t>
            </a:r>
            <a:r>
              <a:rPr lang="en-US" dirty="0"/>
              <a:t> April 2018</a:t>
            </a:r>
          </a:p>
        </p:txBody>
      </p:sp>
      <p:sp>
        <p:nvSpPr>
          <p:cNvPr id="7" name="TextBox 6">
            <a:extLst>
              <a:ext uri="{FF2B5EF4-FFF2-40B4-BE49-F238E27FC236}">
                <a16:creationId xmlns:a16="http://schemas.microsoft.com/office/drawing/2014/main" id="{5E7DBB01-D109-47CB-B1C9-7E3C23290763}"/>
              </a:ext>
            </a:extLst>
          </p:cNvPr>
          <p:cNvSpPr txBox="1"/>
          <p:nvPr/>
        </p:nvSpPr>
        <p:spPr>
          <a:xfrm>
            <a:off x="1510886" y="70569"/>
            <a:ext cx="5636706" cy="1200329"/>
          </a:xfrm>
          <a:prstGeom prst="rect">
            <a:avLst/>
          </a:prstGeom>
          <a:noFill/>
        </p:spPr>
        <p:txBody>
          <a:bodyPr wrap="square" rtlCol="0">
            <a:spAutoFit/>
          </a:bodyPr>
          <a:lstStyle/>
          <a:p>
            <a:r>
              <a:rPr lang="en-US" sz="7200" dirty="0">
                <a:solidFill>
                  <a:srgbClr val="FF0000"/>
                </a:solidFill>
              </a:rPr>
              <a:t>Hello</a:t>
            </a:r>
            <a:r>
              <a:rPr lang="en-US" sz="7200" dirty="0">
                <a:solidFill>
                  <a:srgbClr val="FFC000"/>
                </a:solidFill>
              </a:rPr>
              <a:t> !</a:t>
            </a:r>
          </a:p>
        </p:txBody>
      </p:sp>
    </p:spTree>
    <p:extLst>
      <p:ext uri="{BB962C8B-B14F-4D97-AF65-F5344CB8AC3E}">
        <p14:creationId xmlns:p14="http://schemas.microsoft.com/office/powerpoint/2010/main" val="45656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6296"/>
            <a:ext cx="11639028" cy="776011"/>
          </a:xfrm>
        </p:spPr>
        <p:txBody>
          <a:bodyPr>
            <a:normAutofit/>
          </a:bodyPr>
          <a:lstStyle/>
          <a:p>
            <a:r>
              <a:rPr lang="en-US" dirty="0"/>
              <a:t>Consequences of not carrying documents as per Rule 138A</a:t>
            </a:r>
          </a:p>
        </p:txBody>
      </p:sp>
      <p:sp>
        <p:nvSpPr>
          <p:cNvPr id="6" name="Text Box 12">
            <a:extLst>
              <a:ext uri="{FF2B5EF4-FFF2-40B4-BE49-F238E27FC236}">
                <a16:creationId xmlns:a16="http://schemas.microsoft.com/office/drawing/2014/main" id="{34DBC95D-0976-4FF1-BC3E-6A92FF6CF56E}"/>
              </a:ext>
            </a:extLst>
          </p:cNvPr>
          <p:cNvSpPr txBox="1"/>
          <p:nvPr/>
        </p:nvSpPr>
        <p:spPr>
          <a:xfrm>
            <a:off x="8495341" y="6421150"/>
            <a:ext cx="3670127" cy="378793"/>
          </a:xfrm>
          <a:prstGeom prst="rect">
            <a:avLst/>
          </a:prstGeom>
          <a:solidFill>
            <a:srgbClr val="002060"/>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0"/>
              </a:spcAft>
            </a:pPr>
            <a:r>
              <a:rPr lang="en-US" sz="2200" dirty="0">
                <a:solidFill>
                  <a:schemeClr val="bg1"/>
                </a:solidFill>
                <a:effectLst/>
                <a:latin typeface="Arial" panose="020B0604020202020204" pitchFamily="34" charset="0"/>
                <a:ea typeface="Calibri" panose="020F0502020204030204" pitchFamily="34" charset="0"/>
                <a:cs typeface="Arial" panose="020B0604020202020204" pitchFamily="34" charset="0"/>
              </a:rPr>
              <a:t>Website: http://gstindia.biz</a:t>
            </a:r>
          </a:p>
        </p:txBody>
      </p:sp>
      <p:graphicFrame>
        <p:nvGraphicFramePr>
          <p:cNvPr id="4" name="Diagram 3">
            <a:extLst>
              <a:ext uri="{FF2B5EF4-FFF2-40B4-BE49-F238E27FC236}">
                <a16:creationId xmlns:a16="http://schemas.microsoft.com/office/drawing/2014/main" id="{095FF5A4-B0CC-4851-8C1B-6F1556C2B63D}"/>
              </a:ext>
            </a:extLst>
          </p:cNvPr>
          <p:cNvGraphicFramePr/>
          <p:nvPr>
            <p:extLst>
              <p:ext uri="{D42A27DB-BD31-4B8C-83A1-F6EECF244321}">
                <p14:modId xmlns:p14="http://schemas.microsoft.com/office/powerpoint/2010/main" val="601479044"/>
              </p:ext>
            </p:extLst>
          </p:nvPr>
        </p:nvGraphicFramePr>
        <p:xfrm>
          <a:off x="333772" y="1052736"/>
          <a:ext cx="11305256"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287854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638"/>
            <a:ext cx="11161240" cy="776011"/>
          </a:xfrm>
        </p:spPr>
        <p:txBody>
          <a:bodyPr>
            <a:normAutofit/>
          </a:bodyPr>
          <a:lstStyle/>
          <a:p>
            <a:r>
              <a:rPr lang="en-US" dirty="0"/>
              <a:t>Section 129-CGST ACT</a:t>
            </a:r>
          </a:p>
        </p:txBody>
      </p:sp>
      <p:sp>
        <p:nvSpPr>
          <p:cNvPr id="6" name="Text Box 12">
            <a:extLst>
              <a:ext uri="{FF2B5EF4-FFF2-40B4-BE49-F238E27FC236}">
                <a16:creationId xmlns:a16="http://schemas.microsoft.com/office/drawing/2014/main" id="{34DBC95D-0976-4FF1-BC3E-6A92FF6CF56E}"/>
              </a:ext>
            </a:extLst>
          </p:cNvPr>
          <p:cNvSpPr txBox="1"/>
          <p:nvPr/>
        </p:nvSpPr>
        <p:spPr>
          <a:xfrm>
            <a:off x="8495341" y="6421150"/>
            <a:ext cx="3670127" cy="378793"/>
          </a:xfrm>
          <a:prstGeom prst="rect">
            <a:avLst/>
          </a:prstGeom>
          <a:solidFill>
            <a:srgbClr val="002060"/>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0"/>
              </a:spcAft>
            </a:pPr>
            <a:r>
              <a:rPr lang="en-US" sz="2200" dirty="0">
                <a:solidFill>
                  <a:schemeClr val="bg1"/>
                </a:solidFill>
                <a:effectLst/>
                <a:latin typeface="Arial" panose="020B0604020202020204" pitchFamily="34" charset="0"/>
                <a:ea typeface="Calibri" panose="020F0502020204030204" pitchFamily="34" charset="0"/>
                <a:cs typeface="Arial" panose="020B0604020202020204" pitchFamily="34" charset="0"/>
              </a:rPr>
              <a:t>Website: http://gstindia.biz</a:t>
            </a:r>
          </a:p>
        </p:txBody>
      </p:sp>
      <p:sp>
        <p:nvSpPr>
          <p:cNvPr id="4" name="Rectangle 3">
            <a:extLst>
              <a:ext uri="{FF2B5EF4-FFF2-40B4-BE49-F238E27FC236}">
                <a16:creationId xmlns:a16="http://schemas.microsoft.com/office/drawing/2014/main" id="{501C6F65-AE25-4B6C-959F-3DBE78414453}"/>
              </a:ext>
            </a:extLst>
          </p:cNvPr>
          <p:cNvSpPr/>
          <p:nvPr/>
        </p:nvSpPr>
        <p:spPr>
          <a:xfrm>
            <a:off x="513792" y="908720"/>
            <a:ext cx="11161240" cy="5170646"/>
          </a:xfrm>
          <a:prstGeom prst="rect">
            <a:avLst/>
          </a:prstGeom>
        </p:spPr>
        <p:txBody>
          <a:bodyPr wrap="square">
            <a:spAutoFit/>
          </a:bodyPr>
          <a:lstStyle/>
          <a:p>
            <a:r>
              <a:rPr lang="en-US" dirty="0"/>
              <a:t> </a:t>
            </a:r>
            <a:r>
              <a:rPr lang="en-US" sz="2200" i="1" dirty="0"/>
              <a:t>shall be released,–– </a:t>
            </a:r>
          </a:p>
          <a:p>
            <a:endParaRPr lang="en-US" sz="2200" i="1" dirty="0"/>
          </a:p>
          <a:p>
            <a:pPr marL="342900" indent="-342900">
              <a:buAutoNum type="alphaLcParenBoth"/>
            </a:pPr>
            <a:r>
              <a:rPr lang="en-US" sz="2200" i="1" dirty="0"/>
              <a:t>on </a:t>
            </a:r>
            <a:r>
              <a:rPr lang="en-US" sz="2200" b="1" i="1" dirty="0"/>
              <a:t>payment of the applicable tax </a:t>
            </a:r>
            <a:r>
              <a:rPr lang="en-US" sz="2200" i="1" dirty="0"/>
              <a:t>and </a:t>
            </a:r>
            <a:r>
              <a:rPr lang="en-US" sz="2200" b="1" i="1" dirty="0"/>
              <a:t>penalty equal to one hundred per cent. of the tax payable </a:t>
            </a:r>
            <a:r>
              <a:rPr lang="en-US" sz="2200" i="1" dirty="0"/>
              <a:t>on such goods and, in case of exempted goods, on payment of an amount equal to two per cent. of the value of goods or twenty-five thousand rupees, whichever is less, </a:t>
            </a:r>
            <a:r>
              <a:rPr lang="en-US" sz="2200" b="1" i="1" dirty="0"/>
              <a:t>where the owner of the goods comes forward for payment of such tax and penalty; </a:t>
            </a:r>
          </a:p>
          <a:p>
            <a:endParaRPr lang="en-US" sz="2200" i="1" dirty="0"/>
          </a:p>
          <a:p>
            <a:r>
              <a:rPr lang="en-US" sz="2200" i="1" dirty="0"/>
              <a:t>(b)  on </a:t>
            </a:r>
            <a:r>
              <a:rPr lang="en-US" sz="2200" b="1" i="1" dirty="0"/>
              <a:t>payment of the applicable tax </a:t>
            </a:r>
            <a:r>
              <a:rPr lang="en-US" sz="2200" i="1" dirty="0"/>
              <a:t>and </a:t>
            </a:r>
            <a:r>
              <a:rPr lang="en-US" sz="2200" b="1" i="1" dirty="0"/>
              <a:t>penalty equal to the fifty per cent. of the value of the goods reduced by the tax amount paid thereon</a:t>
            </a:r>
            <a:r>
              <a:rPr lang="en-US" sz="2200" i="1" dirty="0"/>
              <a:t> and, in case of exempted goods, on payment of an amount equal to five per cent. of the value of goods or twenty-five thousand rupees, whichever is less, where the owner of the goods does not come forward for payment of such tax and penalty; </a:t>
            </a:r>
          </a:p>
          <a:p>
            <a:endParaRPr lang="en-US" sz="2200" i="1" dirty="0"/>
          </a:p>
          <a:p>
            <a:r>
              <a:rPr lang="en-US" sz="2200" i="1" dirty="0"/>
              <a:t>(c) </a:t>
            </a:r>
            <a:r>
              <a:rPr lang="en-US" sz="2200" b="1" i="1" dirty="0"/>
              <a:t>upon furnishing a security equivalent to the amount payable under clause (a) or clause (b) </a:t>
            </a:r>
            <a:r>
              <a:rPr lang="en-US" sz="2200" i="1" dirty="0"/>
              <a:t>in such form and manner as may be prescribed: </a:t>
            </a:r>
          </a:p>
        </p:txBody>
      </p:sp>
    </p:spTree>
    <p:extLst>
      <p:ext uri="{BB962C8B-B14F-4D97-AF65-F5344CB8AC3E}">
        <p14:creationId xmlns:p14="http://schemas.microsoft.com/office/powerpoint/2010/main" val="25158997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638"/>
            <a:ext cx="11161240" cy="776011"/>
          </a:xfrm>
        </p:spPr>
        <p:txBody>
          <a:bodyPr>
            <a:normAutofit/>
          </a:bodyPr>
          <a:lstStyle/>
          <a:p>
            <a:r>
              <a:rPr lang="en-US" dirty="0"/>
              <a:t>Section 129-CGST ACT</a:t>
            </a:r>
          </a:p>
        </p:txBody>
      </p:sp>
      <p:sp>
        <p:nvSpPr>
          <p:cNvPr id="6" name="Text Box 12">
            <a:extLst>
              <a:ext uri="{FF2B5EF4-FFF2-40B4-BE49-F238E27FC236}">
                <a16:creationId xmlns:a16="http://schemas.microsoft.com/office/drawing/2014/main" id="{34DBC95D-0976-4FF1-BC3E-6A92FF6CF56E}"/>
              </a:ext>
            </a:extLst>
          </p:cNvPr>
          <p:cNvSpPr txBox="1"/>
          <p:nvPr/>
        </p:nvSpPr>
        <p:spPr>
          <a:xfrm>
            <a:off x="8495341" y="6421150"/>
            <a:ext cx="3670127" cy="378793"/>
          </a:xfrm>
          <a:prstGeom prst="rect">
            <a:avLst/>
          </a:prstGeom>
          <a:solidFill>
            <a:srgbClr val="002060"/>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0"/>
              </a:spcAft>
            </a:pPr>
            <a:r>
              <a:rPr lang="en-US" sz="2200" dirty="0">
                <a:solidFill>
                  <a:schemeClr val="bg1"/>
                </a:solidFill>
                <a:effectLst/>
                <a:latin typeface="Arial" panose="020B0604020202020204" pitchFamily="34" charset="0"/>
                <a:ea typeface="Calibri" panose="020F0502020204030204" pitchFamily="34" charset="0"/>
                <a:cs typeface="Arial" panose="020B0604020202020204" pitchFamily="34" charset="0"/>
              </a:rPr>
              <a:t>Website: http://gstindia.biz</a:t>
            </a:r>
          </a:p>
        </p:txBody>
      </p:sp>
      <p:sp>
        <p:nvSpPr>
          <p:cNvPr id="4" name="Rectangle 3">
            <a:extLst>
              <a:ext uri="{FF2B5EF4-FFF2-40B4-BE49-F238E27FC236}">
                <a16:creationId xmlns:a16="http://schemas.microsoft.com/office/drawing/2014/main" id="{501C6F65-AE25-4B6C-959F-3DBE78414453}"/>
              </a:ext>
            </a:extLst>
          </p:cNvPr>
          <p:cNvSpPr/>
          <p:nvPr/>
        </p:nvSpPr>
        <p:spPr>
          <a:xfrm>
            <a:off x="513792" y="2276872"/>
            <a:ext cx="11161240" cy="1446550"/>
          </a:xfrm>
          <a:prstGeom prst="rect">
            <a:avLst/>
          </a:prstGeom>
        </p:spPr>
        <p:txBody>
          <a:bodyPr wrap="square">
            <a:spAutoFit/>
          </a:bodyPr>
          <a:lstStyle/>
          <a:p>
            <a:r>
              <a:rPr lang="en-US" dirty="0"/>
              <a:t> 129(2):</a:t>
            </a:r>
            <a:r>
              <a:rPr lang="en-US" sz="2200" i="1" dirty="0"/>
              <a:t>The provisions of sub-section (6) of section 67 shall, mutatis mutandis, apply for detention and seizure of goods and conveyances. </a:t>
            </a:r>
          </a:p>
          <a:p>
            <a:endParaRPr lang="en-US" sz="2200" i="1" dirty="0"/>
          </a:p>
          <a:p>
            <a:endParaRPr lang="en-US" sz="2200" i="1" dirty="0"/>
          </a:p>
        </p:txBody>
      </p:sp>
    </p:spTree>
    <p:extLst>
      <p:ext uri="{BB962C8B-B14F-4D97-AF65-F5344CB8AC3E}">
        <p14:creationId xmlns:p14="http://schemas.microsoft.com/office/powerpoint/2010/main" val="29741646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638"/>
            <a:ext cx="11161240" cy="776011"/>
          </a:xfrm>
        </p:spPr>
        <p:txBody>
          <a:bodyPr>
            <a:normAutofit/>
          </a:bodyPr>
          <a:lstStyle/>
          <a:p>
            <a:r>
              <a:rPr lang="en-US" dirty="0"/>
              <a:t>Section 129-CGST ACT</a:t>
            </a:r>
          </a:p>
        </p:txBody>
      </p:sp>
      <p:sp>
        <p:nvSpPr>
          <p:cNvPr id="6" name="Text Box 12">
            <a:extLst>
              <a:ext uri="{FF2B5EF4-FFF2-40B4-BE49-F238E27FC236}">
                <a16:creationId xmlns:a16="http://schemas.microsoft.com/office/drawing/2014/main" id="{34DBC95D-0976-4FF1-BC3E-6A92FF6CF56E}"/>
              </a:ext>
            </a:extLst>
          </p:cNvPr>
          <p:cNvSpPr txBox="1"/>
          <p:nvPr/>
        </p:nvSpPr>
        <p:spPr>
          <a:xfrm>
            <a:off x="8495341" y="6421150"/>
            <a:ext cx="3670127" cy="378793"/>
          </a:xfrm>
          <a:prstGeom prst="rect">
            <a:avLst/>
          </a:prstGeom>
          <a:solidFill>
            <a:srgbClr val="002060"/>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0"/>
              </a:spcAft>
            </a:pPr>
            <a:r>
              <a:rPr lang="en-US" sz="2200" dirty="0">
                <a:solidFill>
                  <a:schemeClr val="bg1"/>
                </a:solidFill>
                <a:effectLst/>
                <a:latin typeface="Arial" panose="020B0604020202020204" pitchFamily="34" charset="0"/>
                <a:ea typeface="Calibri" panose="020F0502020204030204" pitchFamily="34" charset="0"/>
                <a:cs typeface="Arial" panose="020B0604020202020204" pitchFamily="34" charset="0"/>
              </a:rPr>
              <a:t>Website: http://gstindia.biz</a:t>
            </a:r>
          </a:p>
        </p:txBody>
      </p:sp>
      <p:sp>
        <p:nvSpPr>
          <p:cNvPr id="3" name="Rectangle 2">
            <a:extLst>
              <a:ext uri="{FF2B5EF4-FFF2-40B4-BE49-F238E27FC236}">
                <a16:creationId xmlns:a16="http://schemas.microsoft.com/office/drawing/2014/main" id="{DF020F11-03C4-43E1-A07C-C8128BD89D6C}"/>
              </a:ext>
            </a:extLst>
          </p:cNvPr>
          <p:cNvSpPr/>
          <p:nvPr/>
        </p:nvSpPr>
        <p:spPr>
          <a:xfrm>
            <a:off x="405780" y="2690336"/>
            <a:ext cx="11017224" cy="1446550"/>
          </a:xfrm>
          <a:prstGeom prst="rect">
            <a:avLst/>
          </a:prstGeom>
        </p:spPr>
        <p:txBody>
          <a:bodyPr wrap="square">
            <a:spAutoFit/>
          </a:bodyPr>
          <a:lstStyle/>
          <a:p>
            <a:pPr algn="just"/>
            <a:r>
              <a:rPr lang="en-US" dirty="0"/>
              <a:t>(6) </a:t>
            </a:r>
            <a:r>
              <a:rPr lang="en-US" sz="2200" dirty="0"/>
              <a:t>Where the person transporting any goods or the owner of the goods fails to pay the amount of tax and penalty as provided in sub-section (1) within seven days of such detention or seizure, further proceedings </a:t>
            </a:r>
            <a:r>
              <a:rPr lang="en-US" sz="2200" b="1" dirty="0"/>
              <a:t>shall be initiated in accordance with the provisions of section 130: </a:t>
            </a:r>
          </a:p>
        </p:txBody>
      </p:sp>
    </p:spTree>
    <p:extLst>
      <p:ext uri="{BB962C8B-B14F-4D97-AF65-F5344CB8AC3E}">
        <p14:creationId xmlns:p14="http://schemas.microsoft.com/office/powerpoint/2010/main" val="23509856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8057"/>
            <a:ext cx="12139380" cy="776011"/>
          </a:xfrm>
        </p:spPr>
        <p:txBody>
          <a:bodyPr>
            <a:normAutofit fontScale="90000"/>
          </a:bodyPr>
          <a:lstStyle/>
          <a:p>
            <a:r>
              <a:rPr lang="en-US" b="1" i="1" dirty="0"/>
              <a:t>Bond and security for release of seized goods Section 67(6) and Rule 140</a:t>
            </a:r>
            <a:endParaRPr lang="en-US" dirty="0"/>
          </a:p>
        </p:txBody>
      </p:sp>
      <p:sp>
        <p:nvSpPr>
          <p:cNvPr id="6" name="Text Box 12">
            <a:extLst>
              <a:ext uri="{FF2B5EF4-FFF2-40B4-BE49-F238E27FC236}">
                <a16:creationId xmlns:a16="http://schemas.microsoft.com/office/drawing/2014/main" id="{34DBC95D-0976-4FF1-BC3E-6A92FF6CF56E}"/>
              </a:ext>
            </a:extLst>
          </p:cNvPr>
          <p:cNvSpPr txBox="1"/>
          <p:nvPr/>
        </p:nvSpPr>
        <p:spPr>
          <a:xfrm>
            <a:off x="8495341" y="6421150"/>
            <a:ext cx="3670127" cy="378793"/>
          </a:xfrm>
          <a:prstGeom prst="rect">
            <a:avLst/>
          </a:prstGeom>
          <a:solidFill>
            <a:srgbClr val="002060"/>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0"/>
              </a:spcAft>
            </a:pPr>
            <a:r>
              <a:rPr lang="en-US" sz="2200" dirty="0">
                <a:solidFill>
                  <a:schemeClr val="bg1"/>
                </a:solidFill>
                <a:effectLst/>
                <a:latin typeface="Arial" panose="020B0604020202020204" pitchFamily="34" charset="0"/>
                <a:ea typeface="Calibri" panose="020F0502020204030204" pitchFamily="34" charset="0"/>
                <a:cs typeface="Arial" panose="020B0604020202020204" pitchFamily="34" charset="0"/>
              </a:rPr>
              <a:t>Website: http://gstindia.biz</a:t>
            </a:r>
          </a:p>
        </p:txBody>
      </p:sp>
      <p:sp>
        <p:nvSpPr>
          <p:cNvPr id="3" name="Rectangle 2">
            <a:extLst>
              <a:ext uri="{FF2B5EF4-FFF2-40B4-BE49-F238E27FC236}">
                <a16:creationId xmlns:a16="http://schemas.microsoft.com/office/drawing/2014/main" id="{ADB74D2B-B9F8-494E-B60A-C311D6C790F1}"/>
              </a:ext>
            </a:extLst>
          </p:cNvPr>
          <p:cNvSpPr/>
          <p:nvPr/>
        </p:nvSpPr>
        <p:spPr>
          <a:xfrm>
            <a:off x="165034" y="1049055"/>
            <a:ext cx="11809312" cy="5109091"/>
          </a:xfrm>
          <a:prstGeom prst="rect">
            <a:avLst/>
          </a:prstGeom>
        </p:spPr>
        <p:txBody>
          <a:bodyPr wrap="square">
            <a:spAutoFit/>
          </a:bodyPr>
          <a:lstStyle/>
          <a:p>
            <a:pPr algn="just"/>
            <a:r>
              <a:rPr lang="en-US" sz="2200" b="1" i="1" dirty="0"/>
              <a:t>Section 67 (6):</a:t>
            </a:r>
            <a:r>
              <a:rPr lang="en-US" sz="2200" i="1" dirty="0"/>
              <a:t>The goods so seized under sub-section (2) shall be released, on a provisional basis, upon execution of a bond and furnishing of a security, in such manner and of such quantum, respectively, as may be prescribed or on payment of applicable tax, interest and penalty payable, as the case may be. </a:t>
            </a:r>
          </a:p>
          <a:p>
            <a:endParaRPr lang="en-US" sz="2200" i="1" dirty="0"/>
          </a:p>
          <a:p>
            <a:pPr algn="just"/>
            <a:r>
              <a:rPr lang="en-US" sz="2200" b="1" i="1" dirty="0"/>
              <a:t>Rule 140</a:t>
            </a:r>
            <a:r>
              <a:rPr lang="en-US" sz="2200" i="1" dirty="0"/>
              <a:t>:-(1) The seized goods may be released on a provisional basis upon execution of a bond for the value of the goods in FORM GST INS-04 and furnishing of a security in the form of a bank guarantee equivalent to the amount of applicable tax, interest and penalty payable.  Explanation.- For the purposes of the rules under the provisions of this Chapter, the “applicable tax” shall include central tax and State tax or central tax and the Union territory tax, as the case may be and the </a:t>
            </a:r>
            <a:r>
              <a:rPr lang="en-US" sz="2200" i="1" dirty="0" err="1"/>
              <a:t>cess</a:t>
            </a:r>
            <a:r>
              <a:rPr lang="en-US" sz="2200" i="1" dirty="0"/>
              <a:t>, if any, payable under the Goods and Services Tax (Compensation to States) Act, 2017 (15 of 2017).  </a:t>
            </a:r>
          </a:p>
          <a:p>
            <a:pPr algn="just"/>
            <a:endParaRPr lang="en-US" sz="2200" i="1" dirty="0"/>
          </a:p>
          <a:p>
            <a:pPr algn="just"/>
            <a:r>
              <a:rPr lang="en-US" sz="2200" i="1" dirty="0"/>
              <a:t>(2) In case the person to whom the goods were released provisionally fails to produce the goods at the appointed date and place indicated by the proper officer, the security shall be </a:t>
            </a:r>
            <a:r>
              <a:rPr lang="en-US" sz="2200" i="1" dirty="0" err="1"/>
              <a:t>encashed</a:t>
            </a:r>
            <a:r>
              <a:rPr lang="en-US" sz="2200" i="1" dirty="0"/>
              <a:t> and adjusted against the tax, interest and penalty and fine, if any, payable in respect of such goods.  </a:t>
            </a:r>
          </a:p>
          <a:p>
            <a:pPr algn="just"/>
            <a:r>
              <a:rPr lang="en-US" i="1" dirty="0"/>
              <a:t> </a:t>
            </a:r>
          </a:p>
        </p:txBody>
      </p:sp>
    </p:spTree>
    <p:extLst>
      <p:ext uri="{BB962C8B-B14F-4D97-AF65-F5344CB8AC3E}">
        <p14:creationId xmlns:p14="http://schemas.microsoft.com/office/powerpoint/2010/main" val="36599249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638"/>
            <a:ext cx="11161240" cy="776011"/>
          </a:xfrm>
        </p:spPr>
        <p:txBody>
          <a:bodyPr>
            <a:normAutofit/>
          </a:bodyPr>
          <a:lstStyle/>
          <a:p>
            <a:r>
              <a:rPr lang="en-US" dirty="0"/>
              <a:t>SECTION 130 Applicability</a:t>
            </a:r>
          </a:p>
        </p:txBody>
      </p:sp>
      <p:sp>
        <p:nvSpPr>
          <p:cNvPr id="6" name="Text Box 12">
            <a:extLst>
              <a:ext uri="{FF2B5EF4-FFF2-40B4-BE49-F238E27FC236}">
                <a16:creationId xmlns:a16="http://schemas.microsoft.com/office/drawing/2014/main" id="{34DBC95D-0976-4FF1-BC3E-6A92FF6CF56E}"/>
              </a:ext>
            </a:extLst>
          </p:cNvPr>
          <p:cNvSpPr txBox="1"/>
          <p:nvPr/>
        </p:nvSpPr>
        <p:spPr>
          <a:xfrm>
            <a:off x="8495341" y="6421150"/>
            <a:ext cx="3670127" cy="378793"/>
          </a:xfrm>
          <a:prstGeom prst="rect">
            <a:avLst/>
          </a:prstGeom>
          <a:solidFill>
            <a:srgbClr val="002060"/>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0"/>
              </a:spcAft>
            </a:pPr>
            <a:r>
              <a:rPr lang="en-US" sz="2200" dirty="0">
                <a:solidFill>
                  <a:schemeClr val="bg1"/>
                </a:solidFill>
                <a:effectLst/>
                <a:latin typeface="Arial" panose="020B0604020202020204" pitchFamily="34" charset="0"/>
                <a:ea typeface="Calibri" panose="020F0502020204030204" pitchFamily="34" charset="0"/>
                <a:cs typeface="Arial" panose="020B0604020202020204" pitchFamily="34" charset="0"/>
              </a:rPr>
              <a:t>Website: http://gstindia.biz</a:t>
            </a:r>
          </a:p>
        </p:txBody>
      </p:sp>
      <p:sp>
        <p:nvSpPr>
          <p:cNvPr id="3" name="Rectangle 2">
            <a:extLst>
              <a:ext uri="{FF2B5EF4-FFF2-40B4-BE49-F238E27FC236}">
                <a16:creationId xmlns:a16="http://schemas.microsoft.com/office/drawing/2014/main" id="{17F0B990-4024-4EBD-AE2E-A3AF9CD2014C}"/>
              </a:ext>
            </a:extLst>
          </p:cNvPr>
          <p:cNvSpPr/>
          <p:nvPr/>
        </p:nvSpPr>
        <p:spPr>
          <a:xfrm>
            <a:off x="333772" y="1052736"/>
            <a:ext cx="11017224" cy="4154984"/>
          </a:xfrm>
          <a:prstGeom prst="rect">
            <a:avLst/>
          </a:prstGeom>
        </p:spPr>
        <p:txBody>
          <a:bodyPr wrap="square">
            <a:spAutoFit/>
          </a:bodyPr>
          <a:lstStyle/>
          <a:p>
            <a:pPr algn="just"/>
            <a:r>
              <a:rPr lang="en-US" sz="2200" dirty="0"/>
              <a:t>130. (1) Notwithstanding anything contained in this Act, if any person—</a:t>
            </a:r>
          </a:p>
          <a:p>
            <a:pPr algn="just"/>
            <a:endParaRPr lang="en-US" sz="2200" dirty="0"/>
          </a:p>
          <a:p>
            <a:pPr marL="400050" indent="-400050" algn="just">
              <a:buAutoNum type="romanLcParenBoth"/>
            </a:pPr>
            <a:r>
              <a:rPr lang="en-US" sz="2200" dirty="0"/>
              <a:t>supplies or receives any goods in contravention of any of the provisions of this Act or the rules made thereunder </a:t>
            </a:r>
            <a:r>
              <a:rPr lang="en-US" sz="2200" b="1" dirty="0"/>
              <a:t>with intent to evade payment of tax</a:t>
            </a:r>
            <a:r>
              <a:rPr lang="en-US" sz="2200" dirty="0"/>
              <a:t>; or </a:t>
            </a:r>
          </a:p>
          <a:p>
            <a:pPr marL="400050" indent="-400050" algn="just">
              <a:buAutoNum type="romanLcParenBoth"/>
            </a:pPr>
            <a:endParaRPr lang="en-US" sz="2200" dirty="0"/>
          </a:p>
          <a:p>
            <a:pPr marL="400050" indent="-400050" algn="just">
              <a:buAutoNum type="romanLcParenBoth"/>
            </a:pPr>
            <a:r>
              <a:rPr lang="en-US" sz="2200" b="1" dirty="0"/>
              <a:t>does not account for any goods </a:t>
            </a:r>
            <a:r>
              <a:rPr lang="en-US" sz="2200" dirty="0"/>
              <a:t>on which he is liable to pay tax under this Act; or </a:t>
            </a:r>
          </a:p>
          <a:p>
            <a:pPr marL="400050" indent="-400050" algn="just">
              <a:buAutoNum type="romanLcParenBoth"/>
            </a:pPr>
            <a:endParaRPr lang="en-US" sz="2200" dirty="0"/>
          </a:p>
          <a:p>
            <a:pPr marL="400050" indent="-400050" algn="just">
              <a:buAutoNum type="romanLcParenBoth"/>
            </a:pPr>
            <a:r>
              <a:rPr lang="en-US" sz="2200" dirty="0"/>
              <a:t>supplies any goods liable to tax under this Act without having applied for registration; or</a:t>
            </a:r>
          </a:p>
          <a:p>
            <a:pPr marL="400050" indent="-400050" algn="just">
              <a:buAutoNum type="romanLcParenBoth"/>
            </a:pPr>
            <a:endParaRPr lang="en-US" sz="2200" dirty="0"/>
          </a:p>
          <a:p>
            <a:pPr algn="just"/>
            <a:r>
              <a:rPr lang="en-US" sz="2200" dirty="0"/>
              <a:t>(iv) contravenes any of the provisions of this Act or the rules made thereunder </a:t>
            </a:r>
            <a:r>
              <a:rPr lang="en-US" sz="2200" b="1" dirty="0"/>
              <a:t>with intent to evade payment of tax; or </a:t>
            </a:r>
          </a:p>
        </p:txBody>
      </p:sp>
    </p:spTree>
    <p:extLst>
      <p:ext uri="{BB962C8B-B14F-4D97-AF65-F5344CB8AC3E}">
        <p14:creationId xmlns:p14="http://schemas.microsoft.com/office/powerpoint/2010/main" val="23620094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792" y="2348880"/>
            <a:ext cx="11161240" cy="776011"/>
          </a:xfrm>
        </p:spPr>
        <p:txBody>
          <a:bodyPr>
            <a:normAutofit/>
          </a:bodyPr>
          <a:lstStyle/>
          <a:p>
            <a:r>
              <a:rPr lang="en-US" b="1" dirty="0"/>
              <a:t>       CASE LAW</a:t>
            </a:r>
          </a:p>
        </p:txBody>
      </p:sp>
      <p:sp>
        <p:nvSpPr>
          <p:cNvPr id="6" name="Text Box 12">
            <a:extLst>
              <a:ext uri="{FF2B5EF4-FFF2-40B4-BE49-F238E27FC236}">
                <a16:creationId xmlns:a16="http://schemas.microsoft.com/office/drawing/2014/main" id="{34DBC95D-0976-4FF1-BC3E-6A92FF6CF56E}"/>
              </a:ext>
            </a:extLst>
          </p:cNvPr>
          <p:cNvSpPr txBox="1"/>
          <p:nvPr/>
        </p:nvSpPr>
        <p:spPr>
          <a:xfrm>
            <a:off x="8495341" y="6421150"/>
            <a:ext cx="3670127" cy="378793"/>
          </a:xfrm>
          <a:prstGeom prst="rect">
            <a:avLst/>
          </a:prstGeom>
          <a:solidFill>
            <a:srgbClr val="002060"/>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0"/>
              </a:spcAft>
            </a:pPr>
            <a:r>
              <a:rPr lang="en-US" sz="2200" dirty="0">
                <a:solidFill>
                  <a:schemeClr val="bg1"/>
                </a:solidFill>
                <a:effectLst/>
                <a:latin typeface="Arial" panose="020B0604020202020204" pitchFamily="34" charset="0"/>
                <a:ea typeface="Calibri" panose="020F0502020204030204" pitchFamily="34" charset="0"/>
                <a:cs typeface="Arial" panose="020B0604020202020204" pitchFamily="34" charset="0"/>
              </a:rPr>
              <a:t>Website: http://gstindia.biz</a:t>
            </a:r>
          </a:p>
        </p:txBody>
      </p:sp>
    </p:spTree>
    <p:extLst>
      <p:ext uri="{BB962C8B-B14F-4D97-AF65-F5344CB8AC3E}">
        <p14:creationId xmlns:p14="http://schemas.microsoft.com/office/powerpoint/2010/main" val="29295540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2">
            <a:extLst>
              <a:ext uri="{FF2B5EF4-FFF2-40B4-BE49-F238E27FC236}">
                <a16:creationId xmlns:a16="http://schemas.microsoft.com/office/drawing/2014/main" id="{34DBC95D-0976-4FF1-BC3E-6A92FF6CF56E}"/>
              </a:ext>
            </a:extLst>
          </p:cNvPr>
          <p:cNvSpPr txBox="1"/>
          <p:nvPr/>
        </p:nvSpPr>
        <p:spPr>
          <a:xfrm>
            <a:off x="8495341" y="6421150"/>
            <a:ext cx="3670127" cy="378793"/>
          </a:xfrm>
          <a:prstGeom prst="rect">
            <a:avLst/>
          </a:prstGeom>
          <a:solidFill>
            <a:srgbClr val="002060"/>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0"/>
              </a:spcAft>
            </a:pPr>
            <a:r>
              <a:rPr lang="en-US" sz="2200" dirty="0">
                <a:solidFill>
                  <a:schemeClr val="bg1"/>
                </a:solidFill>
                <a:effectLst/>
                <a:latin typeface="Arial" panose="020B0604020202020204" pitchFamily="34" charset="0"/>
                <a:ea typeface="Calibri" panose="020F0502020204030204" pitchFamily="34" charset="0"/>
                <a:cs typeface="Arial" panose="020B0604020202020204" pitchFamily="34" charset="0"/>
              </a:rPr>
              <a:t>Website: http://gstindia.biz</a:t>
            </a:r>
          </a:p>
        </p:txBody>
      </p:sp>
      <p:sp>
        <p:nvSpPr>
          <p:cNvPr id="4" name="Title 3">
            <a:extLst>
              <a:ext uri="{FF2B5EF4-FFF2-40B4-BE49-F238E27FC236}">
                <a16:creationId xmlns:a16="http://schemas.microsoft.com/office/drawing/2014/main" id="{F75E2700-5717-4D97-9FB8-B6361BAA463A}"/>
              </a:ext>
            </a:extLst>
          </p:cNvPr>
          <p:cNvSpPr>
            <a:spLocks noGrp="1"/>
          </p:cNvSpPr>
          <p:nvPr>
            <p:ph type="title"/>
          </p:nvPr>
        </p:nvSpPr>
        <p:spPr>
          <a:xfrm>
            <a:off x="837828" y="260648"/>
            <a:ext cx="9601200" cy="4959424"/>
          </a:xfrm>
        </p:spPr>
        <p:txBody>
          <a:bodyPr>
            <a:normAutofit/>
          </a:bodyPr>
          <a:lstStyle/>
          <a:p>
            <a:pPr algn="just"/>
            <a:r>
              <a:rPr lang="en-US" sz="2400" b="1" i="1" dirty="0"/>
              <a:t>M/S. R.R. AGRO INDUSTRIES THROUGH ITS PROP. vs. STATE OF U.P. THROUGH ITS SECY. AND 3 OTHERS</a:t>
            </a:r>
            <a:br>
              <a:rPr lang="en-US" sz="2400" dirty="0"/>
            </a:br>
            <a:r>
              <a:rPr lang="en-US" sz="2400" i="1" dirty="0"/>
              <a:t>(Writ Tax No. 105 of 2018</a:t>
            </a:r>
            <a:r>
              <a:rPr lang="en-US" sz="2400" dirty="0"/>
              <a:t>, </a:t>
            </a:r>
            <a:r>
              <a:rPr lang="en-US" sz="2400" i="1" dirty="0"/>
              <a:t>Jan 31, 2018</a:t>
            </a:r>
            <a:r>
              <a:rPr lang="en-US" sz="2400" dirty="0"/>
              <a:t>,</a:t>
            </a:r>
            <a:r>
              <a:rPr lang="en-US" sz="2400" i="1" dirty="0"/>
              <a:t> (2018) 02 CCHGST 0003 AllHC</a:t>
            </a:r>
            <a:r>
              <a:rPr lang="en-US" sz="2400" dirty="0"/>
              <a:t>)</a:t>
            </a:r>
            <a:br>
              <a:rPr lang="en-US" sz="2400" dirty="0"/>
            </a:br>
            <a:br>
              <a:rPr lang="en-US" dirty="0"/>
            </a:br>
            <a:r>
              <a:rPr lang="en-US" sz="2400" b="1" i="1" dirty="0"/>
              <a:t>Section 20 of the IGST Act </a:t>
            </a:r>
            <a:r>
              <a:rPr lang="en-US" sz="2400" i="1" dirty="0"/>
              <a:t>provided that provisions of Central G.S.T. Act would apply in respect of matters of inspection, search, seizure and arrest to matters covered by IGST Act, in matter of seizure under provisions of IGST Act </a:t>
            </a:r>
            <a:r>
              <a:rPr lang="en-US" sz="2400" b="1" i="1" dirty="0"/>
              <a:t>provisions of Central G.S.T. Act such as Section 129 would apply mutatis mutandis</a:t>
            </a:r>
            <a:r>
              <a:rPr lang="en-US" sz="2400" i="1" dirty="0"/>
              <a:t>, in this way power of seizure under the IGST Act read with Central G.S.T. Act is analogues to that under Section 129 of the U.P. G.S.T. Act.</a:t>
            </a:r>
            <a:br>
              <a:rPr lang="en-US" sz="2400" dirty="0"/>
            </a:br>
            <a:endParaRPr lang="en-US" sz="2400" dirty="0"/>
          </a:p>
        </p:txBody>
      </p:sp>
    </p:spTree>
    <p:extLst>
      <p:ext uri="{BB962C8B-B14F-4D97-AF65-F5344CB8AC3E}">
        <p14:creationId xmlns:p14="http://schemas.microsoft.com/office/powerpoint/2010/main" val="33368888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2">
            <a:extLst>
              <a:ext uri="{FF2B5EF4-FFF2-40B4-BE49-F238E27FC236}">
                <a16:creationId xmlns:a16="http://schemas.microsoft.com/office/drawing/2014/main" id="{34DBC95D-0976-4FF1-BC3E-6A92FF6CF56E}"/>
              </a:ext>
            </a:extLst>
          </p:cNvPr>
          <p:cNvSpPr txBox="1"/>
          <p:nvPr/>
        </p:nvSpPr>
        <p:spPr>
          <a:xfrm>
            <a:off x="8495341" y="6421150"/>
            <a:ext cx="3670127" cy="378793"/>
          </a:xfrm>
          <a:prstGeom prst="rect">
            <a:avLst/>
          </a:prstGeom>
          <a:solidFill>
            <a:srgbClr val="002060"/>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0"/>
              </a:spcAft>
            </a:pPr>
            <a:r>
              <a:rPr lang="en-US" sz="2200" dirty="0">
                <a:solidFill>
                  <a:schemeClr val="bg1"/>
                </a:solidFill>
                <a:effectLst/>
                <a:latin typeface="Arial" panose="020B0604020202020204" pitchFamily="34" charset="0"/>
                <a:ea typeface="Calibri" panose="020F0502020204030204" pitchFamily="34" charset="0"/>
                <a:cs typeface="Arial" panose="020B0604020202020204" pitchFamily="34" charset="0"/>
              </a:rPr>
              <a:t>Website: http://gstindia.biz</a:t>
            </a:r>
          </a:p>
        </p:txBody>
      </p:sp>
      <p:sp>
        <p:nvSpPr>
          <p:cNvPr id="3" name="Title 2">
            <a:extLst>
              <a:ext uri="{FF2B5EF4-FFF2-40B4-BE49-F238E27FC236}">
                <a16:creationId xmlns:a16="http://schemas.microsoft.com/office/drawing/2014/main" id="{0720B43F-30BA-4126-BB88-BFC44D0B966B}"/>
              </a:ext>
            </a:extLst>
          </p:cNvPr>
          <p:cNvSpPr>
            <a:spLocks noGrp="1"/>
          </p:cNvSpPr>
          <p:nvPr>
            <p:ph type="title"/>
          </p:nvPr>
        </p:nvSpPr>
        <p:spPr>
          <a:xfrm>
            <a:off x="549796" y="70903"/>
            <a:ext cx="10657184" cy="5391472"/>
          </a:xfrm>
        </p:spPr>
        <p:txBody>
          <a:bodyPr>
            <a:noAutofit/>
          </a:bodyPr>
          <a:lstStyle/>
          <a:p>
            <a:pPr algn="just"/>
            <a:r>
              <a:rPr lang="en-US" sz="2200" b="1" dirty="0"/>
              <a:t>M/s Indus Towers Limited Versus The Assistant State Tax Officer</a:t>
            </a:r>
            <a:br>
              <a:rPr lang="en-US" sz="2200" dirty="0"/>
            </a:br>
            <a:r>
              <a:rPr lang="en-US" sz="2200" dirty="0"/>
              <a:t>W. P. (C) No. 196 of 2018 </a:t>
            </a:r>
            <a:r>
              <a:rPr lang="en-US" sz="2200" b="1" dirty="0"/>
              <a:t>KERALA HIGH COURT Dated: - 17 January 2018</a:t>
            </a:r>
            <a:br>
              <a:rPr lang="en-US" sz="2200" b="1" dirty="0"/>
            </a:br>
            <a:br>
              <a:rPr lang="en-US" sz="2200" b="1" dirty="0"/>
            </a:br>
            <a:br>
              <a:rPr lang="en-US" sz="2200" b="1" dirty="0"/>
            </a:br>
            <a:br>
              <a:rPr lang="en-US" sz="2200" dirty="0"/>
            </a:br>
            <a:r>
              <a:rPr lang="en-US" sz="2200" dirty="0"/>
              <a:t> </a:t>
            </a:r>
            <a:br>
              <a:rPr lang="en-US" sz="2200" dirty="0"/>
            </a:br>
            <a:r>
              <a:rPr lang="en-US" sz="2200" dirty="0"/>
              <a:t>Combined reading of Sections 129 and 130, especially the provision contained in sub section (6) of Section 129 indicates that the detention of the goods is contemplated under the statutes only when it is suspected that the goods are liable to confiscation. Section 130 dealing with the confiscation of goods indicates beyond doubt that the confiscation of goods is contemplated under the statutes only when a taxable supply is made otherwise than in accordance with the provisions contained in the statutes and the Rules made there under </a:t>
            </a:r>
            <a:r>
              <a:rPr lang="en-US" sz="2200" b="1" dirty="0"/>
              <a:t>with the intent to evade payment of tax</a:t>
            </a:r>
            <a:r>
              <a:rPr lang="en-US" sz="2200" dirty="0"/>
              <a:t>. If that be so, mere infraction of the procedural Rules like Rules 55 and 138 of the State GST Rules cannot result in detention of goods, though they may result in imposition of penalty.</a:t>
            </a:r>
          </a:p>
        </p:txBody>
      </p:sp>
    </p:spTree>
    <p:extLst>
      <p:ext uri="{BB962C8B-B14F-4D97-AF65-F5344CB8AC3E}">
        <p14:creationId xmlns:p14="http://schemas.microsoft.com/office/powerpoint/2010/main" val="8510284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2">
            <a:extLst>
              <a:ext uri="{FF2B5EF4-FFF2-40B4-BE49-F238E27FC236}">
                <a16:creationId xmlns:a16="http://schemas.microsoft.com/office/drawing/2014/main" id="{34DBC95D-0976-4FF1-BC3E-6A92FF6CF56E}"/>
              </a:ext>
            </a:extLst>
          </p:cNvPr>
          <p:cNvSpPr txBox="1"/>
          <p:nvPr/>
        </p:nvSpPr>
        <p:spPr>
          <a:xfrm>
            <a:off x="8495341" y="6421150"/>
            <a:ext cx="3670127" cy="378793"/>
          </a:xfrm>
          <a:prstGeom prst="rect">
            <a:avLst/>
          </a:prstGeom>
          <a:solidFill>
            <a:srgbClr val="002060"/>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0"/>
              </a:spcAft>
            </a:pPr>
            <a:r>
              <a:rPr lang="en-US" sz="2200" dirty="0">
                <a:solidFill>
                  <a:schemeClr val="bg1"/>
                </a:solidFill>
                <a:effectLst/>
                <a:latin typeface="Arial" panose="020B0604020202020204" pitchFamily="34" charset="0"/>
                <a:ea typeface="Calibri" panose="020F0502020204030204" pitchFamily="34" charset="0"/>
                <a:cs typeface="Arial" panose="020B0604020202020204" pitchFamily="34" charset="0"/>
              </a:rPr>
              <a:t>Website: http://gstindia.biz</a:t>
            </a:r>
          </a:p>
        </p:txBody>
      </p:sp>
      <p:sp>
        <p:nvSpPr>
          <p:cNvPr id="3" name="Rectangle 2">
            <a:extLst>
              <a:ext uri="{FF2B5EF4-FFF2-40B4-BE49-F238E27FC236}">
                <a16:creationId xmlns:a16="http://schemas.microsoft.com/office/drawing/2014/main" id="{89097192-BF8C-4460-A1E7-1589A2F71EC6}"/>
              </a:ext>
            </a:extLst>
          </p:cNvPr>
          <p:cNvSpPr/>
          <p:nvPr/>
        </p:nvSpPr>
        <p:spPr>
          <a:xfrm>
            <a:off x="2277988" y="2420888"/>
            <a:ext cx="3999493" cy="1323439"/>
          </a:xfrm>
          <a:prstGeom prst="rect">
            <a:avLst/>
          </a:prstGeom>
        </p:spPr>
        <p:txBody>
          <a:bodyPr wrap="none">
            <a:spAutoFit/>
          </a:bodyPr>
          <a:lstStyle/>
          <a:p>
            <a:r>
              <a:rPr lang="en-IN" sz="4000" b="1" dirty="0">
                <a:latin typeface="Cambria" pitchFamily="18" charset="0"/>
              </a:rPr>
              <a:t>REQUIREMENTS</a:t>
            </a:r>
          </a:p>
          <a:p>
            <a:r>
              <a:rPr lang="en-IN" sz="4000" b="1" dirty="0">
                <a:latin typeface="Cambria" pitchFamily="18" charset="0"/>
              </a:rPr>
              <a:t> OF E-WAY BILL</a:t>
            </a:r>
            <a:endParaRPr lang="en-US" sz="4000" dirty="0">
              <a:latin typeface="Cambria" pitchFamily="18" charset="0"/>
            </a:endParaRPr>
          </a:p>
        </p:txBody>
      </p:sp>
      <p:pic>
        <p:nvPicPr>
          <p:cNvPr id="8" name="Picture 2" descr="Image result for thinking smiley">
            <a:extLst>
              <a:ext uri="{FF2B5EF4-FFF2-40B4-BE49-F238E27FC236}">
                <a16:creationId xmlns:a16="http://schemas.microsoft.com/office/drawing/2014/main" id="{B4A586E7-C6C1-4BE3-B012-B38B033453AA}"/>
              </a:ext>
            </a:extLst>
          </p:cNvPr>
          <p:cNvPicPr>
            <a:picLocks noChangeAspect="1" noChangeArrowheads="1"/>
          </p:cNvPicPr>
          <p:nvPr/>
        </p:nvPicPr>
        <p:blipFill>
          <a:blip r:embed="rId3"/>
          <a:srcRect/>
          <a:stretch>
            <a:fillRect/>
          </a:stretch>
        </p:blipFill>
        <p:spPr bwMode="auto">
          <a:xfrm>
            <a:off x="7534572" y="58057"/>
            <a:ext cx="4140926" cy="3566160"/>
          </a:xfrm>
          <a:prstGeom prst="rect">
            <a:avLst/>
          </a:prstGeom>
          <a:noFill/>
          <a:effectLst>
            <a:reflection blurRad="6350" stA="50000" endA="295" endPos="92000" dist="101600" dir="5400000" sy="-100000" algn="bl" rotWithShape="0"/>
          </a:effectLst>
        </p:spPr>
      </p:pic>
    </p:spTree>
    <p:extLst>
      <p:ext uri="{BB962C8B-B14F-4D97-AF65-F5344CB8AC3E}">
        <p14:creationId xmlns:p14="http://schemas.microsoft.com/office/powerpoint/2010/main" val="9242318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020" y="2762175"/>
            <a:ext cx="7416824" cy="1235224"/>
          </a:xfrm>
        </p:spPr>
        <p:txBody>
          <a:bodyPr/>
          <a:lstStyle/>
          <a:p>
            <a:r>
              <a:rPr lang="en-US" dirty="0"/>
              <a:t>WHY E WAY BILL</a:t>
            </a:r>
          </a:p>
        </p:txBody>
      </p:sp>
      <p:sp>
        <p:nvSpPr>
          <p:cNvPr id="5" name="Text Box 12">
            <a:extLst>
              <a:ext uri="{FF2B5EF4-FFF2-40B4-BE49-F238E27FC236}">
                <a16:creationId xmlns:a16="http://schemas.microsoft.com/office/drawing/2014/main" id="{9E35F588-6C5D-46AC-B583-E685DB53C717}"/>
              </a:ext>
            </a:extLst>
          </p:cNvPr>
          <p:cNvSpPr txBox="1"/>
          <p:nvPr/>
        </p:nvSpPr>
        <p:spPr>
          <a:xfrm>
            <a:off x="8518698" y="6406636"/>
            <a:ext cx="3670127" cy="378793"/>
          </a:xfrm>
          <a:prstGeom prst="rect">
            <a:avLst/>
          </a:prstGeom>
          <a:solidFill>
            <a:srgbClr val="002060"/>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0"/>
              </a:spcAft>
            </a:pPr>
            <a:r>
              <a:rPr lang="en-US" sz="2200" dirty="0">
                <a:solidFill>
                  <a:schemeClr val="bg1"/>
                </a:solidFill>
                <a:effectLst/>
                <a:latin typeface="Arial" panose="020B0604020202020204" pitchFamily="34" charset="0"/>
                <a:ea typeface="Calibri" panose="020F0502020204030204" pitchFamily="34" charset="0"/>
                <a:cs typeface="Arial" panose="020B0604020202020204" pitchFamily="34" charset="0"/>
              </a:rPr>
              <a:t>Website: http://gstindia.biz</a:t>
            </a:r>
          </a:p>
        </p:txBody>
      </p:sp>
    </p:spTree>
    <p:extLst>
      <p:ext uri="{BB962C8B-B14F-4D97-AF65-F5344CB8AC3E}">
        <p14:creationId xmlns:p14="http://schemas.microsoft.com/office/powerpoint/2010/main" val="2873117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638"/>
            <a:ext cx="11161240" cy="776011"/>
          </a:xfrm>
        </p:spPr>
        <p:txBody>
          <a:bodyPr>
            <a:normAutofit/>
          </a:bodyPr>
          <a:lstStyle/>
          <a:p>
            <a:r>
              <a:rPr lang="en-US" dirty="0"/>
              <a:t>PART A EWB-01</a:t>
            </a:r>
          </a:p>
        </p:txBody>
      </p:sp>
      <p:sp>
        <p:nvSpPr>
          <p:cNvPr id="6" name="Text Box 12">
            <a:extLst>
              <a:ext uri="{FF2B5EF4-FFF2-40B4-BE49-F238E27FC236}">
                <a16:creationId xmlns:a16="http://schemas.microsoft.com/office/drawing/2014/main" id="{34DBC95D-0976-4FF1-BC3E-6A92FF6CF56E}"/>
              </a:ext>
            </a:extLst>
          </p:cNvPr>
          <p:cNvSpPr txBox="1"/>
          <p:nvPr/>
        </p:nvSpPr>
        <p:spPr>
          <a:xfrm>
            <a:off x="8495341" y="6421150"/>
            <a:ext cx="3670127" cy="378793"/>
          </a:xfrm>
          <a:prstGeom prst="rect">
            <a:avLst/>
          </a:prstGeom>
          <a:solidFill>
            <a:srgbClr val="002060"/>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0"/>
              </a:spcAft>
            </a:pPr>
            <a:r>
              <a:rPr lang="en-US" sz="2200" dirty="0">
                <a:solidFill>
                  <a:schemeClr val="bg1"/>
                </a:solidFill>
                <a:effectLst/>
                <a:latin typeface="Arial" panose="020B0604020202020204" pitchFamily="34" charset="0"/>
                <a:ea typeface="Calibri" panose="020F0502020204030204" pitchFamily="34" charset="0"/>
                <a:cs typeface="Arial" panose="020B0604020202020204" pitchFamily="34" charset="0"/>
              </a:rPr>
              <a:t>Website: http://gstindia.biz</a:t>
            </a:r>
          </a:p>
        </p:txBody>
      </p:sp>
      <p:graphicFrame>
        <p:nvGraphicFramePr>
          <p:cNvPr id="7" name="Table 6">
            <a:extLst>
              <a:ext uri="{FF2B5EF4-FFF2-40B4-BE49-F238E27FC236}">
                <a16:creationId xmlns:a16="http://schemas.microsoft.com/office/drawing/2014/main" id="{A45AF4F3-805E-45E9-8B02-558BBDB94001}"/>
              </a:ext>
            </a:extLst>
          </p:cNvPr>
          <p:cNvGraphicFramePr>
            <a:graphicFrameLocks noGrp="1"/>
          </p:cNvGraphicFramePr>
          <p:nvPr>
            <p:extLst>
              <p:ext uri="{D42A27DB-BD31-4B8C-83A1-F6EECF244321}">
                <p14:modId xmlns:p14="http://schemas.microsoft.com/office/powerpoint/2010/main" val="3642655942"/>
              </p:ext>
            </p:extLst>
          </p:nvPr>
        </p:nvGraphicFramePr>
        <p:xfrm>
          <a:off x="549796" y="1340768"/>
          <a:ext cx="11233248" cy="3096345"/>
        </p:xfrm>
        <a:graphic>
          <a:graphicData uri="http://schemas.openxmlformats.org/drawingml/2006/table">
            <a:tbl>
              <a:tblPr>
                <a:tableStyleId>{BC89EF96-8CEA-46FF-86C4-4CE0E7609802}</a:tableStyleId>
              </a:tblPr>
              <a:tblGrid>
                <a:gridCol w="3240360">
                  <a:extLst>
                    <a:ext uri="{9D8B030D-6E8A-4147-A177-3AD203B41FA5}">
                      <a16:colId xmlns:a16="http://schemas.microsoft.com/office/drawing/2014/main" val="3686147192"/>
                    </a:ext>
                  </a:extLst>
                </a:gridCol>
                <a:gridCol w="4032448">
                  <a:extLst>
                    <a:ext uri="{9D8B030D-6E8A-4147-A177-3AD203B41FA5}">
                      <a16:colId xmlns:a16="http://schemas.microsoft.com/office/drawing/2014/main" val="140976110"/>
                    </a:ext>
                  </a:extLst>
                </a:gridCol>
                <a:gridCol w="3960440">
                  <a:extLst>
                    <a:ext uri="{9D8B030D-6E8A-4147-A177-3AD203B41FA5}">
                      <a16:colId xmlns:a16="http://schemas.microsoft.com/office/drawing/2014/main" val="767988393"/>
                    </a:ext>
                  </a:extLst>
                </a:gridCol>
              </a:tblGrid>
              <a:tr h="442335">
                <a:tc>
                  <a:txBody>
                    <a:bodyPr/>
                    <a:lstStyle/>
                    <a:p>
                      <a:pPr algn="l" fontAlgn="b"/>
                      <a:r>
                        <a:rPr lang="en-US" sz="2200" b="1" u="none" strike="noStrike" dirty="0">
                          <a:effectLst/>
                        </a:rPr>
                        <a:t>By Whom</a:t>
                      </a:r>
                      <a:endParaRPr lang="en-US" sz="2200" b="1" i="0" u="none" strike="noStrike" dirty="0">
                        <a:solidFill>
                          <a:srgbClr val="000000"/>
                        </a:solidFill>
                        <a:effectLst/>
                        <a:latin typeface="Calibri" panose="020F0502020204030204" pitchFamily="34" charset="0"/>
                      </a:endParaRPr>
                    </a:p>
                  </a:txBody>
                  <a:tcPr marL="7776" marR="7776" marT="7776" marB="0" anchor="b">
                    <a:solidFill>
                      <a:srgbClr val="0070C0"/>
                    </a:solidFill>
                  </a:tcPr>
                </a:tc>
                <a:tc>
                  <a:txBody>
                    <a:bodyPr/>
                    <a:lstStyle/>
                    <a:p>
                      <a:pPr algn="l" fontAlgn="b"/>
                      <a:r>
                        <a:rPr lang="en-US" sz="2200" b="1" u="none" strike="noStrike" dirty="0">
                          <a:effectLst/>
                        </a:rPr>
                        <a:t>Condition</a:t>
                      </a:r>
                      <a:endParaRPr lang="en-US" sz="2200" b="1" i="0" u="none" strike="noStrike" dirty="0">
                        <a:solidFill>
                          <a:srgbClr val="000000"/>
                        </a:solidFill>
                        <a:effectLst/>
                        <a:latin typeface="Calibri" panose="020F0502020204030204" pitchFamily="34" charset="0"/>
                      </a:endParaRPr>
                    </a:p>
                  </a:txBody>
                  <a:tcPr marL="7776" marR="7776" marT="7776" marB="0" anchor="b">
                    <a:solidFill>
                      <a:srgbClr val="0070C0"/>
                    </a:solidFill>
                  </a:tcPr>
                </a:tc>
                <a:tc>
                  <a:txBody>
                    <a:bodyPr/>
                    <a:lstStyle/>
                    <a:p>
                      <a:pPr algn="l" fontAlgn="b"/>
                      <a:r>
                        <a:rPr lang="en-US" sz="2200" b="1" u="none" strike="noStrike" dirty="0">
                          <a:effectLst/>
                        </a:rPr>
                        <a:t>Rule</a:t>
                      </a:r>
                      <a:endParaRPr lang="en-US" sz="2200" b="1" i="0" u="none" strike="noStrike" dirty="0">
                        <a:solidFill>
                          <a:srgbClr val="000000"/>
                        </a:solidFill>
                        <a:effectLst/>
                        <a:latin typeface="Calibri" panose="020F0502020204030204" pitchFamily="34" charset="0"/>
                      </a:endParaRPr>
                    </a:p>
                  </a:txBody>
                  <a:tcPr marL="7776" marR="7776" marT="7776" marB="0" anchor="b">
                    <a:solidFill>
                      <a:srgbClr val="0070C0"/>
                    </a:solidFill>
                  </a:tcPr>
                </a:tc>
                <a:extLst>
                  <a:ext uri="{0D108BD9-81ED-4DB2-BD59-A6C34878D82A}">
                    <a16:rowId xmlns:a16="http://schemas.microsoft.com/office/drawing/2014/main" val="18133674"/>
                  </a:ext>
                </a:extLst>
              </a:tr>
              <a:tr h="442335">
                <a:tc>
                  <a:txBody>
                    <a:bodyPr/>
                    <a:lstStyle/>
                    <a:p>
                      <a:pPr algn="l" fontAlgn="b"/>
                      <a:r>
                        <a:rPr lang="en-US" sz="2200" u="none" strike="noStrike" dirty="0">
                          <a:effectLst/>
                        </a:rPr>
                        <a:t>Registered Person </a:t>
                      </a:r>
                      <a:endParaRPr lang="en-US" sz="2200" b="0" i="0" u="none" strike="noStrike" dirty="0">
                        <a:solidFill>
                          <a:srgbClr val="000000"/>
                        </a:solidFill>
                        <a:effectLst/>
                        <a:latin typeface="Calibri" panose="020F0502020204030204" pitchFamily="34" charset="0"/>
                      </a:endParaRPr>
                    </a:p>
                  </a:txBody>
                  <a:tcPr marL="7776" marR="7776" marT="7776" marB="0" anchor="b"/>
                </a:tc>
                <a:tc>
                  <a:txBody>
                    <a:bodyPr/>
                    <a:lstStyle/>
                    <a:p>
                      <a:pPr algn="l" fontAlgn="b"/>
                      <a:r>
                        <a:rPr lang="en-US" sz="2200" u="none" strike="noStrike" dirty="0">
                          <a:effectLst/>
                        </a:rPr>
                        <a:t>Consignment Value &gt;50K</a:t>
                      </a:r>
                      <a:endParaRPr lang="en-US" sz="2200" b="0" i="0" u="none" strike="noStrike" dirty="0">
                        <a:solidFill>
                          <a:srgbClr val="000000"/>
                        </a:solidFill>
                        <a:effectLst/>
                        <a:latin typeface="Calibri" panose="020F0502020204030204" pitchFamily="34" charset="0"/>
                      </a:endParaRPr>
                    </a:p>
                  </a:txBody>
                  <a:tcPr marL="7776" marR="7776" marT="7776" marB="0" anchor="b"/>
                </a:tc>
                <a:tc>
                  <a:txBody>
                    <a:bodyPr/>
                    <a:lstStyle/>
                    <a:p>
                      <a:pPr algn="l" fontAlgn="b"/>
                      <a:r>
                        <a:rPr lang="en-US" sz="2200" u="none" strike="noStrike">
                          <a:effectLst/>
                        </a:rPr>
                        <a:t>138(1)</a:t>
                      </a:r>
                      <a:endParaRPr lang="en-US" sz="2200" b="0" i="0" u="none" strike="noStrike">
                        <a:solidFill>
                          <a:srgbClr val="000000"/>
                        </a:solidFill>
                        <a:effectLst/>
                        <a:latin typeface="Calibri" panose="020F0502020204030204" pitchFamily="34" charset="0"/>
                      </a:endParaRPr>
                    </a:p>
                  </a:txBody>
                  <a:tcPr marL="7776" marR="7776" marT="7776" marB="0" anchor="b"/>
                </a:tc>
                <a:extLst>
                  <a:ext uri="{0D108BD9-81ED-4DB2-BD59-A6C34878D82A}">
                    <a16:rowId xmlns:a16="http://schemas.microsoft.com/office/drawing/2014/main" val="1920658005"/>
                  </a:ext>
                </a:extLst>
              </a:tr>
              <a:tr h="442335">
                <a:tc>
                  <a:txBody>
                    <a:bodyPr/>
                    <a:lstStyle/>
                    <a:p>
                      <a:pPr algn="l" fontAlgn="b"/>
                      <a:r>
                        <a:rPr lang="en-US" sz="2200" u="none" strike="noStrike" dirty="0">
                          <a:effectLst/>
                        </a:rPr>
                        <a:t>Transportor</a:t>
                      </a:r>
                      <a:endParaRPr lang="en-US" sz="2200" b="0" i="0" u="none" strike="noStrike" dirty="0">
                        <a:solidFill>
                          <a:srgbClr val="000000"/>
                        </a:solidFill>
                        <a:effectLst/>
                        <a:latin typeface="Calibri" panose="020F0502020204030204" pitchFamily="34" charset="0"/>
                      </a:endParaRPr>
                    </a:p>
                  </a:txBody>
                  <a:tcPr marL="7776" marR="7776" marT="7776" marB="0" anchor="b">
                    <a:solidFill>
                      <a:schemeClr val="tx2">
                        <a:lumMod val="20000"/>
                        <a:lumOff val="80000"/>
                      </a:schemeClr>
                    </a:solidFill>
                  </a:tcPr>
                </a:tc>
                <a:tc>
                  <a:txBody>
                    <a:bodyPr/>
                    <a:lstStyle/>
                    <a:p>
                      <a:pPr algn="l" fontAlgn="b"/>
                      <a:r>
                        <a:rPr lang="en-US" sz="2200" u="none" strike="noStrike" dirty="0">
                          <a:effectLst/>
                        </a:rPr>
                        <a:t>Consignment Value &gt;50K</a:t>
                      </a:r>
                      <a:endParaRPr lang="en-US" sz="2200" b="0" i="0" u="none" strike="noStrike" dirty="0">
                        <a:solidFill>
                          <a:srgbClr val="000000"/>
                        </a:solidFill>
                        <a:effectLst/>
                        <a:latin typeface="Calibri" panose="020F0502020204030204" pitchFamily="34" charset="0"/>
                      </a:endParaRPr>
                    </a:p>
                  </a:txBody>
                  <a:tcPr marL="7776" marR="7776" marT="7776" marB="0" anchor="b">
                    <a:solidFill>
                      <a:schemeClr val="tx2">
                        <a:lumMod val="20000"/>
                        <a:lumOff val="80000"/>
                      </a:schemeClr>
                    </a:solidFill>
                  </a:tcPr>
                </a:tc>
                <a:tc>
                  <a:txBody>
                    <a:bodyPr/>
                    <a:lstStyle/>
                    <a:p>
                      <a:pPr algn="l" fontAlgn="b"/>
                      <a:r>
                        <a:rPr lang="en-US" sz="2200" u="none" strike="noStrike" dirty="0">
                          <a:effectLst/>
                        </a:rPr>
                        <a:t>First Proviso to rule 138(1)</a:t>
                      </a:r>
                      <a:endParaRPr lang="en-US" sz="2200" b="0" i="0" u="none" strike="noStrike" dirty="0">
                        <a:solidFill>
                          <a:srgbClr val="000000"/>
                        </a:solidFill>
                        <a:effectLst/>
                        <a:latin typeface="Calibri" panose="020F0502020204030204" pitchFamily="34" charset="0"/>
                      </a:endParaRPr>
                    </a:p>
                  </a:txBody>
                  <a:tcPr marL="7776" marR="7776" marT="7776" marB="0" anchor="b">
                    <a:solidFill>
                      <a:schemeClr val="tx2">
                        <a:lumMod val="20000"/>
                        <a:lumOff val="80000"/>
                      </a:schemeClr>
                    </a:solidFill>
                  </a:tcPr>
                </a:tc>
                <a:extLst>
                  <a:ext uri="{0D108BD9-81ED-4DB2-BD59-A6C34878D82A}">
                    <a16:rowId xmlns:a16="http://schemas.microsoft.com/office/drawing/2014/main" val="2028315359"/>
                  </a:ext>
                </a:extLst>
              </a:tr>
              <a:tr h="442335">
                <a:tc>
                  <a:txBody>
                    <a:bodyPr/>
                    <a:lstStyle/>
                    <a:p>
                      <a:pPr algn="l" fontAlgn="b"/>
                      <a:r>
                        <a:rPr lang="en-US" sz="2200" u="none" strike="noStrike" dirty="0">
                          <a:effectLst/>
                        </a:rPr>
                        <a:t>E commerce Operator</a:t>
                      </a:r>
                      <a:endParaRPr lang="en-US" sz="2200" b="0" i="0" u="none" strike="noStrike" dirty="0">
                        <a:solidFill>
                          <a:srgbClr val="000000"/>
                        </a:solidFill>
                        <a:effectLst/>
                        <a:latin typeface="Calibri" panose="020F0502020204030204" pitchFamily="34" charset="0"/>
                      </a:endParaRPr>
                    </a:p>
                  </a:txBody>
                  <a:tcPr marL="7776" marR="7776" marT="7776" marB="0" anchor="b"/>
                </a:tc>
                <a:tc>
                  <a:txBody>
                    <a:bodyPr/>
                    <a:lstStyle/>
                    <a:p>
                      <a:pPr algn="l" fontAlgn="b"/>
                      <a:r>
                        <a:rPr lang="en-US" sz="2200" u="none" strike="noStrike" dirty="0">
                          <a:effectLst/>
                        </a:rPr>
                        <a:t>Consignment Value &gt;50K</a:t>
                      </a:r>
                      <a:endParaRPr lang="en-US" sz="2200" b="0" i="0" u="none" strike="noStrike" dirty="0">
                        <a:solidFill>
                          <a:srgbClr val="000000"/>
                        </a:solidFill>
                        <a:effectLst/>
                        <a:latin typeface="Calibri" panose="020F0502020204030204" pitchFamily="34" charset="0"/>
                      </a:endParaRPr>
                    </a:p>
                  </a:txBody>
                  <a:tcPr marL="7776" marR="7776" marT="7776" marB="0" anchor="b"/>
                </a:tc>
                <a:tc>
                  <a:txBody>
                    <a:bodyPr/>
                    <a:lstStyle/>
                    <a:p>
                      <a:pPr algn="l" fontAlgn="b"/>
                      <a:r>
                        <a:rPr lang="en-US" sz="2200" u="none" strike="noStrike">
                          <a:effectLst/>
                        </a:rPr>
                        <a:t>Second Proviso to rule 138(1)</a:t>
                      </a:r>
                      <a:endParaRPr lang="en-US" sz="2200" b="0" i="0" u="none" strike="noStrike">
                        <a:solidFill>
                          <a:srgbClr val="000000"/>
                        </a:solidFill>
                        <a:effectLst/>
                        <a:latin typeface="Calibri" panose="020F0502020204030204" pitchFamily="34" charset="0"/>
                      </a:endParaRPr>
                    </a:p>
                  </a:txBody>
                  <a:tcPr marL="7776" marR="7776" marT="7776" marB="0" anchor="b"/>
                </a:tc>
                <a:extLst>
                  <a:ext uri="{0D108BD9-81ED-4DB2-BD59-A6C34878D82A}">
                    <a16:rowId xmlns:a16="http://schemas.microsoft.com/office/drawing/2014/main" val="4194225786"/>
                  </a:ext>
                </a:extLst>
              </a:tr>
              <a:tr h="442335">
                <a:tc>
                  <a:txBody>
                    <a:bodyPr/>
                    <a:lstStyle/>
                    <a:p>
                      <a:pPr algn="l" fontAlgn="b"/>
                      <a:r>
                        <a:rPr lang="en-US" sz="2200" u="none" strike="noStrike" dirty="0">
                          <a:effectLst/>
                        </a:rPr>
                        <a:t>Courier Agency</a:t>
                      </a:r>
                      <a:endParaRPr lang="en-US" sz="2200" b="0" i="0" u="none" strike="noStrike" dirty="0">
                        <a:solidFill>
                          <a:srgbClr val="000000"/>
                        </a:solidFill>
                        <a:effectLst/>
                        <a:latin typeface="Calibri" panose="020F0502020204030204" pitchFamily="34" charset="0"/>
                      </a:endParaRPr>
                    </a:p>
                  </a:txBody>
                  <a:tcPr marL="7776" marR="7776" marT="7776" marB="0" anchor="b">
                    <a:solidFill>
                      <a:schemeClr val="tx2">
                        <a:lumMod val="20000"/>
                        <a:lumOff val="80000"/>
                      </a:schemeClr>
                    </a:solidFill>
                  </a:tcPr>
                </a:tc>
                <a:tc>
                  <a:txBody>
                    <a:bodyPr/>
                    <a:lstStyle/>
                    <a:p>
                      <a:pPr algn="l" fontAlgn="b"/>
                      <a:r>
                        <a:rPr lang="en-US" sz="2200" u="none" strike="noStrike" dirty="0">
                          <a:effectLst/>
                        </a:rPr>
                        <a:t>Consignment Value &gt;50K</a:t>
                      </a:r>
                      <a:endParaRPr lang="en-US" sz="2200" b="0" i="0" u="none" strike="noStrike" dirty="0">
                        <a:solidFill>
                          <a:srgbClr val="000000"/>
                        </a:solidFill>
                        <a:effectLst/>
                        <a:latin typeface="Calibri" panose="020F0502020204030204" pitchFamily="34" charset="0"/>
                      </a:endParaRPr>
                    </a:p>
                  </a:txBody>
                  <a:tcPr marL="7776" marR="7776" marT="7776" marB="0" anchor="b">
                    <a:solidFill>
                      <a:schemeClr val="tx2">
                        <a:lumMod val="20000"/>
                        <a:lumOff val="80000"/>
                      </a:schemeClr>
                    </a:solidFill>
                  </a:tcPr>
                </a:tc>
                <a:tc>
                  <a:txBody>
                    <a:bodyPr/>
                    <a:lstStyle/>
                    <a:p>
                      <a:pPr algn="l" fontAlgn="b"/>
                      <a:r>
                        <a:rPr lang="en-US" sz="2200" u="none" strike="noStrike" dirty="0">
                          <a:effectLst/>
                        </a:rPr>
                        <a:t>Second Proviso to rule 138(1)</a:t>
                      </a:r>
                      <a:endParaRPr lang="en-US" sz="2200" b="0" i="0" u="none" strike="noStrike" dirty="0">
                        <a:solidFill>
                          <a:srgbClr val="000000"/>
                        </a:solidFill>
                        <a:effectLst/>
                        <a:latin typeface="Calibri" panose="020F0502020204030204" pitchFamily="34" charset="0"/>
                      </a:endParaRPr>
                    </a:p>
                  </a:txBody>
                  <a:tcPr marL="7776" marR="7776" marT="7776" marB="0" anchor="b">
                    <a:solidFill>
                      <a:schemeClr val="tx2">
                        <a:lumMod val="20000"/>
                        <a:lumOff val="80000"/>
                      </a:schemeClr>
                    </a:solidFill>
                  </a:tcPr>
                </a:tc>
                <a:extLst>
                  <a:ext uri="{0D108BD9-81ED-4DB2-BD59-A6C34878D82A}">
                    <a16:rowId xmlns:a16="http://schemas.microsoft.com/office/drawing/2014/main" val="959899592"/>
                  </a:ext>
                </a:extLst>
              </a:tr>
              <a:tr h="442335">
                <a:tc>
                  <a:txBody>
                    <a:bodyPr/>
                    <a:lstStyle/>
                    <a:p>
                      <a:pPr algn="l" fontAlgn="b"/>
                      <a:r>
                        <a:rPr lang="en-US" sz="2200" u="none" strike="noStrike">
                          <a:effectLst/>
                        </a:rPr>
                        <a:t>Principal or Job Worker</a:t>
                      </a:r>
                      <a:endParaRPr lang="en-US" sz="2200" b="0" i="0" u="none" strike="noStrike">
                        <a:solidFill>
                          <a:srgbClr val="000000"/>
                        </a:solidFill>
                        <a:effectLst/>
                        <a:latin typeface="Calibri" panose="020F0502020204030204" pitchFamily="34" charset="0"/>
                      </a:endParaRPr>
                    </a:p>
                  </a:txBody>
                  <a:tcPr marL="7776" marR="7776" marT="7776" marB="0" anchor="b"/>
                </a:tc>
                <a:tc>
                  <a:txBody>
                    <a:bodyPr/>
                    <a:lstStyle/>
                    <a:p>
                      <a:pPr algn="l" fontAlgn="b"/>
                      <a:r>
                        <a:rPr lang="en-US" sz="2200" u="none" strike="noStrike" dirty="0">
                          <a:effectLst/>
                        </a:rPr>
                        <a:t>Any Value</a:t>
                      </a:r>
                      <a:endParaRPr lang="en-US" sz="2200" b="0" i="0" u="none" strike="noStrike" dirty="0">
                        <a:solidFill>
                          <a:srgbClr val="000000"/>
                        </a:solidFill>
                        <a:effectLst/>
                        <a:latin typeface="Calibri" panose="020F0502020204030204" pitchFamily="34" charset="0"/>
                      </a:endParaRPr>
                    </a:p>
                  </a:txBody>
                  <a:tcPr marL="7776" marR="7776" marT="7776" marB="0" anchor="b"/>
                </a:tc>
                <a:tc>
                  <a:txBody>
                    <a:bodyPr/>
                    <a:lstStyle/>
                    <a:p>
                      <a:pPr algn="l" fontAlgn="b"/>
                      <a:r>
                        <a:rPr lang="en-US" sz="2200" u="none" strike="noStrike" dirty="0">
                          <a:effectLst/>
                        </a:rPr>
                        <a:t>Third Proviso to rule 138(1)</a:t>
                      </a:r>
                      <a:endParaRPr lang="en-US" sz="2200" b="0" i="0" u="none" strike="noStrike" dirty="0">
                        <a:solidFill>
                          <a:srgbClr val="000000"/>
                        </a:solidFill>
                        <a:effectLst/>
                        <a:latin typeface="Calibri" panose="020F0502020204030204" pitchFamily="34" charset="0"/>
                      </a:endParaRPr>
                    </a:p>
                  </a:txBody>
                  <a:tcPr marL="7776" marR="7776" marT="7776" marB="0" anchor="b"/>
                </a:tc>
                <a:extLst>
                  <a:ext uri="{0D108BD9-81ED-4DB2-BD59-A6C34878D82A}">
                    <a16:rowId xmlns:a16="http://schemas.microsoft.com/office/drawing/2014/main" val="901583218"/>
                  </a:ext>
                </a:extLst>
              </a:tr>
              <a:tr h="442335">
                <a:tc>
                  <a:txBody>
                    <a:bodyPr/>
                    <a:lstStyle/>
                    <a:p>
                      <a:pPr algn="l" fontAlgn="b"/>
                      <a:r>
                        <a:rPr lang="en-US" sz="2200" u="none" strike="noStrike" dirty="0">
                          <a:effectLst/>
                        </a:rPr>
                        <a:t>Any Person</a:t>
                      </a:r>
                      <a:endParaRPr lang="en-US" sz="2200" b="0" i="0" u="none" strike="noStrike" dirty="0">
                        <a:solidFill>
                          <a:srgbClr val="000000"/>
                        </a:solidFill>
                        <a:effectLst/>
                        <a:latin typeface="Calibri" panose="020F0502020204030204" pitchFamily="34" charset="0"/>
                      </a:endParaRPr>
                    </a:p>
                  </a:txBody>
                  <a:tcPr marL="7776" marR="7776" marT="7776" marB="0" anchor="b">
                    <a:solidFill>
                      <a:schemeClr val="tx2">
                        <a:lumMod val="20000"/>
                        <a:lumOff val="80000"/>
                      </a:schemeClr>
                    </a:solidFill>
                  </a:tcPr>
                </a:tc>
                <a:tc>
                  <a:txBody>
                    <a:bodyPr/>
                    <a:lstStyle/>
                    <a:p>
                      <a:pPr algn="l" fontAlgn="b"/>
                      <a:r>
                        <a:rPr lang="en-US" sz="2200" u="none" strike="noStrike" dirty="0">
                          <a:effectLst/>
                        </a:rPr>
                        <a:t>Handicraft Goods-Any Value</a:t>
                      </a:r>
                      <a:endParaRPr lang="en-US" sz="2200" b="0" i="0" u="none" strike="noStrike" dirty="0">
                        <a:solidFill>
                          <a:srgbClr val="000000"/>
                        </a:solidFill>
                        <a:effectLst/>
                        <a:latin typeface="Calibri" panose="020F0502020204030204" pitchFamily="34" charset="0"/>
                      </a:endParaRPr>
                    </a:p>
                  </a:txBody>
                  <a:tcPr marL="7776" marR="7776" marT="7776" marB="0" anchor="b">
                    <a:solidFill>
                      <a:schemeClr val="tx2">
                        <a:lumMod val="20000"/>
                        <a:lumOff val="80000"/>
                      </a:schemeClr>
                    </a:solidFill>
                  </a:tcPr>
                </a:tc>
                <a:tc>
                  <a:txBody>
                    <a:bodyPr/>
                    <a:lstStyle/>
                    <a:p>
                      <a:pPr algn="l" fontAlgn="b"/>
                      <a:r>
                        <a:rPr lang="en-US" sz="2200" u="none" strike="noStrike" dirty="0">
                          <a:effectLst/>
                        </a:rPr>
                        <a:t>Fourth Proviso to rule 138(1)</a:t>
                      </a:r>
                      <a:endParaRPr lang="en-US" sz="2200" b="0" i="0" u="none" strike="noStrike" dirty="0">
                        <a:solidFill>
                          <a:srgbClr val="000000"/>
                        </a:solidFill>
                        <a:effectLst/>
                        <a:latin typeface="Calibri" panose="020F0502020204030204" pitchFamily="34" charset="0"/>
                      </a:endParaRPr>
                    </a:p>
                  </a:txBody>
                  <a:tcPr marL="7776" marR="7776" marT="7776" marB="0" anchor="b">
                    <a:solidFill>
                      <a:schemeClr val="tx2">
                        <a:lumMod val="20000"/>
                        <a:lumOff val="80000"/>
                      </a:schemeClr>
                    </a:solidFill>
                  </a:tcPr>
                </a:tc>
                <a:extLst>
                  <a:ext uri="{0D108BD9-81ED-4DB2-BD59-A6C34878D82A}">
                    <a16:rowId xmlns:a16="http://schemas.microsoft.com/office/drawing/2014/main" val="777506347"/>
                  </a:ext>
                </a:extLst>
              </a:tr>
            </a:tbl>
          </a:graphicData>
        </a:graphic>
      </p:graphicFrame>
    </p:spTree>
    <p:extLst>
      <p:ext uri="{BB962C8B-B14F-4D97-AF65-F5344CB8AC3E}">
        <p14:creationId xmlns:p14="http://schemas.microsoft.com/office/powerpoint/2010/main" val="38837685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638"/>
            <a:ext cx="11161240" cy="776011"/>
          </a:xfrm>
        </p:spPr>
        <p:txBody>
          <a:bodyPr>
            <a:normAutofit/>
          </a:bodyPr>
          <a:lstStyle/>
          <a:p>
            <a:r>
              <a:rPr lang="en-US" dirty="0"/>
              <a:t>PART B EWB-01</a:t>
            </a:r>
          </a:p>
        </p:txBody>
      </p:sp>
      <p:sp>
        <p:nvSpPr>
          <p:cNvPr id="6" name="Text Box 12">
            <a:extLst>
              <a:ext uri="{FF2B5EF4-FFF2-40B4-BE49-F238E27FC236}">
                <a16:creationId xmlns:a16="http://schemas.microsoft.com/office/drawing/2014/main" id="{34DBC95D-0976-4FF1-BC3E-6A92FF6CF56E}"/>
              </a:ext>
            </a:extLst>
          </p:cNvPr>
          <p:cNvSpPr txBox="1"/>
          <p:nvPr/>
        </p:nvSpPr>
        <p:spPr>
          <a:xfrm>
            <a:off x="8495341" y="6421150"/>
            <a:ext cx="3670127" cy="378793"/>
          </a:xfrm>
          <a:prstGeom prst="rect">
            <a:avLst/>
          </a:prstGeom>
          <a:solidFill>
            <a:srgbClr val="002060"/>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0"/>
              </a:spcAft>
            </a:pPr>
            <a:r>
              <a:rPr lang="en-US" sz="2200" dirty="0">
                <a:solidFill>
                  <a:schemeClr val="bg1"/>
                </a:solidFill>
                <a:effectLst/>
                <a:latin typeface="Arial" panose="020B0604020202020204" pitchFamily="34" charset="0"/>
                <a:ea typeface="Calibri" panose="020F0502020204030204" pitchFamily="34" charset="0"/>
                <a:cs typeface="Arial" panose="020B0604020202020204" pitchFamily="34" charset="0"/>
              </a:rPr>
              <a:t>Website: http://gstindia.biz</a:t>
            </a:r>
          </a:p>
        </p:txBody>
      </p:sp>
      <p:graphicFrame>
        <p:nvGraphicFramePr>
          <p:cNvPr id="7" name="Table 6">
            <a:extLst>
              <a:ext uri="{FF2B5EF4-FFF2-40B4-BE49-F238E27FC236}">
                <a16:creationId xmlns:a16="http://schemas.microsoft.com/office/drawing/2014/main" id="{A45AF4F3-805E-45E9-8B02-558BBDB94001}"/>
              </a:ext>
            </a:extLst>
          </p:cNvPr>
          <p:cNvGraphicFramePr>
            <a:graphicFrameLocks noGrp="1"/>
          </p:cNvGraphicFramePr>
          <p:nvPr>
            <p:extLst>
              <p:ext uri="{D42A27DB-BD31-4B8C-83A1-F6EECF244321}">
                <p14:modId xmlns:p14="http://schemas.microsoft.com/office/powerpoint/2010/main" val="3554699026"/>
              </p:ext>
            </p:extLst>
          </p:nvPr>
        </p:nvGraphicFramePr>
        <p:xfrm>
          <a:off x="549796" y="1340768"/>
          <a:ext cx="11233248" cy="4266045"/>
        </p:xfrm>
        <a:graphic>
          <a:graphicData uri="http://schemas.openxmlformats.org/drawingml/2006/table">
            <a:tbl>
              <a:tblPr>
                <a:tableStyleId>{BC89EF96-8CEA-46FF-86C4-4CE0E7609802}</a:tableStyleId>
              </a:tblPr>
              <a:tblGrid>
                <a:gridCol w="3456384">
                  <a:extLst>
                    <a:ext uri="{9D8B030D-6E8A-4147-A177-3AD203B41FA5}">
                      <a16:colId xmlns:a16="http://schemas.microsoft.com/office/drawing/2014/main" val="3686147192"/>
                    </a:ext>
                  </a:extLst>
                </a:gridCol>
                <a:gridCol w="4032448">
                  <a:extLst>
                    <a:ext uri="{9D8B030D-6E8A-4147-A177-3AD203B41FA5}">
                      <a16:colId xmlns:a16="http://schemas.microsoft.com/office/drawing/2014/main" val="140976110"/>
                    </a:ext>
                  </a:extLst>
                </a:gridCol>
                <a:gridCol w="3744416">
                  <a:extLst>
                    <a:ext uri="{9D8B030D-6E8A-4147-A177-3AD203B41FA5}">
                      <a16:colId xmlns:a16="http://schemas.microsoft.com/office/drawing/2014/main" val="767988393"/>
                    </a:ext>
                  </a:extLst>
                </a:gridCol>
              </a:tblGrid>
              <a:tr h="442335">
                <a:tc>
                  <a:txBody>
                    <a:bodyPr/>
                    <a:lstStyle/>
                    <a:p>
                      <a:pPr algn="l" fontAlgn="b"/>
                      <a:r>
                        <a:rPr lang="en-US" sz="2200" b="1" u="none" strike="noStrike" dirty="0">
                          <a:effectLst/>
                        </a:rPr>
                        <a:t>By Whom</a:t>
                      </a:r>
                      <a:endParaRPr lang="en-US" sz="2200" b="1" i="0" u="none" strike="noStrike" dirty="0">
                        <a:solidFill>
                          <a:srgbClr val="000000"/>
                        </a:solidFill>
                        <a:effectLst/>
                        <a:latin typeface="Calibri" panose="020F0502020204030204" pitchFamily="34" charset="0"/>
                      </a:endParaRPr>
                    </a:p>
                  </a:txBody>
                  <a:tcPr marL="7776" marR="7776" marT="7776" marB="0" anchor="b">
                    <a:solidFill>
                      <a:srgbClr val="0070C0"/>
                    </a:solidFill>
                  </a:tcPr>
                </a:tc>
                <a:tc>
                  <a:txBody>
                    <a:bodyPr/>
                    <a:lstStyle/>
                    <a:p>
                      <a:pPr algn="l" fontAlgn="b"/>
                      <a:r>
                        <a:rPr lang="en-US" sz="2200" b="1" u="none" strike="noStrike" dirty="0">
                          <a:effectLst/>
                        </a:rPr>
                        <a:t>Condition</a:t>
                      </a:r>
                      <a:endParaRPr lang="en-US" sz="2200" b="1" i="0" u="none" strike="noStrike" dirty="0">
                        <a:solidFill>
                          <a:srgbClr val="000000"/>
                        </a:solidFill>
                        <a:effectLst/>
                        <a:latin typeface="Calibri" panose="020F0502020204030204" pitchFamily="34" charset="0"/>
                      </a:endParaRPr>
                    </a:p>
                  </a:txBody>
                  <a:tcPr marL="7776" marR="7776" marT="7776" marB="0" anchor="b">
                    <a:solidFill>
                      <a:srgbClr val="0070C0"/>
                    </a:solidFill>
                  </a:tcPr>
                </a:tc>
                <a:tc>
                  <a:txBody>
                    <a:bodyPr/>
                    <a:lstStyle/>
                    <a:p>
                      <a:pPr algn="l" fontAlgn="b"/>
                      <a:r>
                        <a:rPr lang="en-US" sz="2200" b="1" u="none" strike="noStrike" dirty="0">
                          <a:effectLst/>
                        </a:rPr>
                        <a:t>Rule</a:t>
                      </a:r>
                      <a:endParaRPr lang="en-US" sz="2200" b="1" i="0" u="none" strike="noStrike" dirty="0">
                        <a:solidFill>
                          <a:srgbClr val="000000"/>
                        </a:solidFill>
                        <a:effectLst/>
                        <a:latin typeface="Calibri" panose="020F0502020204030204" pitchFamily="34" charset="0"/>
                      </a:endParaRPr>
                    </a:p>
                  </a:txBody>
                  <a:tcPr marL="7776" marR="7776" marT="7776" marB="0" anchor="b">
                    <a:solidFill>
                      <a:srgbClr val="0070C0"/>
                    </a:solidFill>
                  </a:tcPr>
                </a:tc>
                <a:extLst>
                  <a:ext uri="{0D108BD9-81ED-4DB2-BD59-A6C34878D82A}">
                    <a16:rowId xmlns:a16="http://schemas.microsoft.com/office/drawing/2014/main" val="18133674"/>
                  </a:ext>
                </a:extLst>
              </a:tr>
              <a:tr h="442335">
                <a:tc>
                  <a:txBody>
                    <a:bodyPr/>
                    <a:lstStyle/>
                    <a:p>
                      <a:pPr algn="l" fontAlgn="b"/>
                      <a:r>
                        <a:rPr lang="en-US" sz="2200" b="0" i="0" u="none" strike="noStrike" dirty="0">
                          <a:solidFill>
                            <a:srgbClr val="000000"/>
                          </a:solidFill>
                          <a:effectLst/>
                          <a:latin typeface="+mn-lt"/>
                        </a:rPr>
                        <a:t>Person Doing Movement-Consignor,consignee</a:t>
                      </a:r>
                    </a:p>
                  </a:txBody>
                  <a:tcPr marL="9525" marR="9525" marT="9525" marB="0" anchor="ctr"/>
                </a:tc>
                <a:tc>
                  <a:txBody>
                    <a:bodyPr/>
                    <a:lstStyle/>
                    <a:p>
                      <a:pPr algn="l" fontAlgn="b"/>
                      <a:r>
                        <a:rPr lang="en-US" sz="2200" b="0" i="0" u="none" strike="noStrike" dirty="0">
                          <a:solidFill>
                            <a:srgbClr val="000000"/>
                          </a:solidFill>
                          <a:effectLst/>
                          <a:latin typeface="+mn-lt"/>
                        </a:rPr>
                        <a:t>By road -Own Coveyance or hired</a:t>
                      </a:r>
                    </a:p>
                  </a:txBody>
                  <a:tcPr marL="9525" marR="9525" marT="9525" marB="0" anchor="ctr"/>
                </a:tc>
                <a:tc>
                  <a:txBody>
                    <a:bodyPr/>
                    <a:lstStyle/>
                    <a:p>
                      <a:pPr algn="l" fontAlgn="b"/>
                      <a:r>
                        <a:rPr lang="en-US" sz="2200" b="0" i="0" u="none" strike="noStrike">
                          <a:solidFill>
                            <a:srgbClr val="000000"/>
                          </a:solidFill>
                          <a:effectLst/>
                          <a:latin typeface="+mn-lt"/>
                        </a:rPr>
                        <a:t>138(2)</a:t>
                      </a:r>
                    </a:p>
                  </a:txBody>
                  <a:tcPr marL="9525" marR="9525" marT="9525" marB="0" anchor="ctr"/>
                </a:tc>
                <a:extLst>
                  <a:ext uri="{0D108BD9-81ED-4DB2-BD59-A6C34878D82A}">
                    <a16:rowId xmlns:a16="http://schemas.microsoft.com/office/drawing/2014/main" val="1920658005"/>
                  </a:ext>
                </a:extLst>
              </a:tr>
              <a:tr h="442335">
                <a:tc>
                  <a:txBody>
                    <a:bodyPr/>
                    <a:lstStyle/>
                    <a:p>
                      <a:pPr algn="l" fontAlgn="b"/>
                      <a:r>
                        <a:rPr lang="en-US" sz="2200" b="0" i="0" u="none" strike="noStrike">
                          <a:solidFill>
                            <a:srgbClr val="000000"/>
                          </a:solidFill>
                          <a:effectLst/>
                          <a:latin typeface="+mn-lt"/>
                        </a:rPr>
                        <a:t>Supplier or Reciepeint before or after commencement of movement</a:t>
                      </a:r>
                    </a:p>
                  </a:txBody>
                  <a:tcPr marL="9525" marR="9525" marT="9525" marB="0" anchor="ctr">
                    <a:solidFill>
                      <a:schemeClr val="tx2">
                        <a:lumMod val="20000"/>
                        <a:lumOff val="80000"/>
                      </a:schemeClr>
                    </a:solidFill>
                  </a:tcPr>
                </a:tc>
                <a:tc>
                  <a:txBody>
                    <a:bodyPr/>
                    <a:lstStyle/>
                    <a:p>
                      <a:pPr algn="l" fontAlgn="b"/>
                      <a:r>
                        <a:rPr lang="en-US" sz="2200" b="0" i="0" u="none" strike="noStrike" dirty="0">
                          <a:solidFill>
                            <a:srgbClr val="000000"/>
                          </a:solidFill>
                          <a:effectLst/>
                          <a:latin typeface="+mn-lt"/>
                        </a:rPr>
                        <a:t>Movement by Rail,air or Vessel. </a:t>
                      </a:r>
                    </a:p>
                  </a:txBody>
                  <a:tcPr marL="9525" marR="9525" marT="9525" marB="0" anchor="ctr">
                    <a:solidFill>
                      <a:schemeClr val="tx2">
                        <a:lumMod val="20000"/>
                        <a:lumOff val="80000"/>
                      </a:schemeClr>
                    </a:solidFill>
                  </a:tcPr>
                </a:tc>
                <a:tc>
                  <a:txBody>
                    <a:bodyPr/>
                    <a:lstStyle/>
                    <a:p>
                      <a:pPr algn="l" fontAlgn="b"/>
                      <a:r>
                        <a:rPr lang="en-US" sz="2200" b="0" i="0" u="none" strike="noStrike">
                          <a:solidFill>
                            <a:srgbClr val="000000"/>
                          </a:solidFill>
                          <a:effectLst/>
                          <a:latin typeface="+mn-lt"/>
                        </a:rPr>
                        <a:t>138 (2A)</a:t>
                      </a:r>
                    </a:p>
                  </a:txBody>
                  <a:tcPr marL="9525" marR="9525" marT="9525" marB="0" anchor="ctr">
                    <a:solidFill>
                      <a:schemeClr val="tx2">
                        <a:lumMod val="20000"/>
                        <a:lumOff val="80000"/>
                      </a:schemeClr>
                    </a:solidFill>
                  </a:tcPr>
                </a:tc>
                <a:extLst>
                  <a:ext uri="{0D108BD9-81ED-4DB2-BD59-A6C34878D82A}">
                    <a16:rowId xmlns:a16="http://schemas.microsoft.com/office/drawing/2014/main" val="2028315359"/>
                  </a:ext>
                </a:extLst>
              </a:tr>
              <a:tr h="442335">
                <a:tc>
                  <a:txBody>
                    <a:bodyPr/>
                    <a:lstStyle/>
                    <a:p>
                      <a:pPr algn="l" fontAlgn="b"/>
                      <a:r>
                        <a:rPr lang="en-US" sz="2200" b="0" i="0" u="none" strike="noStrike" dirty="0">
                          <a:solidFill>
                            <a:srgbClr val="000000"/>
                          </a:solidFill>
                          <a:effectLst/>
                          <a:latin typeface="+mn-lt"/>
                        </a:rPr>
                        <a:t>Transportor</a:t>
                      </a:r>
                    </a:p>
                  </a:txBody>
                  <a:tcPr marL="9525" marR="9525" marT="9525" marB="0" anchor="ctr"/>
                </a:tc>
                <a:tc>
                  <a:txBody>
                    <a:bodyPr/>
                    <a:lstStyle/>
                    <a:p>
                      <a:pPr algn="l" fontAlgn="b"/>
                      <a:r>
                        <a:rPr lang="en-US" sz="2200" b="0" i="0" u="none" strike="noStrike" dirty="0">
                          <a:solidFill>
                            <a:srgbClr val="000000"/>
                          </a:solidFill>
                          <a:effectLst/>
                          <a:latin typeface="+mn-lt"/>
                        </a:rPr>
                        <a:t>In case PART B is not filled by Supplier/Receipient or movement done by unregistered person</a:t>
                      </a:r>
                    </a:p>
                  </a:txBody>
                  <a:tcPr marL="9525" marR="9525" marT="9525" marB="0" anchor="ctr"/>
                </a:tc>
                <a:tc>
                  <a:txBody>
                    <a:bodyPr/>
                    <a:lstStyle/>
                    <a:p>
                      <a:pPr algn="l" fontAlgn="b"/>
                      <a:r>
                        <a:rPr lang="en-US" sz="2200" b="0" i="0" u="none" strike="noStrike" dirty="0">
                          <a:solidFill>
                            <a:srgbClr val="000000"/>
                          </a:solidFill>
                          <a:effectLst/>
                          <a:latin typeface="+mn-lt"/>
                        </a:rPr>
                        <a:t>138(3) &amp; Second Proviso of 138 (3)</a:t>
                      </a:r>
                    </a:p>
                  </a:txBody>
                  <a:tcPr marL="9525" marR="9525" marT="9525" marB="0" anchor="ctr"/>
                </a:tc>
                <a:extLst>
                  <a:ext uri="{0D108BD9-81ED-4DB2-BD59-A6C34878D82A}">
                    <a16:rowId xmlns:a16="http://schemas.microsoft.com/office/drawing/2014/main" val="4194225786"/>
                  </a:ext>
                </a:extLst>
              </a:tr>
              <a:tr h="442335">
                <a:tc>
                  <a:txBody>
                    <a:bodyPr/>
                    <a:lstStyle/>
                    <a:p>
                      <a:pPr algn="l" fontAlgn="b"/>
                      <a:r>
                        <a:rPr lang="en-US" sz="2200" b="0" i="0" u="none" strike="noStrike">
                          <a:solidFill>
                            <a:srgbClr val="000000"/>
                          </a:solidFill>
                          <a:effectLst/>
                          <a:latin typeface="+mn-lt"/>
                        </a:rPr>
                        <a:t>UnRegistered Peron</a:t>
                      </a:r>
                    </a:p>
                  </a:txBody>
                  <a:tcPr marL="9525" marR="9525" marT="9525" marB="0" anchor="ctr">
                    <a:solidFill>
                      <a:schemeClr val="tx2">
                        <a:lumMod val="20000"/>
                        <a:lumOff val="80000"/>
                      </a:schemeClr>
                    </a:solidFill>
                  </a:tcPr>
                </a:tc>
                <a:tc>
                  <a:txBody>
                    <a:bodyPr/>
                    <a:lstStyle/>
                    <a:p>
                      <a:pPr algn="l" fontAlgn="b"/>
                      <a:r>
                        <a:rPr lang="en-US" sz="2200" b="0" i="0" u="none" strike="noStrike">
                          <a:solidFill>
                            <a:srgbClr val="000000"/>
                          </a:solidFill>
                          <a:effectLst/>
                          <a:latin typeface="+mn-lt"/>
                        </a:rPr>
                        <a:t>Casuing Movement</a:t>
                      </a:r>
                    </a:p>
                  </a:txBody>
                  <a:tcPr marL="9525" marR="9525" marT="9525" marB="0" anchor="ctr">
                    <a:solidFill>
                      <a:schemeClr val="tx2">
                        <a:lumMod val="20000"/>
                        <a:lumOff val="80000"/>
                      </a:schemeClr>
                    </a:solidFill>
                  </a:tcPr>
                </a:tc>
                <a:tc>
                  <a:txBody>
                    <a:bodyPr/>
                    <a:lstStyle/>
                    <a:p>
                      <a:pPr algn="l" fontAlgn="b"/>
                      <a:r>
                        <a:rPr lang="en-US" sz="2200" b="0" i="0" u="none" strike="noStrike" dirty="0">
                          <a:solidFill>
                            <a:srgbClr val="000000"/>
                          </a:solidFill>
                          <a:effectLst/>
                          <a:latin typeface="+mn-lt"/>
                        </a:rPr>
                        <a:t>Second Proviso to rule 138(1)</a:t>
                      </a:r>
                    </a:p>
                  </a:txBody>
                  <a:tcPr marL="9525" marR="9525" marT="9525" marB="0" anchor="ctr">
                    <a:solidFill>
                      <a:schemeClr val="tx2">
                        <a:lumMod val="20000"/>
                        <a:lumOff val="80000"/>
                      </a:schemeClr>
                    </a:solidFill>
                  </a:tcPr>
                </a:tc>
                <a:extLst>
                  <a:ext uri="{0D108BD9-81ED-4DB2-BD59-A6C34878D82A}">
                    <a16:rowId xmlns:a16="http://schemas.microsoft.com/office/drawing/2014/main" val="959899592"/>
                  </a:ext>
                </a:extLst>
              </a:tr>
            </a:tbl>
          </a:graphicData>
        </a:graphic>
      </p:graphicFrame>
    </p:spTree>
    <p:extLst>
      <p:ext uri="{BB962C8B-B14F-4D97-AF65-F5344CB8AC3E}">
        <p14:creationId xmlns:p14="http://schemas.microsoft.com/office/powerpoint/2010/main" val="33752504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2">
            <a:extLst>
              <a:ext uri="{FF2B5EF4-FFF2-40B4-BE49-F238E27FC236}">
                <a16:creationId xmlns:a16="http://schemas.microsoft.com/office/drawing/2014/main" id="{34DBC95D-0976-4FF1-BC3E-6A92FF6CF56E}"/>
              </a:ext>
            </a:extLst>
          </p:cNvPr>
          <p:cNvSpPr txBox="1"/>
          <p:nvPr/>
        </p:nvSpPr>
        <p:spPr>
          <a:xfrm>
            <a:off x="8495341" y="6421150"/>
            <a:ext cx="3670127" cy="378793"/>
          </a:xfrm>
          <a:prstGeom prst="rect">
            <a:avLst/>
          </a:prstGeom>
          <a:solidFill>
            <a:srgbClr val="002060"/>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0"/>
              </a:spcAft>
            </a:pPr>
            <a:r>
              <a:rPr lang="en-US" sz="2200" dirty="0">
                <a:solidFill>
                  <a:schemeClr val="bg1"/>
                </a:solidFill>
                <a:effectLst/>
                <a:latin typeface="Arial" panose="020B0604020202020204" pitchFamily="34" charset="0"/>
                <a:ea typeface="Calibri" panose="020F0502020204030204" pitchFamily="34" charset="0"/>
                <a:cs typeface="Arial" panose="020B0604020202020204" pitchFamily="34" charset="0"/>
              </a:rPr>
              <a:t>Website: http://gstindia.biz</a:t>
            </a:r>
          </a:p>
        </p:txBody>
      </p:sp>
      <p:pic>
        <p:nvPicPr>
          <p:cNvPr id="4" name="Picture 3">
            <a:extLst>
              <a:ext uri="{FF2B5EF4-FFF2-40B4-BE49-F238E27FC236}">
                <a16:creationId xmlns:a16="http://schemas.microsoft.com/office/drawing/2014/main" id="{8329F5DE-ADA3-4387-8E27-FAF61D30A6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14" y="188640"/>
            <a:ext cx="11870346" cy="6120680"/>
          </a:xfrm>
          <a:prstGeom prst="rect">
            <a:avLst/>
          </a:prstGeom>
        </p:spPr>
      </p:pic>
      <p:sp>
        <p:nvSpPr>
          <p:cNvPr id="9" name="TextBox 8">
            <a:extLst>
              <a:ext uri="{FF2B5EF4-FFF2-40B4-BE49-F238E27FC236}">
                <a16:creationId xmlns:a16="http://schemas.microsoft.com/office/drawing/2014/main" id="{98D47F1E-01BB-4896-87BA-77052706518A}"/>
              </a:ext>
            </a:extLst>
          </p:cNvPr>
          <p:cNvSpPr txBox="1"/>
          <p:nvPr/>
        </p:nvSpPr>
        <p:spPr>
          <a:xfrm>
            <a:off x="2710036" y="2746851"/>
            <a:ext cx="4176464" cy="369332"/>
          </a:xfrm>
          <a:prstGeom prst="rect">
            <a:avLst/>
          </a:prstGeom>
          <a:noFill/>
        </p:spPr>
        <p:txBody>
          <a:bodyPr wrap="square" rtlCol="0">
            <a:spAutoFit/>
          </a:bodyPr>
          <a:lstStyle/>
          <a:p>
            <a:r>
              <a:rPr lang="en-US" dirty="0">
                <a:highlight>
                  <a:srgbClr val="FFFF00"/>
                </a:highlight>
              </a:rPr>
              <a:t>No option for Unregistered Person</a:t>
            </a:r>
          </a:p>
        </p:txBody>
      </p:sp>
    </p:spTree>
    <p:extLst>
      <p:ext uri="{BB962C8B-B14F-4D97-AF65-F5344CB8AC3E}">
        <p14:creationId xmlns:p14="http://schemas.microsoft.com/office/powerpoint/2010/main" val="35735439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638"/>
            <a:ext cx="11161240" cy="776011"/>
          </a:xfrm>
        </p:spPr>
        <p:txBody>
          <a:bodyPr>
            <a:normAutofit/>
          </a:bodyPr>
          <a:lstStyle/>
          <a:p>
            <a:r>
              <a:rPr lang="en-US" dirty="0"/>
              <a:t>After Login</a:t>
            </a:r>
          </a:p>
        </p:txBody>
      </p:sp>
      <p:sp>
        <p:nvSpPr>
          <p:cNvPr id="6" name="Text Box 12">
            <a:extLst>
              <a:ext uri="{FF2B5EF4-FFF2-40B4-BE49-F238E27FC236}">
                <a16:creationId xmlns:a16="http://schemas.microsoft.com/office/drawing/2014/main" id="{34DBC95D-0976-4FF1-BC3E-6A92FF6CF56E}"/>
              </a:ext>
            </a:extLst>
          </p:cNvPr>
          <p:cNvSpPr txBox="1"/>
          <p:nvPr/>
        </p:nvSpPr>
        <p:spPr>
          <a:xfrm>
            <a:off x="8495341" y="6421150"/>
            <a:ext cx="3670127" cy="378793"/>
          </a:xfrm>
          <a:prstGeom prst="rect">
            <a:avLst/>
          </a:prstGeom>
          <a:solidFill>
            <a:srgbClr val="002060"/>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0"/>
              </a:spcAft>
            </a:pPr>
            <a:r>
              <a:rPr lang="en-US" sz="2200" dirty="0">
                <a:solidFill>
                  <a:schemeClr val="bg1"/>
                </a:solidFill>
                <a:effectLst/>
                <a:latin typeface="Arial" panose="020B0604020202020204" pitchFamily="34" charset="0"/>
                <a:ea typeface="Calibri" panose="020F0502020204030204" pitchFamily="34" charset="0"/>
                <a:cs typeface="Arial" panose="020B0604020202020204" pitchFamily="34" charset="0"/>
              </a:rPr>
              <a:t>Website: http://gstindia.biz</a:t>
            </a:r>
          </a:p>
        </p:txBody>
      </p:sp>
      <p:pic>
        <p:nvPicPr>
          <p:cNvPr id="5" name="Picture 4">
            <a:extLst>
              <a:ext uri="{FF2B5EF4-FFF2-40B4-BE49-F238E27FC236}">
                <a16:creationId xmlns:a16="http://schemas.microsoft.com/office/drawing/2014/main" id="{BE513731-7ACB-4737-8CF7-65D9F36A82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812" y="746373"/>
            <a:ext cx="9145016" cy="5058891"/>
          </a:xfrm>
          <a:prstGeom prst="rect">
            <a:avLst/>
          </a:prstGeom>
        </p:spPr>
      </p:pic>
    </p:spTree>
    <p:extLst>
      <p:ext uri="{BB962C8B-B14F-4D97-AF65-F5344CB8AC3E}">
        <p14:creationId xmlns:p14="http://schemas.microsoft.com/office/powerpoint/2010/main" val="22053755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638"/>
            <a:ext cx="11161240" cy="776011"/>
          </a:xfrm>
        </p:spPr>
        <p:txBody>
          <a:bodyPr>
            <a:normAutofit/>
          </a:bodyPr>
          <a:lstStyle/>
          <a:p>
            <a:r>
              <a:rPr lang="en-US" dirty="0"/>
              <a:t>All fields are not mandatory </a:t>
            </a:r>
          </a:p>
        </p:txBody>
      </p:sp>
      <p:sp>
        <p:nvSpPr>
          <p:cNvPr id="6" name="Text Box 12">
            <a:extLst>
              <a:ext uri="{FF2B5EF4-FFF2-40B4-BE49-F238E27FC236}">
                <a16:creationId xmlns:a16="http://schemas.microsoft.com/office/drawing/2014/main" id="{34DBC95D-0976-4FF1-BC3E-6A92FF6CF56E}"/>
              </a:ext>
            </a:extLst>
          </p:cNvPr>
          <p:cNvSpPr txBox="1"/>
          <p:nvPr/>
        </p:nvSpPr>
        <p:spPr>
          <a:xfrm>
            <a:off x="8495341" y="6421150"/>
            <a:ext cx="3670127" cy="378793"/>
          </a:xfrm>
          <a:prstGeom prst="rect">
            <a:avLst/>
          </a:prstGeom>
          <a:solidFill>
            <a:srgbClr val="002060"/>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0"/>
              </a:spcAft>
            </a:pPr>
            <a:r>
              <a:rPr lang="en-US" sz="2200" dirty="0">
                <a:solidFill>
                  <a:schemeClr val="bg1"/>
                </a:solidFill>
                <a:effectLst/>
                <a:latin typeface="Arial" panose="020B0604020202020204" pitchFamily="34" charset="0"/>
                <a:ea typeface="Calibri" panose="020F0502020204030204" pitchFamily="34" charset="0"/>
                <a:cs typeface="Arial" panose="020B0604020202020204" pitchFamily="34" charset="0"/>
              </a:rPr>
              <a:t>Website: http://gstindia.biz</a:t>
            </a:r>
          </a:p>
        </p:txBody>
      </p:sp>
      <p:pic>
        <p:nvPicPr>
          <p:cNvPr id="8" name="Picture 7">
            <a:extLst>
              <a:ext uri="{FF2B5EF4-FFF2-40B4-BE49-F238E27FC236}">
                <a16:creationId xmlns:a16="http://schemas.microsoft.com/office/drawing/2014/main" id="{D02210EF-E466-4FA0-ADD4-9B88865A0E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6011" y="3205131"/>
            <a:ext cx="9516803" cy="583909"/>
          </a:xfrm>
          <a:prstGeom prst="rect">
            <a:avLst/>
          </a:prstGeom>
        </p:spPr>
      </p:pic>
    </p:spTree>
    <p:extLst>
      <p:ext uri="{BB962C8B-B14F-4D97-AF65-F5344CB8AC3E}">
        <p14:creationId xmlns:p14="http://schemas.microsoft.com/office/powerpoint/2010/main" val="26157873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2">
            <a:extLst>
              <a:ext uri="{FF2B5EF4-FFF2-40B4-BE49-F238E27FC236}">
                <a16:creationId xmlns:a16="http://schemas.microsoft.com/office/drawing/2014/main" id="{34DBC95D-0976-4FF1-BC3E-6A92FF6CF56E}"/>
              </a:ext>
            </a:extLst>
          </p:cNvPr>
          <p:cNvSpPr txBox="1"/>
          <p:nvPr/>
        </p:nvSpPr>
        <p:spPr>
          <a:xfrm>
            <a:off x="8495341" y="6421150"/>
            <a:ext cx="3670127" cy="378793"/>
          </a:xfrm>
          <a:prstGeom prst="rect">
            <a:avLst/>
          </a:prstGeom>
          <a:solidFill>
            <a:srgbClr val="002060"/>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0"/>
              </a:spcAft>
            </a:pPr>
            <a:r>
              <a:rPr lang="en-US" sz="2200" dirty="0">
                <a:solidFill>
                  <a:schemeClr val="bg1"/>
                </a:solidFill>
                <a:effectLst/>
                <a:latin typeface="Arial" panose="020B0604020202020204" pitchFamily="34" charset="0"/>
                <a:ea typeface="Calibri" panose="020F0502020204030204" pitchFamily="34" charset="0"/>
                <a:cs typeface="Arial" panose="020B0604020202020204" pitchFamily="34" charset="0"/>
              </a:rPr>
              <a:t>Website: http://gstindia.biz</a:t>
            </a:r>
          </a:p>
        </p:txBody>
      </p:sp>
      <p:pic>
        <p:nvPicPr>
          <p:cNvPr id="7" name="Picture 6">
            <a:extLst>
              <a:ext uri="{FF2B5EF4-FFF2-40B4-BE49-F238E27FC236}">
                <a16:creationId xmlns:a16="http://schemas.microsoft.com/office/drawing/2014/main" id="{A4BA076D-C574-4D56-8DA3-69DDC0AB86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66"/>
            <a:ext cx="12188825" cy="6852868"/>
          </a:xfrm>
          <a:prstGeom prst="rect">
            <a:avLst/>
          </a:prstGeom>
        </p:spPr>
      </p:pic>
    </p:spTree>
    <p:extLst>
      <p:ext uri="{BB962C8B-B14F-4D97-AF65-F5344CB8AC3E}">
        <p14:creationId xmlns:p14="http://schemas.microsoft.com/office/powerpoint/2010/main" val="11559229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2">
            <a:extLst>
              <a:ext uri="{FF2B5EF4-FFF2-40B4-BE49-F238E27FC236}">
                <a16:creationId xmlns:a16="http://schemas.microsoft.com/office/drawing/2014/main" id="{34DBC95D-0976-4FF1-BC3E-6A92FF6CF56E}"/>
              </a:ext>
            </a:extLst>
          </p:cNvPr>
          <p:cNvSpPr txBox="1"/>
          <p:nvPr/>
        </p:nvSpPr>
        <p:spPr>
          <a:xfrm>
            <a:off x="8495341" y="6421150"/>
            <a:ext cx="3670127" cy="378793"/>
          </a:xfrm>
          <a:prstGeom prst="rect">
            <a:avLst/>
          </a:prstGeom>
          <a:solidFill>
            <a:srgbClr val="002060"/>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0"/>
              </a:spcAft>
            </a:pPr>
            <a:r>
              <a:rPr lang="en-US" sz="2200" dirty="0">
                <a:solidFill>
                  <a:schemeClr val="bg1"/>
                </a:solidFill>
                <a:effectLst/>
                <a:latin typeface="Arial" panose="020B0604020202020204" pitchFamily="34" charset="0"/>
                <a:ea typeface="Calibri" panose="020F0502020204030204" pitchFamily="34" charset="0"/>
                <a:cs typeface="Arial" panose="020B0604020202020204" pitchFamily="34" charset="0"/>
              </a:rPr>
              <a:t>Website: http://gstindia.biz</a:t>
            </a:r>
          </a:p>
        </p:txBody>
      </p:sp>
      <p:pic>
        <p:nvPicPr>
          <p:cNvPr id="8" name="Picture 7">
            <a:extLst>
              <a:ext uri="{FF2B5EF4-FFF2-40B4-BE49-F238E27FC236}">
                <a16:creationId xmlns:a16="http://schemas.microsoft.com/office/drawing/2014/main" id="{081EE17E-9EFF-422A-80E3-054B1DE36C92}"/>
              </a:ext>
            </a:extLst>
          </p:cNvPr>
          <p:cNvPicPr>
            <a:picLocks noChangeAspect="1"/>
          </p:cNvPicPr>
          <p:nvPr/>
        </p:nvPicPr>
        <p:blipFill>
          <a:blip r:embed="rId3"/>
          <a:stretch>
            <a:fillRect/>
          </a:stretch>
        </p:blipFill>
        <p:spPr>
          <a:xfrm>
            <a:off x="5061099" y="112977"/>
            <a:ext cx="6991404" cy="3099999"/>
          </a:xfrm>
          <a:prstGeom prst="rect">
            <a:avLst/>
          </a:prstGeom>
        </p:spPr>
      </p:pic>
      <p:graphicFrame>
        <p:nvGraphicFramePr>
          <p:cNvPr id="9" name="Diagram 8">
            <a:extLst>
              <a:ext uri="{FF2B5EF4-FFF2-40B4-BE49-F238E27FC236}">
                <a16:creationId xmlns:a16="http://schemas.microsoft.com/office/drawing/2014/main" id="{D2FD3CA3-1C7D-408E-8DB2-37F47A00B138}"/>
              </a:ext>
            </a:extLst>
          </p:cNvPr>
          <p:cNvGraphicFramePr/>
          <p:nvPr>
            <p:extLst/>
          </p:nvPr>
        </p:nvGraphicFramePr>
        <p:xfrm>
          <a:off x="182303" y="836712"/>
          <a:ext cx="4783470" cy="549633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 name="Picture 9">
            <a:extLst>
              <a:ext uri="{FF2B5EF4-FFF2-40B4-BE49-F238E27FC236}">
                <a16:creationId xmlns:a16="http://schemas.microsoft.com/office/drawing/2014/main" id="{BE748841-3F57-4FA6-AFAB-EF307F8B1EB3}"/>
              </a:ext>
            </a:extLst>
          </p:cNvPr>
          <p:cNvPicPr>
            <a:picLocks noChangeAspect="1"/>
          </p:cNvPicPr>
          <p:nvPr/>
        </p:nvPicPr>
        <p:blipFill>
          <a:blip r:embed="rId9"/>
          <a:stretch>
            <a:fillRect/>
          </a:stretch>
        </p:blipFill>
        <p:spPr>
          <a:xfrm>
            <a:off x="5061099" y="3428999"/>
            <a:ext cx="6945795" cy="2852705"/>
          </a:xfrm>
          <a:prstGeom prst="rect">
            <a:avLst/>
          </a:prstGeom>
        </p:spPr>
      </p:pic>
    </p:spTree>
    <p:extLst>
      <p:ext uri="{BB962C8B-B14F-4D97-AF65-F5344CB8AC3E}">
        <p14:creationId xmlns:p14="http://schemas.microsoft.com/office/powerpoint/2010/main" val="1581491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2">
            <a:extLst>
              <a:ext uri="{FF2B5EF4-FFF2-40B4-BE49-F238E27FC236}">
                <a16:creationId xmlns:a16="http://schemas.microsoft.com/office/drawing/2014/main" id="{34DBC95D-0976-4FF1-BC3E-6A92FF6CF56E}"/>
              </a:ext>
            </a:extLst>
          </p:cNvPr>
          <p:cNvSpPr txBox="1"/>
          <p:nvPr/>
        </p:nvSpPr>
        <p:spPr>
          <a:xfrm>
            <a:off x="8495341" y="6421150"/>
            <a:ext cx="3670127" cy="378793"/>
          </a:xfrm>
          <a:prstGeom prst="rect">
            <a:avLst/>
          </a:prstGeom>
          <a:solidFill>
            <a:srgbClr val="002060"/>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0"/>
              </a:spcAft>
            </a:pPr>
            <a:r>
              <a:rPr lang="en-US" sz="2200" dirty="0">
                <a:solidFill>
                  <a:schemeClr val="bg1"/>
                </a:solidFill>
                <a:effectLst/>
                <a:latin typeface="Arial" panose="020B0604020202020204" pitchFamily="34" charset="0"/>
                <a:ea typeface="Calibri" panose="020F0502020204030204" pitchFamily="34" charset="0"/>
                <a:cs typeface="Arial" panose="020B0604020202020204" pitchFamily="34" charset="0"/>
              </a:rPr>
              <a:t>Website: http://gstindia.biz</a:t>
            </a:r>
          </a:p>
        </p:txBody>
      </p:sp>
      <p:sp>
        <p:nvSpPr>
          <p:cNvPr id="10" name="Title 1">
            <a:extLst>
              <a:ext uri="{FF2B5EF4-FFF2-40B4-BE49-F238E27FC236}">
                <a16:creationId xmlns:a16="http://schemas.microsoft.com/office/drawing/2014/main" id="{BEB4A122-3148-4199-9844-550894341CD0}"/>
              </a:ext>
            </a:extLst>
          </p:cNvPr>
          <p:cNvSpPr>
            <a:spLocks noGrp="1"/>
          </p:cNvSpPr>
          <p:nvPr>
            <p:ph type="title"/>
          </p:nvPr>
        </p:nvSpPr>
        <p:spPr>
          <a:xfrm>
            <a:off x="0" y="-29638"/>
            <a:ext cx="11161240" cy="776011"/>
          </a:xfrm>
        </p:spPr>
        <p:txBody>
          <a:bodyPr>
            <a:normAutofit/>
          </a:bodyPr>
          <a:lstStyle/>
          <a:p>
            <a:r>
              <a:rPr lang="en-US" dirty="0"/>
              <a:t>Item Details</a:t>
            </a:r>
          </a:p>
        </p:txBody>
      </p:sp>
      <p:pic>
        <p:nvPicPr>
          <p:cNvPr id="3" name="Picture 2">
            <a:extLst>
              <a:ext uri="{FF2B5EF4-FFF2-40B4-BE49-F238E27FC236}">
                <a16:creationId xmlns:a16="http://schemas.microsoft.com/office/drawing/2014/main" id="{ED282BD1-48B5-45D7-B8DE-A625CE4FE2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772" y="1628800"/>
            <a:ext cx="12071076" cy="2172266"/>
          </a:xfrm>
          <a:prstGeom prst="rect">
            <a:avLst/>
          </a:prstGeom>
        </p:spPr>
      </p:pic>
    </p:spTree>
    <p:extLst>
      <p:ext uri="{BB962C8B-B14F-4D97-AF65-F5344CB8AC3E}">
        <p14:creationId xmlns:p14="http://schemas.microsoft.com/office/powerpoint/2010/main" val="10963323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2">
            <a:extLst>
              <a:ext uri="{FF2B5EF4-FFF2-40B4-BE49-F238E27FC236}">
                <a16:creationId xmlns:a16="http://schemas.microsoft.com/office/drawing/2014/main" id="{34DBC95D-0976-4FF1-BC3E-6A92FF6CF56E}"/>
              </a:ext>
            </a:extLst>
          </p:cNvPr>
          <p:cNvSpPr txBox="1"/>
          <p:nvPr/>
        </p:nvSpPr>
        <p:spPr>
          <a:xfrm>
            <a:off x="8495341" y="6421150"/>
            <a:ext cx="3670127" cy="378793"/>
          </a:xfrm>
          <a:prstGeom prst="rect">
            <a:avLst/>
          </a:prstGeom>
          <a:solidFill>
            <a:srgbClr val="002060"/>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0"/>
              </a:spcAft>
            </a:pPr>
            <a:r>
              <a:rPr lang="en-US" sz="2200" dirty="0">
                <a:solidFill>
                  <a:schemeClr val="bg1"/>
                </a:solidFill>
                <a:effectLst/>
                <a:latin typeface="Arial" panose="020B0604020202020204" pitchFamily="34" charset="0"/>
                <a:ea typeface="Calibri" panose="020F0502020204030204" pitchFamily="34" charset="0"/>
                <a:cs typeface="Arial" panose="020B0604020202020204" pitchFamily="34" charset="0"/>
              </a:rPr>
              <a:t>Website: http://gstindia.biz</a:t>
            </a:r>
          </a:p>
        </p:txBody>
      </p:sp>
      <p:sp>
        <p:nvSpPr>
          <p:cNvPr id="10" name="Title 1">
            <a:extLst>
              <a:ext uri="{FF2B5EF4-FFF2-40B4-BE49-F238E27FC236}">
                <a16:creationId xmlns:a16="http://schemas.microsoft.com/office/drawing/2014/main" id="{BEB4A122-3148-4199-9844-550894341CD0}"/>
              </a:ext>
            </a:extLst>
          </p:cNvPr>
          <p:cNvSpPr>
            <a:spLocks noGrp="1"/>
          </p:cNvSpPr>
          <p:nvPr>
            <p:ph type="title"/>
          </p:nvPr>
        </p:nvSpPr>
        <p:spPr>
          <a:xfrm>
            <a:off x="0" y="-29638"/>
            <a:ext cx="11161240" cy="776011"/>
          </a:xfrm>
        </p:spPr>
        <p:txBody>
          <a:bodyPr>
            <a:normAutofit/>
          </a:bodyPr>
          <a:lstStyle/>
          <a:p>
            <a:r>
              <a:rPr lang="en-US" dirty="0"/>
              <a:t>Transportar details</a:t>
            </a:r>
          </a:p>
        </p:txBody>
      </p:sp>
      <p:pic>
        <p:nvPicPr>
          <p:cNvPr id="4" name="Picture 3">
            <a:extLst>
              <a:ext uri="{FF2B5EF4-FFF2-40B4-BE49-F238E27FC236}">
                <a16:creationId xmlns:a16="http://schemas.microsoft.com/office/drawing/2014/main" id="{4F0E871C-DB70-454E-9A92-6373EEED6A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763" y="2204864"/>
            <a:ext cx="11737305" cy="1007958"/>
          </a:xfrm>
          <a:prstGeom prst="rect">
            <a:avLst/>
          </a:prstGeom>
        </p:spPr>
      </p:pic>
    </p:spTree>
    <p:extLst>
      <p:ext uri="{BB962C8B-B14F-4D97-AF65-F5344CB8AC3E}">
        <p14:creationId xmlns:p14="http://schemas.microsoft.com/office/powerpoint/2010/main" val="40000847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2">
            <a:extLst>
              <a:ext uri="{FF2B5EF4-FFF2-40B4-BE49-F238E27FC236}">
                <a16:creationId xmlns:a16="http://schemas.microsoft.com/office/drawing/2014/main" id="{34DBC95D-0976-4FF1-BC3E-6A92FF6CF56E}"/>
              </a:ext>
            </a:extLst>
          </p:cNvPr>
          <p:cNvSpPr txBox="1"/>
          <p:nvPr/>
        </p:nvSpPr>
        <p:spPr>
          <a:xfrm>
            <a:off x="8495341" y="6421150"/>
            <a:ext cx="3670127" cy="378793"/>
          </a:xfrm>
          <a:prstGeom prst="rect">
            <a:avLst/>
          </a:prstGeom>
          <a:solidFill>
            <a:srgbClr val="002060"/>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0"/>
              </a:spcAft>
            </a:pPr>
            <a:r>
              <a:rPr lang="en-US" sz="2200" dirty="0">
                <a:solidFill>
                  <a:schemeClr val="bg1"/>
                </a:solidFill>
                <a:effectLst/>
                <a:latin typeface="Arial" panose="020B0604020202020204" pitchFamily="34" charset="0"/>
                <a:ea typeface="Calibri" panose="020F0502020204030204" pitchFamily="34" charset="0"/>
                <a:cs typeface="Arial" panose="020B0604020202020204" pitchFamily="34" charset="0"/>
              </a:rPr>
              <a:t>Website: http://gstindia.biz</a:t>
            </a:r>
          </a:p>
        </p:txBody>
      </p:sp>
      <p:pic>
        <p:nvPicPr>
          <p:cNvPr id="3" name="Picture 2">
            <a:extLst>
              <a:ext uri="{FF2B5EF4-FFF2-40B4-BE49-F238E27FC236}">
                <a16:creationId xmlns:a16="http://schemas.microsoft.com/office/drawing/2014/main" id="{8D2C5504-385C-45D8-984B-F6224B17CF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5698"/>
            <a:ext cx="12165468" cy="6839736"/>
          </a:xfrm>
          <a:prstGeom prst="rect">
            <a:avLst/>
          </a:prstGeom>
        </p:spPr>
      </p:pic>
      <p:sp>
        <p:nvSpPr>
          <p:cNvPr id="5" name="TextBox 4">
            <a:extLst>
              <a:ext uri="{FF2B5EF4-FFF2-40B4-BE49-F238E27FC236}">
                <a16:creationId xmlns:a16="http://schemas.microsoft.com/office/drawing/2014/main" id="{A6E009EE-8483-4734-8E0D-8EAE78993686}"/>
              </a:ext>
            </a:extLst>
          </p:cNvPr>
          <p:cNvSpPr txBox="1"/>
          <p:nvPr/>
        </p:nvSpPr>
        <p:spPr>
          <a:xfrm>
            <a:off x="1418388" y="1052736"/>
            <a:ext cx="5252087" cy="430887"/>
          </a:xfrm>
          <a:prstGeom prst="rect">
            <a:avLst/>
          </a:prstGeom>
          <a:noFill/>
        </p:spPr>
        <p:txBody>
          <a:bodyPr wrap="square" rtlCol="0">
            <a:spAutoFit/>
          </a:bodyPr>
          <a:lstStyle/>
          <a:p>
            <a:r>
              <a:rPr lang="en-US" dirty="0">
                <a:highlight>
                  <a:srgbClr val="FFFF00"/>
                </a:highlight>
              </a:rPr>
              <a:t>Updation of transportaor details in </a:t>
            </a:r>
            <a:r>
              <a:rPr lang="en-US" sz="2200" dirty="0">
                <a:highlight>
                  <a:srgbClr val="FFFF00"/>
                </a:highlight>
              </a:rPr>
              <a:t>PART</a:t>
            </a:r>
            <a:r>
              <a:rPr lang="en-US" dirty="0">
                <a:highlight>
                  <a:srgbClr val="FFFF00"/>
                </a:highlight>
              </a:rPr>
              <a:t> </a:t>
            </a:r>
            <a:r>
              <a:rPr lang="en-US" sz="2200" dirty="0">
                <a:highlight>
                  <a:srgbClr val="FFFF00"/>
                </a:highlight>
              </a:rPr>
              <a:t>A</a:t>
            </a:r>
          </a:p>
        </p:txBody>
      </p:sp>
    </p:spTree>
    <p:extLst>
      <p:ext uri="{BB962C8B-B14F-4D97-AF65-F5344CB8AC3E}">
        <p14:creationId xmlns:p14="http://schemas.microsoft.com/office/powerpoint/2010/main" val="11459049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638"/>
            <a:ext cx="11161240" cy="776011"/>
          </a:xfrm>
        </p:spPr>
        <p:txBody>
          <a:bodyPr>
            <a:normAutofit/>
          </a:bodyPr>
          <a:lstStyle/>
          <a:p>
            <a:r>
              <a:rPr lang="en-US" dirty="0"/>
              <a:t>SECTION 68 –CGST ACT</a:t>
            </a:r>
          </a:p>
        </p:txBody>
      </p:sp>
      <p:sp>
        <p:nvSpPr>
          <p:cNvPr id="6" name="Text Box 12">
            <a:extLst>
              <a:ext uri="{FF2B5EF4-FFF2-40B4-BE49-F238E27FC236}">
                <a16:creationId xmlns:a16="http://schemas.microsoft.com/office/drawing/2014/main" id="{34DBC95D-0976-4FF1-BC3E-6A92FF6CF56E}"/>
              </a:ext>
            </a:extLst>
          </p:cNvPr>
          <p:cNvSpPr txBox="1"/>
          <p:nvPr/>
        </p:nvSpPr>
        <p:spPr>
          <a:xfrm>
            <a:off x="8495341" y="6421150"/>
            <a:ext cx="3670127" cy="378793"/>
          </a:xfrm>
          <a:prstGeom prst="rect">
            <a:avLst/>
          </a:prstGeom>
          <a:solidFill>
            <a:srgbClr val="002060"/>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0"/>
              </a:spcAft>
            </a:pPr>
            <a:r>
              <a:rPr lang="en-US" sz="2200" dirty="0">
                <a:solidFill>
                  <a:schemeClr val="bg1"/>
                </a:solidFill>
                <a:effectLst/>
                <a:latin typeface="Arial" panose="020B0604020202020204" pitchFamily="34" charset="0"/>
                <a:ea typeface="Calibri" panose="020F0502020204030204" pitchFamily="34" charset="0"/>
                <a:cs typeface="Arial" panose="020B0604020202020204" pitchFamily="34" charset="0"/>
              </a:rPr>
              <a:t>Website: http://gstindia.biz</a:t>
            </a:r>
          </a:p>
        </p:txBody>
      </p:sp>
      <p:sp>
        <p:nvSpPr>
          <p:cNvPr id="5" name="TextBox 4">
            <a:extLst>
              <a:ext uri="{FF2B5EF4-FFF2-40B4-BE49-F238E27FC236}">
                <a16:creationId xmlns:a16="http://schemas.microsoft.com/office/drawing/2014/main" id="{6DF5FF57-0EA0-408D-9F45-B67F9DBD2F94}"/>
              </a:ext>
            </a:extLst>
          </p:cNvPr>
          <p:cNvSpPr txBox="1"/>
          <p:nvPr/>
        </p:nvSpPr>
        <p:spPr>
          <a:xfrm>
            <a:off x="104892" y="908720"/>
            <a:ext cx="11606144" cy="4154984"/>
          </a:xfrm>
          <a:prstGeom prst="rect">
            <a:avLst/>
          </a:prstGeom>
          <a:noFill/>
        </p:spPr>
        <p:txBody>
          <a:bodyPr wrap="square" numCol="1" rtlCol="0">
            <a:spAutoFit/>
          </a:bodyPr>
          <a:lstStyle/>
          <a:p>
            <a:pPr marL="342900" indent="-342900" algn="just">
              <a:buAutoNum type="arabicParenBoth"/>
            </a:pPr>
            <a:r>
              <a:rPr lang="en-US" sz="2200" dirty="0"/>
              <a:t>The Government may require the person in charge of a conveyance carrying any consignment of goods of value exceeding such amount as may be specified </a:t>
            </a:r>
            <a:r>
              <a:rPr lang="en-US" sz="2200" b="1" dirty="0"/>
              <a:t>to carry with him such documents and such devices as may be prescribed. </a:t>
            </a:r>
          </a:p>
          <a:p>
            <a:pPr marL="342900" indent="-342900" algn="just">
              <a:buAutoNum type="arabicParenBoth"/>
            </a:pPr>
            <a:endParaRPr lang="en-US" sz="2200" b="1" dirty="0"/>
          </a:p>
          <a:p>
            <a:pPr marL="342900" indent="-342900" algn="just">
              <a:buAutoNum type="arabicParenBoth"/>
            </a:pPr>
            <a:r>
              <a:rPr lang="en-US" sz="2200" dirty="0"/>
              <a:t>The details of </a:t>
            </a:r>
            <a:r>
              <a:rPr lang="en-US" sz="2200" b="1" dirty="0"/>
              <a:t>documents</a:t>
            </a:r>
            <a:r>
              <a:rPr lang="en-US" sz="2200" dirty="0"/>
              <a:t> required to be carried under sub-section (1) </a:t>
            </a:r>
            <a:r>
              <a:rPr lang="en-US" sz="2200" b="1" dirty="0"/>
              <a:t>shall be validated </a:t>
            </a:r>
            <a:r>
              <a:rPr lang="en-US" sz="2200" dirty="0"/>
              <a:t>in such manner as may be prescribed.</a:t>
            </a:r>
          </a:p>
          <a:p>
            <a:pPr marL="342900" indent="-342900" algn="just">
              <a:buAutoNum type="arabicParenBoth"/>
            </a:pPr>
            <a:endParaRPr lang="en-US" sz="2200" dirty="0"/>
          </a:p>
          <a:p>
            <a:pPr marL="342900" indent="-342900" algn="just">
              <a:buAutoNum type="arabicParenBoth"/>
            </a:pPr>
            <a:r>
              <a:rPr lang="en-US" sz="2200" dirty="0"/>
              <a:t>Where any conveyance referred to in sub-section (1) is intercepted by the </a:t>
            </a:r>
            <a:r>
              <a:rPr lang="en-US" sz="2200" b="1" dirty="0"/>
              <a:t>proper officer </a:t>
            </a:r>
            <a:r>
              <a:rPr lang="en-US" sz="2200" dirty="0"/>
              <a:t>at any place, he </a:t>
            </a:r>
            <a:r>
              <a:rPr lang="en-US" sz="2200" b="1" dirty="0"/>
              <a:t>may require the person in charge of the said conveyance to produce the documents prescribed</a:t>
            </a:r>
            <a:r>
              <a:rPr lang="en-US" sz="2200" dirty="0"/>
              <a:t> under the said sub-section and devices for verification, and the said person shall be liable to produce the documents and devices and also allow the inspection of goods. </a:t>
            </a:r>
          </a:p>
        </p:txBody>
      </p:sp>
    </p:spTree>
    <p:extLst>
      <p:ext uri="{BB962C8B-B14F-4D97-AF65-F5344CB8AC3E}">
        <p14:creationId xmlns:p14="http://schemas.microsoft.com/office/powerpoint/2010/main" val="36895922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2">
            <a:extLst>
              <a:ext uri="{FF2B5EF4-FFF2-40B4-BE49-F238E27FC236}">
                <a16:creationId xmlns:a16="http://schemas.microsoft.com/office/drawing/2014/main" id="{34DBC95D-0976-4FF1-BC3E-6A92FF6CF56E}"/>
              </a:ext>
            </a:extLst>
          </p:cNvPr>
          <p:cNvSpPr txBox="1"/>
          <p:nvPr/>
        </p:nvSpPr>
        <p:spPr>
          <a:xfrm>
            <a:off x="8495341" y="6421150"/>
            <a:ext cx="3670127" cy="378793"/>
          </a:xfrm>
          <a:prstGeom prst="rect">
            <a:avLst/>
          </a:prstGeom>
          <a:solidFill>
            <a:srgbClr val="002060"/>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0"/>
              </a:spcAft>
            </a:pPr>
            <a:r>
              <a:rPr lang="en-US" sz="2200" dirty="0">
                <a:solidFill>
                  <a:schemeClr val="bg1"/>
                </a:solidFill>
                <a:effectLst/>
                <a:latin typeface="Arial" panose="020B0604020202020204" pitchFamily="34" charset="0"/>
                <a:ea typeface="Calibri" panose="020F0502020204030204" pitchFamily="34" charset="0"/>
                <a:cs typeface="Arial" panose="020B0604020202020204" pitchFamily="34" charset="0"/>
              </a:rPr>
              <a:t>Website: http://gstindia.biz</a:t>
            </a:r>
          </a:p>
        </p:txBody>
      </p:sp>
      <p:sp>
        <p:nvSpPr>
          <p:cNvPr id="10" name="Title 1">
            <a:extLst>
              <a:ext uri="{FF2B5EF4-FFF2-40B4-BE49-F238E27FC236}">
                <a16:creationId xmlns:a16="http://schemas.microsoft.com/office/drawing/2014/main" id="{BEB4A122-3148-4199-9844-550894341CD0}"/>
              </a:ext>
            </a:extLst>
          </p:cNvPr>
          <p:cNvSpPr>
            <a:spLocks noGrp="1"/>
          </p:cNvSpPr>
          <p:nvPr>
            <p:ph type="title"/>
          </p:nvPr>
        </p:nvSpPr>
        <p:spPr>
          <a:xfrm>
            <a:off x="0" y="-29638"/>
            <a:ext cx="11161240" cy="776011"/>
          </a:xfrm>
        </p:spPr>
        <p:txBody>
          <a:bodyPr>
            <a:normAutofit/>
          </a:bodyPr>
          <a:lstStyle/>
          <a:p>
            <a:r>
              <a:rPr lang="en-US" dirty="0"/>
              <a:t>Part B</a:t>
            </a:r>
          </a:p>
        </p:txBody>
      </p:sp>
      <p:pic>
        <p:nvPicPr>
          <p:cNvPr id="4" name="Picture 3">
            <a:extLst>
              <a:ext uri="{FF2B5EF4-FFF2-40B4-BE49-F238E27FC236}">
                <a16:creationId xmlns:a16="http://schemas.microsoft.com/office/drawing/2014/main" id="{0E8B002A-B6C8-443A-BDF9-C6A80DD2A2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7948" y="746374"/>
            <a:ext cx="7776864" cy="3973444"/>
          </a:xfrm>
          <a:prstGeom prst="rect">
            <a:avLst/>
          </a:prstGeom>
        </p:spPr>
      </p:pic>
    </p:spTree>
    <p:extLst>
      <p:ext uri="{BB962C8B-B14F-4D97-AF65-F5344CB8AC3E}">
        <p14:creationId xmlns:p14="http://schemas.microsoft.com/office/powerpoint/2010/main" val="6749078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2">
            <a:extLst>
              <a:ext uri="{FF2B5EF4-FFF2-40B4-BE49-F238E27FC236}">
                <a16:creationId xmlns:a16="http://schemas.microsoft.com/office/drawing/2014/main" id="{34DBC95D-0976-4FF1-BC3E-6A92FF6CF56E}"/>
              </a:ext>
            </a:extLst>
          </p:cNvPr>
          <p:cNvSpPr txBox="1"/>
          <p:nvPr/>
        </p:nvSpPr>
        <p:spPr>
          <a:xfrm>
            <a:off x="8495341" y="6421150"/>
            <a:ext cx="3670127" cy="378793"/>
          </a:xfrm>
          <a:prstGeom prst="rect">
            <a:avLst/>
          </a:prstGeom>
          <a:solidFill>
            <a:srgbClr val="002060"/>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0"/>
              </a:spcAft>
            </a:pPr>
            <a:r>
              <a:rPr lang="en-US" sz="2200" dirty="0">
                <a:solidFill>
                  <a:schemeClr val="bg1"/>
                </a:solidFill>
                <a:effectLst/>
                <a:latin typeface="Arial" panose="020B0604020202020204" pitchFamily="34" charset="0"/>
                <a:ea typeface="Calibri" panose="020F0502020204030204" pitchFamily="34" charset="0"/>
                <a:cs typeface="Arial" panose="020B0604020202020204" pitchFamily="34" charset="0"/>
              </a:rPr>
              <a:t>Website: http://gstindia.biz</a:t>
            </a:r>
          </a:p>
        </p:txBody>
      </p:sp>
      <p:sp>
        <p:nvSpPr>
          <p:cNvPr id="5" name="Title 4">
            <a:extLst>
              <a:ext uri="{FF2B5EF4-FFF2-40B4-BE49-F238E27FC236}">
                <a16:creationId xmlns:a16="http://schemas.microsoft.com/office/drawing/2014/main" id="{3DB025DE-8387-4FF6-B45F-4FB2623FA13A}"/>
              </a:ext>
            </a:extLst>
          </p:cNvPr>
          <p:cNvSpPr>
            <a:spLocks noGrp="1"/>
          </p:cNvSpPr>
          <p:nvPr>
            <p:ph type="title"/>
          </p:nvPr>
        </p:nvSpPr>
        <p:spPr>
          <a:xfrm>
            <a:off x="261764" y="58057"/>
            <a:ext cx="11161240" cy="490623"/>
          </a:xfrm>
        </p:spPr>
        <p:txBody>
          <a:bodyPr>
            <a:normAutofit fontScale="90000"/>
          </a:bodyPr>
          <a:lstStyle/>
          <a:p>
            <a:r>
              <a:rPr lang="en-IN" dirty="0"/>
              <a:t>Cancellation of E way Bill</a:t>
            </a:r>
            <a:endParaRPr lang="en-US" dirty="0"/>
          </a:p>
        </p:txBody>
      </p:sp>
      <p:graphicFrame>
        <p:nvGraphicFramePr>
          <p:cNvPr id="2" name="Diagram 1">
            <a:extLst>
              <a:ext uri="{FF2B5EF4-FFF2-40B4-BE49-F238E27FC236}">
                <a16:creationId xmlns:a16="http://schemas.microsoft.com/office/drawing/2014/main" id="{5704216C-71A5-4D19-BCB6-D4B46D0AAD3E}"/>
              </a:ext>
            </a:extLst>
          </p:cNvPr>
          <p:cNvGraphicFramePr/>
          <p:nvPr>
            <p:extLst>
              <p:ext uri="{D42A27DB-BD31-4B8C-83A1-F6EECF244321}">
                <p14:modId xmlns:p14="http://schemas.microsoft.com/office/powerpoint/2010/main" val="4239668044"/>
              </p:ext>
            </p:extLst>
          </p:nvPr>
        </p:nvGraphicFramePr>
        <p:xfrm>
          <a:off x="261764" y="548680"/>
          <a:ext cx="11903703" cy="55889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444256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2">
            <a:extLst>
              <a:ext uri="{FF2B5EF4-FFF2-40B4-BE49-F238E27FC236}">
                <a16:creationId xmlns:a16="http://schemas.microsoft.com/office/drawing/2014/main" id="{34DBC95D-0976-4FF1-BC3E-6A92FF6CF56E}"/>
              </a:ext>
            </a:extLst>
          </p:cNvPr>
          <p:cNvSpPr txBox="1"/>
          <p:nvPr/>
        </p:nvSpPr>
        <p:spPr>
          <a:xfrm>
            <a:off x="8495341" y="6421150"/>
            <a:ext cx="3670127" cy="378793"/>
          </a:xfrm>
          <a:prstGeom prst="rect">
            <a:avLst/>
          </a:prstGeom>
          <a:solidFill>
            <a:srgbClr val="002060"/>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0"/>
              </a:spcAft>
            </a:pPr>
            <a:r>
              <a:rPr lang="en-US" sz="2200" dirty="0">
                <a:solidFill>
                  <a:schemeClr val="bg1"/>
                </a:solidFill>
                <a:effectLst/>
                <a:latin typeface="Arial" panose="020B0604020202020204" pitchFamily="34" charset="0"/>
                <a:ea typeface="Calibri" panose="020F0502020204030204" pitchFamily="34" charset="0"/>
                <a:cs typeface="Arial" panose="020B0604020202020204" pitchFamily="34" charset="0"/>
              </a:rPr>
              <a:t>Website: http://gstindia.biz</a:t>
            </a:r>
          </a:p>
        </p:txBody>
      </p:sp>
      <p:graphicFrame>
        <p:nvGraphicFramePr>
          <p:cNvPr id="4" name="Table 3">
            <a:extLst>
              <a:ext uri="{FF2B5EF4-FFF2-40B4-BE49-F238E27FC236}">
                <a16:creationId xmlns:a16="http://schemas.microsoft.com/office/drawing/2014/main" id="{2BBF3BE2-D1FB-401B-BA1A-282B068CCC96}"/>
              </a:ext>
            </a:extLst>
          </p:cNvPr>
          <p:cNvGraphicFramePr>
            <a:graphicFrameLocks noGrp="1"/>
          </p:cNvGraphicFramePr>
          <p:nvPr>
            <p:extLst>
              <p:ext uri="{D42A27DB-BD31-4B8C-83A1-F6EECF244321}">
                <p14:modId xmlns:p14="http://schemas.microsoft.com/office/powerpoint/2010/main" val="1167974036"/>
              </p:ext>
            </p:extLst>
          </p:nvPr>
        </p:nvGraphicFramePr>
        <p:xfrm>
          <a:off x="0" y="777240"/>
          <a:ext cx="12191999" cy="4739992"/>
        </p:xfrm>
        <a:graphic>
          <a:graphicData uri="http://schemas.openxmlformats.org/drawingml/2006/table">
            <a:tbl>
              <a:tblPr firstRow="1" bandRow="1">
                <a:tableStyleId>{21E4AEA4-8DFA-4A89-87EB-49C32662AFE0}</a:tableStyleId>
              </a:tblPr>
              <a:tblGrid>
                <a:gridCol w="920152">
                  <a:extLst>
                    <a:ext uri="{9D8B030D-6E8A-4147-A177-3AD203B41FA5}">
                      <a16:colId xmlns:a16="http://schemas.microsoft.com/office/drawing/2014/main" val="1964834003"/>
                    </a:ext>
                  </a:extLst>
                </a:gridCol>
                <a:gridCol w="4585418">
                  <a:extLst>
                    <a:ext uri="{9D8B030D-6E8A-4147-A177-3AD203B41FA5}">
                      <a16:colId xmlns:a16="http://schemas.microsoft.com/office/drawing/2014/main" val="559820190"/>
                    </a:ext>
                  </a:extLst>
                </a:gridCol>
                <a:gridCol w="6686429">
                  <a:extLst>
                    <a:ext uri="{9D8B030D-6E8A-4147-A177-3AD203B41FA5}">
                      <a16:colId xmlns:a16="http://schemas.microsoft.com/office/drawing/2014/main" val="1564465443"/>
                    </a:ext>
                  </a:extLst>
                </a:gridCol>
              </a:tblGrid>
              <a:tr h="871322">
                <a:tc>
                  <a:txBody>
                    <a:bodyPr/>
                    <a:lstStyle/>
                    <a:p>
                      <a:r>
                        <a:rPr lang="en-US" sz="2200" dirty="0">
                          <a:latin typeface="Arial" panose="020B0604020202020204" pitchFamily="34" charset="0"/>
                          <a:cs typeface="Arial" panose="020B0604020202020204" pitchFamily="34" charset="0"/>
                        </a:rPr>
                        <a:t>SR. No.</a:t>
                      </a:r>
                    </a:p>
                  </a:txBody>
                  <a:tcPr/>
                </a:tc>
                <a:tc>
                  <a:txBody>
                    <a:bodyPr/>
                    <a:lstStyle/>
                    <a:p>
                      <a:r>
                        <a:rPr lang="en-US" sz="2200" dirty="0">
                          <a:latin typeface="Arial" panose="020B0604020202020204" pitchFamily="34" charset="0"/>
                          <a:cs typeface="Arial" panose="020B0604020202020204" pitchFamily="34" charset="0"/>
                        </a:rPr>
                        <a:t>DISTANCE</a:t>
                      </a:r>
                    </a:p>
                  </a:txBody>
                  <a:tcPr/>
                </a:tc>
                <a:tc>
                  <a:txBody>
                    <a:bodyPr/>
                    <a:lstStyle/>
                    <a:p>
                      <a:r>
                        <a:rPr lang="en-US" sz="2200" dirty="0">
                          <a:latin typeface="Arial" panose="020B0604020202020204" pitchFamily="34" charset="0"/>
                          <a:cs typeface="Arial" panose="020B0604020202020204" pitchFamily="34" charset="0"/>
                        </a:rPr>
                        <a:t>VAIDITY PERIOD</a:t>
                      </a:r>
                    </a:p>
                  </a:txBody>
                  <a:tcPr/>
                </a:tc>
                <a:extLst>
                  <a:ext uri="{0D108BD9-81ED-4DB2-BD59-A6C34878D82A}">
                    <a16:rowId xmlns:a16="http://schemas.microsoft.com/office/drawing/2014/main" val="887073133"/>
                  </a:ext>
                </a:extLst>
              </a:tr>
              <a:tr h="871322">
                <a:tc>
                  <a:txBody>
                    <a:bodyPr/>
                    <a:lstStyle/>
                    <a:p>
                      <a:r>
                        <a:rPr lang="en-US" sz="2200" dirty="0">
                          <a:latin typeface="Arial" panose="020B0604020202020204" pitchFamily="34" charset="0"/>
                          <a:cs typeface="Arial" panose="020B0604020202020204" pitchFamily="34" charset="0"/>
                        </a:rPr>
                        <a:t>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err="1">
                          <a:latin typeface="Arial" panose="020B0604020202020204" pitchFamily="34" charset="0"/>
                          <a:cs typeface="Arial" panose="020B0604020202020204" pitchFamily="34" charset="0"/>
                        </a:rPr>
                        <a:t>Upto</a:t>
                      </a:r>
                      <a:r>
                        <a:rPr lang="en-US" sz="2200" baseline="0" dirty="0">
                          <a:latin typeface="Arial" panose="020B0604020202020204" pitchFamily="34" charset="0"/>
                          <a:cs typeface="Arial" panose="020B0604020202020204" pitchFamily="34" charset="0"/>
                        </a:rPr>
                        <a:t> 100 km</a:t>
                      </a:r>
                      <a:endParaRPr lang="en-US" sz="2200" b="0" dirty="0">
                        <a:latin typeface="Arial" panose="020B0604020202020204" pitchFamily="34" charset="0"/>
                        <a:cs typeface="Arial" panose="020B0604020202020204" pitchFamily="34" charset="0"/>
                      </a:endParaRPr>
                    </a:p>
                    <a:p>
                      <a:endParaRPr lang="en-US" sz="22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latin typeface="Arial" panose="020B0604020202020204" pitchFamily="34" charset="0"/>
                          <a:cs typeface="Arial" panose="020B0604020202020204" pitchFamily="34" charset="0"/>
                        </a:rPr>
                        <a:t>One</a:t>
                      </a:r>
                      <a:r>
                        <a:rPr lang="en-US" sz="2200" baseline="0" dirty="0">
                          <a:latin typeface="Arial" panose="020B0604020202020204" pitchFamily="34" charset="0"/>
                          <a:cs typeface="Arial" panose="020B0604020202020204" pitchFamily="34" charset="0"/>
                        </a:rPr>
                        <a:t> Day in case other than over dimensional cargo</a:t>
                      </a:r>
                      <a:endParaRPr lang="en-US" sz="2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14562525"/>
                  </a:ext>
                </a:extLst>
              </a:tr>
              <a:tr h="1254704">
                <a:tc>
                  <a:txBody>
                    <a:bodyPr/>
                    <a:lstStyle/>
                    <a:p>
                      <a:r>
                        <a:rPr lang="en-US" sz="2200" dirty="0">
                          <a:latin typeface="Arial" panose="020B0604020202020204" pitchFamily="34" charset="0"/>
                          <a:cs typeface="Arial" panose="020B0604020202020204" pitchFamily="34" charset="0"/>
                        </a:rPr>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latin typeface="Arial" panose="020B0604020202020204" pitchFamily="34" charset="0"/>
                          <a:cs typeface="Arial" panose="020B0604020202020204" pitchFamily="34" charset="0"/>
                        </a:rPr>
                        <a:t>For</a:t>
                      </a:r>
                      <a:r>
                        <a:rPr lang="en-US" sz="2200" baseline="0" dirty="0">
                          <a:latin typeface="Arial" panose="020B0604020202020204" pitchFamily="34" charset="0"/>
                          <a:cs typeface="Arial" panose="020B0604020202020204" pitchFamily="34" charset="0"/>
                        </a:rPr>
                        <a:t> every 100 km or part thereof thereafter</a:t>
                      </a:r>
                      <a:endParaRPr lang="en-US" sz="2200" dirty="0">
                        <a:latin typeface="Arial" panose="020B0604020202020204" pitchFamily="34" charset="0"/>
                        <a:cs typeface="Arial" panose="020B0604020202020204" pitchFamily="34" charset="0"/>
                      </a:endParaRPr>
                    </a:p>
                    <a:p>
                      <a:endParaRPr lang="en-US" sz="22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latin typeface="Arial" panose="020B0604020202020204" pitchFamily="34" charset="0"/>
                          <a:cs typeface="Arial" panose="020B0604020202020204" pitchFamily="34" charset="0"/>
                        </a:rPr>
                        <a:t>One Additional Day in case other than over dimensional cargo</a:t>
                      </a:r>
                    </a:p>
                    <a:p>
                      <a:endParaRPr lang="en-US" sz="2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77931203"/>
                  </a:ext>
                </a:extLst>
              </a:tr>
              <a:tr h="871322">
                <a:tc>
                  <a:txBody>
                    <a:bodyPr/>
                    <a:lstStyle/>
                    <a:p>
                      <a:r>
                        <a:rPr lang="en-US" sz="2200" dirty="0">
                          <a:latin typeface="Arial" panose="020B0604020202020204" pitchFamily="34" charset="0"/>
                          <a:cs typeface="Arial" panose="020B0604020202020204" pitchFamily="34" charset="0"/>
                        </a:rPr>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0" dirty="0" err="1">
                          <a:latin typeface="Arial" panose="020B0604020202020204" pitchFamily="34" charset="0"/>
                          <a:cs typeface="Arial" panose="020B0604020202020204" pitchFamily="34" charset="0"/>
                        </a:rPr>
                        <a:t>Upto</a:t>
                      </a:r>
                      <a:r>
                        <a:rPr lang="en-US" sz="2200" b="0" baseline="0" dirty="0">
                          <a:latin typeface="Arial" panose="020B0604020202020204" pitchFamily="34" charset="0"/>
                          <a:cs typeface="Arial" panose="020B0604020202020204" pitchFamily="34" charset="0"/>
                        </a:rPr>
                        <a:t> 20 km</a:t>
                      </a:r>
                      <a:endParaRPr lang="en-US" sz="2200" b="0" dirty="0">
                        <a:latin typeface="Arial" panose="020B0604020202020204" pitchFamily="34" charset="0"/>
                        <a:cs typeface="Arial" panose="020B0604020202020204" pitchFamily="34" charset="0"/>
                      </a:endParaRPr>
                    </a:p>
                    <a:p>
                      <a:endParaRPr lang="en-US" sz="22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latin typeface="Arial" panose="020B0604020202020204" pitchFamily="34" charset="0"/>
                          <a:cs typeface="Arial" panose="020B0604020202020204" pitchFamily="34" charset="0"/>
                        </a:rPr>
                        <a:t>One</a:t>
                      </a:r>
                      <a:r>
                        <a:rPr lang="en-US" sz="2200" baseline="0" dirty="0">
                          <a:latin typeface="Arial" panose="020B0604020202020204" pitchFamily="34" charset="0"/>
                          <a:cs typeface="Arial" panose="020B0604020202020204" pitchFamily="34" charset="0"/>
                        </a:rPr>
                        <a:t> Day for over dimensional cargo</a:t>
                      </a:r>
                      <a:endParaRPr lang="en-US" sz="2200" dirty="0">
                        <a:latin typeface="Arial" panose="020B0604020202020204" pitchFamily="34" charset="0"/>
                        <a:cs typeface="Arial" panose="020B0604020202020204" pitchFamily="34" charset="0"/>
                      </a:endParaRPr>
                    </a:p>
                    <a:p>
                      <a:endParaRPr lang="en-US" sz="2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45804686"/>
                  </a:ext>
                </a:extLst>
              </a:tr>
              <a:tr h="871322">
                <a:tc>
                  <a:txBody>
                    <a:bodyPr/>
                    <a:lstStyle/>
                    <a:p>
                      <a:r>
                        <a:rPr lang="en-US" sz="2200" dirty="0">
                          <a:latin typeface="Arial" panose="020B0604020202020204" pitchFamily="34" charset="0"/>
                          <a:cs typeface="Arial" panose="020B0604020202020204" pitchFamily="34" charset="0"/>
                        </a:rPr>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0" dirty="0">
                          <a:latin typeface="Arial" panose="020B0604020202020204" pitchFamily="34" charset="0"/>
                          <a:cs typeface="Arial" panose="020B0604020202020204" pitchFamily="34" charset="0"/>
                        </a:rPr>
                        <a:t>For</a:t>
                      </a:r>
                      <a:r>
                        <a:rPr lang="en-US" sz="2200" b="0" baseline="0" dirty="0">
                          <a:latin typeface="Arial" panose="020B0604020202020204" pitchFamily="34" charset="0"/>
                          <a:cs typeface="Arial" panose="020B0604020202020204" pitchFamily="34" charset="0"/>
                        </a:rPr>
                        <a:t> every 20 km or part thereof</a:t>
                      </a:r>
                      <a:endParaRPr lang="en-US" sz="2200" b="0" dirty="0">
                        <a:latin typeface="Arial" panose="020B0604020202020204" pitchFamily="34" charset="0"/>
                        <a:cs typeface="Arial" panose="020B0604020202020204" pitchFamily="34" charset="0"/>
                      </a:endParaRPr>
                    </a:p>
                    <a:p>
                      <a:endParaRPr lang="en-US" sz="22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latin typeface="Arial" panose="020B0604020202020204" pitchFamily="34" charset="0"/>
                          <a:cs typeface="Arial" panose="020B0604020202020204" pitchFamily="34" charset="0"/>
                        </a:rPr>
                        <a:t>One</a:t>
                      </a:r>
                      <a:r>
                        <a:rPr lang="en-US" sz="2200" baseline="0" dirty="0">
                          <a:latin typeface="Arial" panose="020B0604020202020204" pitchFamily="34" charset="0"/>
                          <a:cs typeface="Arial" panose="020B0604020202020204" pitchFamily="34" charset="0"/>
                        </a:rPr>
                        <a:t> Additional Day for over dimensional cargo</a:t>
                      </a:r>
                      <a:endParaRPr lang="en-US" sz="2200" dirty="0">
                        <a:latin typeface="Arial" panose="020B0604020202020204" pitchFamily="34" charset="0"/>
                        <a:cs typeface="Arial" panose="020B0604020202020204" pitchFamily="34" charset="0"/>
                      </a:endParaRPr>
                    </a:p>
                    <a:p>
                      <a:endParaRPr lang="en-US" sz="2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17383791"/>
                  </a:ext>
                </a:extLst>
              </a:tr>
            </a:tbl>
          </a:graphicData>
        </a:graphic>
      </p:graphicFrame>
      <p:sp>
        <p:nvSpPr>
          <p:cNvPr id="8" name="Title 1">
            <a:extLst>
              <a:ext uri="{FF2B5EF4-FFF2-40B4-BE49-F238E27FC236}">
                <a16:creationId xmlns:a16="http://schemas.microsoft.com/office/drawing/2014/main" id="{6BA0C8B8-291B-4C1D-B431-D6ECD59F45C2}"/>
              </a:ext>
            </a:extLst>
          </p:cNvPr>
          <p:cNvSpPr>
            <a:spLocks noGrp="1"/>
          </p:cNvSpPr>
          <p:nvPr>
            <p:ph type="title"/>
          </p:nvPr>
        </p:nvSpPr>
        <p:spPr>
          <a:xfrm>
            <a:off x="0" y="-29638"/>
            <a:ext cx="11161240" cy="776011"/>
          </a:xfrm>
        </p:spPr>
        <p:txBody>
          <a:bodyPr>
            <a:normAutofit/>
          </a:bodyPr>
          <a:lstStyle/>
          <a:p>
            <a:r>
              <a:rPr lang="en-US" dirty="0"/>
              <a:t>Validity of E way Bill</a:t>
            </a:r>
          </a:p>
        </p:txBody>
      </p:sp>
    </p:spTree>
    <p:extLst>
      <p:ext uri="{BB962C8B-B14F-4D97-AF65-F5344CB8AC3E}">
        <p14:creationId xmlns:p14="http://schemas.microsoft.com/office/powerpoint/2010/main" val="24172152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2">
            <a:extLst>
              <a:ext uri="{FF2B5EF4-FFF2-40B4-BE49-F238E27FC236}">
                <a16:creationId xmlns:a16="http://schemas.microsoft.com/office/drawing/2014/main" id="{34DBC95D-0976-4FF1-BC3E-6A92FF6CF56E}"/>
              </a:ext>
            </a:extLst>
          </p:cNvPr>
          <p:cNvSpPr txBox="1"/>
          <p:nvPr/>
        </p:nvSpPr>
        <p:spPr>
          <a:xfrm>
            <a:off x="8495341" y="6421150"/>
            <a:ext cx="3670127" cy="378793"/>
          </a:xfrm>
          <a:prstGeom prst="rect">
            <a:avLst/>
          </a:prstGeom>
          <a:solidFill>
            <a:srgbClr val="002060"/>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0"/>
              </a:spcAft>
            </a:pPr>
            <a:r>
              <a:rPr lang="en-US" sz="2200" dirty="0">
                <a:solidFill>
                  <a:schemeClr val="bg1"/>
                </a:solidFill>
                <a:effectLst/>
                <a:latin typeface="Arial" panose="020B0604020202020204" pitchFamily="34" charset="0"/>
                <a:ea typeface="Calibri" panose="020F0502020204030204" pitchFamily="34" charset="0"/>
                <a:cs typeface="Arial" panose="020B0604020202020204" pitchFamily="34" charset="0"/>
              </a:rPr>
              <a:t>Website: http://gstindia.biz</a:t>
            </a:r>
          </a:p>
        </p:txBody>
      </p:sp>
      <p:sp>
        <p:nvSpPr>
          <p:cNvPr id="5" name="Title 4">
            <a:extLst>
              <a:ext uri="{FF2B5EF4-FFF2-40B4-BE49-F238E27FC236}">
                <a16:creationId xmlns:a16="http://schemas.microsoft.com/office/drawing/2014/main" id="{3DB025DE-8387-4FF6-B45F-4FB2623FA13A}"/>
              </a:ext>
            </a:extLst>
          </p:cNvPr>
          <p:cNvSpPr>
            <a:spLocks noGrp="1"/>
          </p:cNvSpPr>
          <p:nvPr>
            <p:ph type="title"/>
          </p:nvPr>
        </p:nvSpPr>
        <p:spPr>
          <a:xfrm>
            <a:off x="261764" y="58057"/>
            <a:ext cx="10657184" cy="533400"/>
          </a:xfrm>
        </p:spPr>
        <p:txBody>
          <a:bodyPr/>
          <a:lstStyle/>
          <a:p>
            <a:r>
              <a:rPr lang="en-US" dirty="0"/>
              <a:t>Validity of E Way Bill</a:t>
            </a:r>
          </a:p>
        </p:txBody>
      </p:sp>
      <p:graphicFrame>
        <p:nvGraphicFramePr>
          <p:cNvPr id="4" name="Diagram 3">
            <a:extLst>
              <a:ext uri="{FF2B5EF4-FFF2-40B4-BE49-F238E27FC236}">
                <a16:creationId xmlns:a16="http://schemas.microsoft.com/office/drawing/2014/main" id="{66D208B5-B397-4B6D-9691-8FDB8FDC805F}"/>
              </a:ext>
            </a:extLst>
          </p:cNvPr>
          <p:cNvGraphicFramePr/>
          <p:nvPr>
            <p:extLst>
              <p:ext uri="{D42A27DB-BD31-4B8C-83A1-F6EECF244321}">
                <p14:modId xmlns:p14="http://schemas.microsoft.com/office/powerpoint/2010/main" val="934323982"/>
              </p:ext>
            </p:extLst>
          </p:nvPr>
        </p:nvGraphicFramePr>
        <p:xfrm>
          <a:off x="117749" y="1052736"/>
          <a:ext cx="11881320"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178576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020" y="2762175"/>
            <a:ext cx="7416824" cy="1235224"/>
          </a:xfrm>
        </p:spPr>
        <p:txBody>
          <a:bodyPr/>
          <a:lstStyle/>
          <a:p>
            <a:r>
              <a:rPr lang="en-US" dirty="0"/>
              <a:t>EXCEPTION</a:t>
            </a:r>
          </a:p>
        </p:txBody>
      </p:sp>
      <p:sp>
        <p:nvSpPr>
          <p:cNvPr id="5" name="Text Box 12">
            <a:extLst>
              <a:ext uri="{FF2B5EF4-FFF2-40B4-BE49-F238E27FC236}">
                <a16:creationId xmlns:a16="http://schemas.microsoft.com/office/drawing/2014/main" id="{9E35F588-6C5D-46AC-B583-E685DB53C717}"/>
              </a:ext>
            </a:extLst>
          </p:cNvPr>
          <p:cNvSpPr txBox="1"/>
          <p:nvPr/>
        </p:nvSpPr>
        <p:spPr>
          <a:xfrm>
            <a:off x="8518698" y="6406636"/>
            <a:ext cx="3670127" cy="378793"/>
          </a:xfrm>
          <a:prstGeom prst="rect">
            <a:avLst/>
          </a:prstGeom>
          <a:solidFill>
            <a:srgbClr val="002060"/>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0"/>
              </a:spcAft>
            </a:pPr>
            <a:r>
              <a:rPr lang="en-US" sz="2200" dirty="0">
                <a:solidFill>
                  <a:schemeClr val="bg1"/>
                </a:solidFill>
                <a:effectLst/>
                <a:latin typeface="Arial" panose="020B0604020202020204" pitchFamily="34" charset="0"/>
                <a:ea typeface="Calibri" panose="020F0502020204030204" pitchFamily="34" charset="0"/>
                <a:cs typeface="Arial" panose="020B0604020202020204" pitchFamily="34" charset="0"/>
              </a:rPr>
              <a:t>Website: http://gstindia.biz</a:t>
            </a:r>
          </a:p>
        </p:txBody>
      </p:sp>
    </p:spTree>
    <p:extLst>
      <p:ext uri="{BB962C8B-B14F-4D97-AF65-F5344CB8AC3E}">
        <p14:creationId xmlns:p14="http://schemas.microsoft.com/office/powerpoint/2010/main" val="4177965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2">
            <a:extLst>
              <a:ext uri="{FF2B5EF4-FFF2-40B4-BE49-F238E27FC236}">
                <a16:creationId xmlns:a16="http://schemas.microsoft.com/office/drawing/2014/main" id="{34DBC95D-0976-4FF1-BC3E-6A92FF6CF56E}"/>
              </a:ext>
            </a:extLst>
          </p:cNvPr>
          <p:cNvSpPr txBox="1"/>
          <p:nvPr/>
        </p:nvSpPr>
        <p:spPr>
          <a:xfrm>
            <a:off x="8495341" y="6421150"/>
            <a:ext cx="3670127" cy="378793"/>
          </a:xfrm>
          <a:prstGeom prst="rect">
            <a:avLst/>
          </a:prstGeom>
          <a:solidFill>
            <a:srgbClr val="002060"/>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0"/>
              </a:spcAft>
            </a:pPr>
            <a:r>
              <a:rPr lang="en-US" sz="2200" dirty="0">
                <a:solidFill>
                  <a:schemeClr val="bg1"/>
                </a:solidFill>
                <a:effectLst/>
                <a:latin typeface="Arial" panose="020B0604020202020204" pitchFamily="34" charset="0"/>
                <a:ea typeface="Calibri" panose="020F0502020204030204" pitchFamily="34" charset="0"/>
                <a:cs typeface="Arial" panose="020B0604020202020204" pitchFamily="34" charset="0"/>
              </a:rPr>
              <a:t>Website: http://gstindia.biz</a:t>
            </a:r>
          </a:p>
        </p:txBody>
      </p:sp>
      <p:grpSp>
        <p:nvGrpSpPr>
          <p:cNvPr id="10" name="Group 9">
            <a:extLst>
              <a:ext uri="{FF2B5EF4-FFF2-40B4-BE49-F238E27FC236}">
                <a16:creationId xmlns:a16="http://schemas.microsoft.com/office/drawing/2014/main" id="{82BBDFB5-EA2D-4914-BADD-DF01CC66C852}"/>
              </a:ext>
            </a:extLst>
          </p:cNvPr>
          <p:cNvGrpSpPr/>
          <p:nvPr/>
        </p:nvGrpSpPr>
        <p:grpSpPr>
          <a:xfrm>
            <a:off x="261763" y="1081732"/>
            <a:ext cx="11665297" cy="3889593"/>
            <a:chOff x="0" y="406674"/>
            <a:chExt cx="3008848" cy="1805309"/>
          </a:xfrm>
        </p:grpSpPr>
        <p:sp>
          <p:nvSpPr>
            <p:cNvPr id="11" name="Rectangle 10">
              <a:extLst>
                <a:ext uri="{FF2B5EF4-FFF2-40B4-BE49-F238E27FC236}">
                  <a16:creationId xmlns:a16="http://schemas.microsoft.com/office/drawing/2014/main" id="{DCB1B636-0787-4419-B048-68254EF77C9A}"/>
                </a:ext>
              </a:extLst>
            </p:cNvPr>
            <p:cNvSpPr/>
            <p:nvPr/>
          </p:nvSpPr>
          <p:spPr>
            <a:xfrm>
              <a:off x="0" y="406674"/>
              <a:ext cx="3008848" cy="1805309"/>
            </a:xfrm>
            <a:prstGeom prst="rect">
              <a:avLst/>
            </a:prstGeom>
            <a:solidFill>
              <a:schemeClr val="accent1">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TextBox 11">
              <a:extLst>
                <a:ext uri="{FF2B5EF4-FFF2-40B4-BE49-F238E27FC236}">
                  <a16:creationId xmlns:a16="http://schemas.microsoft.com/office/drawing/2014/main" id="{7E2A7643-3E35-4E1F-BF21-27B6D61F3674}"/>
                </a:ext>
              </a:extLst>
            </p:cNvPr>
            <p:cNvSpPr txBox="1"/>
            <p:nvPr/>
          </p:nvSpPr>
          <p:spPr>
            <a:xfrm>
              <a:off x="0" y="540900"/>
              <a:ext cx="3008848" cy="16710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algn="just"/>
              <a:r>
                <a:rPr lang="en-US" sz="2200" dirty="0">
                  <a:solidFill>
                    <a:schemeClr val="tx1"/>
                  </a:solidFill>
                </a:rPr>
                <a:t>Where the goods are transported for a </a:t>
              </a:r>
              <a:r>
                <a:rPr lang="en-US" sz="2200" b="1" dirty="0">
                  <a:solidFill>
                    <a:schemeClr val="tx1"/>
                  </a:solidFill>
                </a:rPr>
                <a:t>distance of up to fifty kilometers within </a:t>
              </a:r>
              <a:r>
                <a:rPr lang="en-US" sz="2200" dirty="0">
                  <a:solidFill>
                    <a:schemeClr val="tx1"/>
                  </a:solidFill>
                </a:rPr>
                <a:t>the State or Union territory from the place of business of the consignor to the place of business of the transporter </a:t>
              </a:r>
              <a:r>
                <a:rPr lang="en-US" sz="2200" b="1" dirty="0">
                  <a:solidFill>
                    <a:schemeClr val="tx1"/>
                  </a:solidFill>
                </a:rPr>
                <a:t>for further transportation</a:t>
              </a:r>
              <a:r>
                <a:rPr lang="en-US" sz="2200" dirty="0">
                  <a:solidFill>
                    <a:schemeClr val="tx1"/>
                  </a:solidFill>
                </a:rPr>
                <a:t>, the supplier or the recipient, or as the case may be, the transporter </a:t>
              </a:r>
              <a:r>
                <a:rPr lang="en-US" sz="2200" b="1" dirty="0">
                  <a:solidFill>
                    <a:schemeClr val="tx1"/>
                  </a:solidFill>
                </a:rPr>
                <a:t>may not furnish the details of conveyance in Part B of FORM GST EWB-01.</a:t>
              </a:r>
            </a:p>
            <a:p>
              <a:pPr algn="just"/>
              <a:endParaRPr lang="en-US" sz="1700" kern="1200" dirty="0">
                <a:solidFill>
                  <a:schemeClr val="tx1"/>
                </a:solidFill>
              </a:endParaRPr>
            </a:p>
          </p:txBody>
        </p:sp>
      </p:grpSp>
      <p:sp>
        <p:nvSpPr>
          <p:cNvPr id="5" name="Title 4">
            <a:extLst>
              <a:ext uri="{FF2B5EF4-FFF2-40B4-BE49-F238E27FC236}">
                <a16:creationId xmlns:a16="http://schemas.microsoft.com/office/drawing/2014/main" id="{02031AA2-FF49-473E-8133-A5673ADD3185}"/>
              </a:ext>
            </a:extLst>
          </p:cNvPr>
          <p:cNvSpPr>
            <a:spLocks noGrp="1"/>
          </p:cNvSpPr>
          <p:nvPr>
            <p:ph type="title"/>
          </p:nvPr>
        </p:nvSpPr>
        <p:spPr>
          <a:xfrm>
            <a:off x="20656" y="45419"/>
            <a:ext cx="9601200" cy="1036313"/>
          </a:xfrm>
        </p:spPr>
        <p:txBody>
          <a:bodyPr/>
          <a:lstStyle/>
          <a:p>
            <a:r>
              <a:rPr lang="en-US" b="1" dirty="0"/>
              <a:t>For Movement to transporter up to 50 Kms</a:t>
            </a:r>
            <a:br>
              <a:rPr lang="en-US" b="1" dirty="0"/>
            </a:br>
            <a:endParaRPr lang="en-US" dirty="0"/>
          </a:p>
        </p:txBody>
      </p:sp>
    </p:spTree>
    <p:extLst>
      <p:ext uri="{BB962C8B-B14F-4D97-AF65-F5344CB8AC3E}">
        <p14:creationId xmlns:p14="http://schemas.microsoft.com/office/powerpoint/2010/main" val="7129470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2">
            <a:extLst>
              <a:ext uri="{FF2B5EF4-FFF2-40B4-BE49-F238E27FC236}">
                <a16:creationId xmlns:a16="http://schemas.microsoft.com/office/drawing/2014/main" id="{34DBC95D-0976-4FF1-BC3E-6A92FF6CF56E}"/>
              </a:ext>
            </a:extLst>
          </p:cNvPr>
          <p:cNvSpPr txBox="1"/>
          <p:nvPr/>
        </p:nvSpPr>
        <p:spPr>
          <a:xfrm>
            <a:off x="8495341" y="6421150"/>
            <a:ext cx="3670127" cy="378793"/>
          </a:xfrm>
          <a:prstGeom prst="rect">
            <a:avLst/>
          </a:prstGeom>
          <a:solidFill>
            <a:srgbClr val="002060"/>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0"/>
              </a:spcAft>
            </a:pPr>
            <a:r>
              <a:rPr lang="en-US" sz="2200" dirty="0">
                <a:solidFill>
                  <a:schemeClr val="bg1"/>
                </a:solidFill>
                <a:effectLst/>
                <a:latin typeface="Arial" panose="020B0604020202020204" pitchFamily="34" charset="0"/>
                <a:ea typeface="Calibri" panose="020F0502020204030204" pitchFamily="34" charset="0"/>
                <a:cs typeface="Arial" panose="020B0604020202020204" pitchFamily="34" charset="0"/>
              </a:rPr>
              <a:t>Website: http://gstindia.biz</a:t>
            </a:r>
          </a:p>
        </p:txBody>
      </p:sp>
      <p:sp>
        <p:nvSpPr>
          <p:cNvPr id="5" name="TextBox 4">
            <a:extLst>
              <a:ext uri="{FF2B5EF4-FFF2-40B4-BE49-F238E27FC236}">
                <a16:creationId xmlns:a16="http://schemas.microsoft.com/office/drawing/2014/main" id="{6DF5FF57-0EA0-408D-9F45-B67F9DBD2F94}"/>
              </a:ext>
            </a:extLst>
          </p:cNvPr>
          <p:cNvSpPr txBox="1"/>
          <p:nvPr/>
        </p:nvSpPr>
        <p:spPr>
          <a:xfrm>
            <a:off x="-1" y="0"/>
            <a:ext cx="10486901" cy="584775"/>
          </a:xfrm>
          <a:prstGeom prst="rect">
            <a:avLst/>
          </a:prstGeom>
          <a:noFill/>
        </p:spPr>
        <p:txBody>
          <a:bodyPr wrap="square" numCol="1" rtlCol="0">
            <a:spAutoFit/>
          </a:bodyPr>
          <a:lstStyle/>
          <a:p>
            <a:r>
              <a:rPr lang="en-US" sz="3200" dirty="0"/>
              <a:t>Items specified in Annexure to Rule 138(14)(a)</a:t>
            </a:r>
          </a:p>
        </p:txBody>
      </p:sp>
      <p:graphicFrame>
        <p:nvGraphicFramePr>
          <p:cNvPr id="7" name="Table 6">
            <a:extLst>
              <a:ext uri="{FF2B5EF4-FFF2-40B4-BE49-F238E27FC236}">
                <a16:creationId xmlns:a16="http://schemas.microsoft.com/office/drawing/2014/main" id="{1FE7E07C-7ED8-451C-A330-E92141C7EA11}"/>
              </a:ext>
            </a:extLst>
          </p:cNvPr>
          <p:cNvGraphicFramePr>
            <a:graphicFrameLocks noGrp="1"/>
          </p:cNvGraphicFramePr>
          <p:nvPr>
            <p:extLst/>
          </p:nvPr>
        </p:nvGraphicFramePr>
        <p:xfrm>
          <a:off x="1438005" y="970021"/>
          <a:ext cx="9312813" cy="5424249"/>
        </p:xfrm>
        <a:graphic>
          <a:graphicData uri="http://schemas.openxmlformats.org/drawingml/2006/table">
            <a:tbl>
              <a:tblPr firstRow="1" bandRow="1">
                <a:tableStyleId>{5C22544A-7EE6-4342-B048-85BDC9FD1C3A}</a:tableStyleId>
              </a:tblPr>
              <a:tblGrid>
                <a:gridCol w="864096">
                  <a:extLst>
                    <a:ext uri="{9D8B030D-6E8A-4147-A177-3AD203B41FA5}">
                      <a16:colId xmlns:a16="http://schemas.microsoft.com/office/drawing/2014/main" val="155997469"/>
                    </a:ext>
                  </a:extLst>
                </a:gridCol>
                <a:gridCol w="8448717">
                  <a:extLst>
                    <a:ext uri="{9D8B030D-6E8A-4147-A177-3AD203B41FA5}">
                      <a16:colId xmlns:a16="http://schemas.microsoft.com/office/drawing/2014/main" val="2898912144"/>
                    </a:ext>
                  </a:extLst>
                </a:gridCol>
              </a:tblGrid>
              <a:tr h="669369">
                <a:tc>
                  <a:txBody>
                    <a:bodyPr/>
                    <a:lstStyle/>
                    <a:p>
                      <a:r>
                        <a:rPr lang="en-US" sz="2200" b="1" dirty="0" err="1"/>
                        <a:t>S.No</a:t>
                      </a:r>
                      <a:endParaRPr lang="en-US" sz="2200" b="1" dirty="0"/>
                    </a:p>
                  </a:txBody>
                  <a:tcPr/>
                </a:tc>
                <a:tc>
                  <a:txBody>
                    <a:bodyPr/>
                    <a:lstStyle/>
                    <a:p>
                      <a:r>
                        <a:rPr lang="en-US" sz="2200" b="1" i="0" u="none" strike="noStrike" kern="1200" baseline="0" dirty="0">
                          <a:solidFill>
                            <a:schemeClr val="lt1"/>
                          </a:solidFill>
                          <a:latin typeface="+mn-lt"/>
                          <a:ea typeface="+mn-ea"/>
                          <a:cs typeface="+mn-cs"/>
                        </a:rPr>
                        <a:t>Description of Goods</a:t>
                      </a:r>
                      <a:endParaRPr lang="en-US" sz="2200" b="1" dirty="0"/>
                    </a:p>
                  </a:txBody>
                  <a:tcPr/>
                </a:tc>
                <a:extLst>
                  <a:ext uri="{0D108BD9-81ED-4DB2-BD59-A6C34878D82A}">
                    <a16:rowId xmlns:a16="http://schemas.microsoft.com/office/drawing/2014/main" val="371568881"/>
                  </a:ext>
                </a:extLst>
              </a:tr>
              <a:tr h="670688">
                <a:tc>
                  <a:txBody>
                    <a:bodyPr/>
                    <a:lstStyle/>
                    <a:p>
                      <a:r>
                        <a:rPr lang="en-US" sz="2200" dirty="0"/>
                        <a:t>1</a:t>
                      </a:r>
                    </a:p>
                  </a:txBody>
                  <a:tcPr/>
                </a:tc>
                <a:tc>
                  <a:txBody>
                    <a:bodyPr/>
                    <a:lstStyle/>
                    <a:p>
                      <a:r>
                        <a:rPr lang="en-US" sz="2200" b="0" i="0" u="none" strike="noStrike" kern="1200" baseline="0" dirty="0">
                          <a:solidFill>
                            <a:schemeClr val="dk1"/>
                          </a:solidFill>
                          <a:latin typeface="+mn-lt"/>
                          <a:ea typeface="+mn-ea"/>
                          <a:cs typeface="+mn-cs"/>
                        </a:rPr>
                        <a:t>Liquefied petroleum gas for supply to household and non</a:t>
                      </a:r>
                    </a:p>
                    <a:p>
                      <a:r>
                        <a:rPr lang="en-US" sz="2200" b="0" i="0" u="none" strike="noStrike" kern="1200" baseline="0" dirty="0">
                          <a:solidFill>
                            <a:schemeClr val="dk1"/>
                          </a:solidFill>
                          <a:latin typeface="+mn-lt"/>
                          <a:ea typeface="+mn-ea"/>
                          <a:cs typeface="+mn-cs"/>
                        </a:rPr>
                        <a:t>domestic exempted category (NDEC) customers</a:t>
                      </a:r>
                      <a:endParaRPr lang="en-US" sz="2200" dirty="0"/>
                    </a:p>
                  </a:txBody>
                  <a:tcPr/>
                </a:tc>
                <a:extLst>
                  <a:ext uri="{0D108BD9-81ED-4DB2-BD59-A6C34878D82A}">
                    <a16:rowId xmlns:a16="http://schemas.microsoft.com/office/drawing/2014/main" val="781087356"/>
                  </a:ext>
                </a:extLst>
              </a:tr>
              <a:tr h="378339">
                <a:tc>
                  <a:txBody>
                    <a:bodyPr/>
                    <a:lstStyle/>
                    <a:p>
                      <a:r>
                        <a:rPr lang="en-US" sz="2200" dirty="0"/>
                        <a:t>2</a:t>
                      </a:r>
                    </a:p>
                  </a:txBody>
                  <a:tcPr/>
                </a:tc>
                <a:tc>
                  <a:txBody>
                    <a:bodyPr/>
                    <a:lstStyle/>
                    <a:p>
                      <a:r>
                        <a:rPr lang="en-US" sz="2200" b="0" i="0" u="none" strike="noStrike" kern="1200" baseline="0" dirty="0">
                          <a:solidFill>
                            <a:schemeClr val="dk1"/>
                          </a:solidFill>
                          <a:latin typeface="+mn-lt"/>
                          <a:ea typeface="+mn-ea"/>
                          <a:cs typeface="+mn-cs"/>
                        </a:rPr>
                        <a:t>Kerosene oil sold under PDS</a:t>
                      </a:r>
                      <a:endParaRPr lang="en-US" sz="2200" dirty="0"/>
                    </a:p>
                  </a:txBody>
                  <a:tcPr/>
                </a:tc>
                <a:extLst>
                  <a:ext uri="{0D108BD9-81ED-4DB2-BD59-A6C34878D82A}">
                    <a16:rowId xmlns:a16="http://schemas.microsoft.com/office/drawing/2014/main" val="429295486"/>
                  </a:ext>
                </a:extLst>
              </a:tr>
              <a:tr h="378339">
                <a:tc>
                  <a:txBody>
                    <a:bodyPr/>
                    <a:lstStyle/>
                    <a:p>
                      <a:r>
                        <a:rPr lang="en-US" sz="2200" dirty="0"/>
                        <a:t>3</a:t>
                      </a:r>
                    </a:p>
                  </a:txBody>
                  <a:tcPr/>
                </a:tc>
                <a:tc>
                  <a:txBody>
                    <a:bodyPr/>
                    <a:lstStyle/>
                    <a:p>
                      <a:r>
                        <a:rPr lang="en-US" sz="2200" b="0" i="0" u="none" strike="noStrike" kern="1200" baseline="0" dirty="0">
                          <a:solidFill>
                            <a:schemeClr val="dk1"/>
                          </a:solidFill>
                          <a:latin typeface="+mn-lt"/>
                          <a:ea typeface="+mn-ea"/>
                          <a:cs typeface="+mn-cs"/>
                        </a:rPr>
                        <a:t>Postal baggage transported by Department of Posts</a:t>
                      </a:r>
                      <a:endParaRPr lang="en-US" sz="2200" dirty="0"/>
                    </a:p>
                  </a:txBody>
                  <a:tcPr/>
                </a:tc>
                <a:extLst>
                  <a:ext uri="{0D108BD9-81ED-4DB2-BD59-A6C34878D82A}">
                    <a16:rowId xmlns:a16="http://schemas.microsoft.com/office/drawing/2014/main" val="1634232740"/>
                  </a:ext>
                </a:extLst>
              </a:tr>
              <a:tr h="968773">
                <a:tc>
                  <a:txBody>
                    <a:bodyPr/>
                    <a:lstStyle/>
                    <a:p>
                      <a:r>
                        <a:rPr lang="en-US" sz="2200" dirty="0"/>
                        <a:t>4</a:t>
                      </a:r>
                    </a:p>
                  </a:txBody>
                  <a:tcPr/>
                </a:tc>
                <a:tc>
                  <a:txBody>
                    <a:bodyPr/>
                    <a:lstStyle/>
                    <a:p>
                      <a:r>
                        <a:rPr lang="en-US" sz="2200" b="0" i="0" u="none" strike="noStrike" kern="1200" baseline="0" dirty="0">
                          <a:solidFill>
                            <a:schemeClr val="dk1"/>
                          </a:solidFill>
                          <a:latin typeface="+mn-lt"/>
                          <a:ea typeface="+mn-ea"/>
                          <a:cs typeface="+mn-cs"/>
                        </a:rPr>
                        <a:t>Natural or cultured pearls and precious or semi-precious stones;</a:t>
                      </a:r>
                    </a:p>
                    <a:p>
                      <a:r>
                        <a:rPr lang="en-US" sz="2200" b="0" i="0" u="none" strike="noStrike" kern="1200" baseline="0" dirty="0">
                          <a:solidFill>
                            <a:schemeClr val="dk1"/>
                          </a:solidFill>
                          <a:latin typeface="+mn-lt"/>
                          <a:ea typeface="+mn-ea"/>
                          <a:cs typeface="+mn-cs"/>
                        </a:rPr>
                        <a:t>precious metals and metals clad with precious metal</a:t>
                      </a:r>
                    </a:p>
                    <a:p>
                      <a:r>
                        <a:rPr lang="en-US" sz="2200" b="0" i="0" u="none" strike="noStrike" kern="1200" baseline="0" dirty="0">
                          <a:solidFill>
                            <a:schemeClr val="dk1"/>
                          </a:solidFill>
                          <a:latin typeface="+mn-lt"/>
                          <a:ea typeface="+mn-ea"/>
                          <a:cs typeface="+mn-cs"/>
                        </a:rPr>
                        <a:t>(Chapter 71)</a:t>
                      </a:r>
                      <a:endParaRPr lang="en-US" sz="2200" dirty="0"/>
                    </a:p>
                  </a:txBody>
                  <a:tcPr/>
                </a:tc>
                <a:extLst>
                  <a:ext uri="{0D108BD9-81ED-4DB2-BD59-A6C34878D82A}">
                    <a16:rowId xmlns:a16="http://schemas.microsoft.com/office/drawing/2014/main" val="81057452"/>
                  </a:ext>
                </a:extLst>
              </a:tr>
              <a:tr h="670688">
                <a:tc>
                  <a:txBody>
                    <a:bodyPr/>
                    <a:lstStyle/>
                    <a:p>
                      <a:r>
                        <a:rPr lang="en-US" sz="2200" dirty="0"/>
                        <a:t>5</a:t>
                      </a:r>
                    </a:p>
                  </a:txBody>
                  <a:tcPr/>
                </a:tc>
                <a:tc>
                  <a:txBody>
                    <a:bodyPr/>
                    <a:lstStyle/>
                    <a:p>
                      <a:r>
                        <a:rPr lang="en-US" sz="2200" b="0" i="0" u="none" strike="noStrike" kern="1200" baseline="0" dirty="0" err="1">
                          <a:solidFill>
                            <a:schemeClr val="dk1"/>
                          </a:solidFill>
                          <a:latin typeface="+mn-lt"/>
                          <a:ea typeface="+mn-ea"/>
                          <a:cs typeface="+mn-cs"/>
                        </a:rPr>
                        <a:t>Jewellery</a:t>
                      </a:r>
                      <a:r>
                        <a:rPr lang="en-US" sz="2200" b="0" i="0" u="none" strike="noStrike" kern="1200" baseline="0" dirty="0">
                          <a:solidFill>
                            <a:schemeClr val="dk1"/>
                          </a:solidFill>
                          <a:latin typeface="+mn-lt"/>
                          <a:ea typeface="+mn-ea"/>
                          <a:cs typeface="+mn-cs"/>
                        </a:rPr>
                        <a:t>, goldsmiths’ and silversmiths’ wares and other</a:t>
                      </a:r>
                    </a:p>
                    <a:p>
                      <a:r>
                        <a:rPr lang="en-US" sz="2200" b="0" i="0" u="none" strike="noStrike" kern="1200" baseline="0" dirty="0">
                          <a:solidFill>
                            <a:schemeClr val="dk1"/>
                          </a:solidFill>
                          <a:latin typeface="+mn-lt"/>
                          <a:ea typeface="+mn-ea"/>
                          <a:cs typeface="+mn-cs"/>
                        </a:rPr>
                        <a:t>articles (Chapter 71)</a:t>
                      </a:r>
                      <a:endParaRPr lang="en-US" sz="2200" dirty="0"/>
                    </a:p>
                  </a:txBody>
                  <a:tcPr/>
                </a:tc>
                <a:extLst>
                  <a:ext uri="{0D108BD9-81ED-4DB2-BD59-A6C34878D82A}">
                    <a16:rowId xmlns:a16="http://schemas.microsoft.com/office/drawing/2014/main" val="567317853"/>
                  </a:ext>
                </a:extLst>
              </a:tr>
              <a:tr h="378339">
                <a:tc>
                  <a:txBody>
                    <a:bodyPr/>
                    <a:lstStyle/>
                    <a:p>
                      <a:r>
                        <a:rPr lang="en-US" sz="2200" dirty="0"/>
                        <a:t>6</a:t>
                      </a:r>
                    </a:p>
                  </a:txBody>
                  <a:tcPr/>
                </a:tc>
                <a:tc>
                  <a:txBody>
                    <a:bodyPr/>
                    <a:lstStyle/>
                    <a:p>
                      <a:r>
                        <a:rPr lang="en-US" sz="2200" b="0" i="0" u="none" strike="noStrike" kern="1200" baseline="0" dirty="0">
                          <a:solidFill>
                            <a:schemeClr val="dk1"/>
                          </a:solidFill>
                          <a:latin typeface="+mn-lt"/>
                          <a:ea typeface="+mn-ea"/>
                          <a:cs typeface="+mn-cs"/>
                        </a:rPr>
                        <a:t>Currency</a:t>
                      </a:r>
                      <a:endParaRPr lang="en-US" sz="2200" dirty="0"/>
                    </a:p>
                  </a:txBody>
                  <a:tcPr/>
                </a:tc>
                <a:extLst>
                  <a:ext uri="{0D108BD9-81ED-4DB2-BD59-A6C34878D82A}">
                    <a16:rowId xmlns:a16="http://schemas.microsoft.com/office/drawing/2014/main" val="3328903608"/>
                  </a:ext>
                </a:extLst>
              </a:tr>
              <a:tr h="378339">
                <a:tc>
                  <a:txBody>
                    <a:bodyPr/>
                    <a:lstStyle/>
                    <a:p>
                      <a:r>
                        <a:rPr lang="en-US" sz="2200" dirty="0"/>
                        <a:t>7</a:t>
                      </a:r>
                    </a:p>
                  </a:txBody>
                  <a:tcPr/>
                </a:tc>
                <a:tc>
                  <a:txBody>
                    <a:bodyPr/>
                    <a:lstStyle/>
                    <a:p>
                      <a:r>
                        <a:rPr lang="en-US" sz="2200" b="0" i="0" u="none" strike="noStrike" kern="1200" baseline="0" dirty="0">
                          <a:solidFill>
                            <a:schemeClr val="dk1"/>
                          </a:solidFill>
                          <a:latin typeface="+mn-lt"/>
                          <a:ea typeface="+mn-ea"/>
                          <a:cs typeface="+mn-cs"/>
                        </a:rPr>
                        <a:t>Used personal and household effects</a:t>
                      </a:r>
                      <a:endParaRPr lang="en-US" sz="2200" dirty="0"/>
                    </a:p>
                  </a:txBody>
                  <a:tcPr/>
                </a:tc>
                <a:extLst>
                  <a:ext uri="{0D108BD9-81ED-4DB2-BD59-A6C34878D82A}">
                    <a16:rowId xmlns:a16="http://schemas.microsoft.com/office/drawing/2014/main" val="1658059061"/>
                  </a:ext>
                </a:extLst>
              </a:tr>
              <a:tr h="378339">
                <a:tc>
                  <a:txBody>
                    <a:bodyPr/>
                    <a:lstStyle/>
                    <a:p>
                      <a:r>
                        <a:rPr lang="en-US" sz="2200" dirty="0"/>
                        <a:t>8</a:t>
                      </a:r>
                    </a:p>
                  </a:txBody>
                  <a:tcPr/>
                </a:tc>
                <a:tc>
                  <a:txBody>
                    <a:bodyPr/>
                    <a:lstStyle/>
                    <a:p>
                      <a:r>
                        <a:rPr lang="en-US" sz="2200" b="0" i="0" u="none" strike="noStrike" kern="1200" baseline="0" dirty="0">
                          <a:solidFill>
                            <a:schemeClr val="dk1"/>
                          </a:solidFill>
                          <a:latin typeface="+mn-lt"/>
                          <a:ea typeface="+mn-ea"/>
                          <a:cs typeface="+mn-cs"/>
                        </a:rPr>
                        <a:t>Coral, unworked (0508) and worked coral (9601)</a:t>
                      </a:r>
                      <a:endParaRPr lang="en-US" sz="2200" dirty="0"/>
                    </a:p>
                  </a:txBody>
                  <a:tcPr/>
                </a:tc>
                <a:extLst>
                  <a:ext uri="{0D108BD9-81ED-4DB2-BD59-A6C34878D82A}">
                    <a16:rowId xmlns:a16="http://schemas.microsoft.com/office/drawing/2014/main" val="491540361"/>
                  </a:ext>
                </a:extLst>
              </a:tr>
            </a:tbl>
          </a:graphicData>
        </a:graphic>
      </p:graphicFrame>
    </p:spTree>
    <p:extLst>
      <p:ext uri="{BB962C8B-B14F-4D97-AF65-F5344CB8AC3E}">
        <p14:creationId xmlns:p14="http://schemas.microsoft.com/office/powerpoint/2010/main" val="20499244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2">
            <a:extLst>
              <a:ext uri="{FF2B5EF4-FFF2-40B4-BE49-F238E27FC236}">
                <a16:creationId xmlns:a16="http://schemas.microsoft.com/office/drawing/2014/main" id="{34DBC95D-0976-4FF1-BC3E-6A92FF6CF56E}"/>
              </a:ext>
            </a:extLst>
          </p:cNvPr>
          <p:cNvSpPr txBox="1"/>
          <p:nvPr/>
        </p:nvSpPr>
        <p:spPr>
          <a:xfrm>
            <a:off x="8495341" y="6421150"/>
            <a:ext cx="3670127" cy="378793"/>
          </a:xfrm>
          <a:prstGeom prst="rect">
            <a:avLst/>
          </a:prstGeom>
          <a:solidFill>
            <a:srgbClr val="002060"/>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0"/>
              </a:spcAft>
            </a:pPr>
            <a:r>
              <a:rPr lang="en-US" sz="2200" dirty="0">
                <a:solidFill>
                  <a:schemeClr val="bg1"/>
                </a:solidFill>
                <a:effectLst/>
                <a:latin typeface="Arial" panose="020B0604020202020204" pitchFamily="34" charset="0"/>
                <a:ea typeface="Calibri" panose="020F0502020204030204" pitchFamily="34" charset="0"/>
                <a:cs typeface="Arial" panose="020B0604020202020204" pitchFamily="34" charset="0"/>
              </a:rPr>
              <a:t>Website: http://gstindia.biz</a:t>
            </a:r>
          </a:p>
        </p:txBody>
      </p:sp>
      <p:graphicFrame>
        <p:nvGraphicFramePr>
          <p:cNvPr id="12" name="Diagram 11">
            <a:extLst>
              <a:ext uri="{FF2B5EF4-FFF2-40B4-BE49-F238E27FC236}">
                <a16:creationId xmlns:a16="http://schemas.microsoft.com/office/drawing/2014/main" id="{7DA682B7-0930-4CB6-A94A-D0796FA11EA9}"/>
              </a:ext>
            </a:extLst>
          </p:cNvPr>
          <p:cNvGraphicFramePr/>
          <p:nvPr>
            <p:extLst>
              <p:ext uri="{D42A27DB-BD31-4B8C-83A1-F6EECF244321}">
                <p14:modId xmlns:p14="http://schemas.microsoft.com/office/powerpoint/2010/main" val="1694678765"/>
              </p:ext>
            </p:extLst>
          </p:nvPr>
        </p:nvGraphicFramePr>
        <p:xfrm>
          <a:off x="274170" y="764703"/>
          <a:ext cx="11640484" cy="53285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a:extLst>
              <a:ext uri="{FF2B5EF4-FFF2-40B4-BE49-F238E27FC236}">
                <a16:creationId xmlns:a16="http://schemas.microsoft.com/office/drawing/2014/main" id="{BEEB8812-BE85-4A32-86BC-3A46E2680E2A}"/>
              </a:ext>
            </a:extLst>
          </p:cNvPr>
          <p:cNvSpPr>
            <a:spLocks noGrp="1"/>
          </p:cNvSpPr>
          <p:nvPr>
            <p:ph type="title"/>
          </p:nvPr>
        </p:nvSpPr>
        <p:spPr>
          <a:xfrm>
            <a:off x="20656" y="45419"/>
            <a:ext cx="9601200" cy="1036313"/>
          </a:xfrm>
        </p:spPr>
        <p:txBody>
          <a:bodyPr/>
          <a:lstStyle/>
          <a:p>
            <a:r>
              <a:rPr lang="en-US" b="1"/>
              <a:t>Other Exceptions</a:t>
            </a:r>
            <a:br>
              <a:rPr lang="en-US" b="1"/>
            </a:br>
            <a:endParaRPr lang="en-US" dirty="0"/>
          </a:p>
        </p:txBody>
      </p:sp>
    </p:spTree>
    <p:extLst>
      <p:ext uri="{BB962C8B-B14F-4D97-AF65-F5344CB8AC3E}">
        <p14:creationId xmlns:p14="http://schemas.microsoft.com/office/powerpoint/2010/main" val="9997550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2">
            <a:extLst>
              <a:ext uri="{FF2B5EF4-FFF2-40B4-BE49-F238E27FC236}">
                <a16:creationId xmlns:a16="http://schemas.microsoft.com/office/drawing/2014/main" id="{5BFB3EA9-8CBC-4696-A00A-AC3724437DFE}"/>
              </a:ext>
            </a:extLst>
          </p:cNvPr>
          <p:cNvSpPr txBox="1"/>
          <p:nvPr/>
        </p:nvSpPr>
        <p:spPr>
          <a:xfrm>
            <a:off x="8495341" y="6421150"/>
            <a:ext cx="3670127" cy="378793"/>
          </a:xfrm>
          <a:prstGeom prst="rect">
            <a:avLst/>
          </a:prstGeom>
          <a:solidFill>
            <a:srgbClr val="002060"/>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0"/>
              </a:spcAft>
            </a:pPr>
            <a:r>
              <a:rPr lang="en-US" sz="2200" dirty="0">
                <a:solidFill>
                  <a:schemeClr val="bg1"/>
                </a:solidFill>
                <a:effectLst/>
                <a:latin typeface="Arial" panose="020B0604020202020204" pitchFamily="34" charset="0"/>
                <a:ea typeface="Calibri" panose="020F0502020204030204" pitchFamily="34" charset="0"/>
                <a:cs typeface="Arial" panose="020B0604020202020204" pitchFamily="34" charset="0"/>
              </a:rPr>
              <a:t>Website: http://gstindia.biz</a:t>
            </a:r>
          </a:p>
        </p:txBody>
      </p:sp>
      <p:graphicFrame>
        <p:nvGraphicFramePr>
          <p:cNvPr id="5" name="Diagram 4">
            <a:extLst>
              <a:ext uri="{FF2B5EF4-FFF2-40B4-BE49-F238E27FC236}">
                <a16:creationId xmlns:a16="http://schemas.microsoft.com/office/drawing/2014/main" id="{B35F95BC-D75F-40CA-AF88-617ED83C738F}"/>
              </a:ext>
            </a:extLst>
          </p:cNvPr>
          <p:cNvGraphicFramePr/>
          <p:nvPr>
            <p:extLst>
              <p:ext uri="{D42A27DB-BD31-4B8C-83A1-F6EECF244321}">
                <p14:modId xmlns:p14="http://schemas.microsoft.com/office/powerpoint/2010/main" val="307905614"/>
              </p:ext>
            </p:extLst>
          </p:nvPr>
        </p:nvGraphicFramePr>
        <p:xfrm>
          <a:off x="261764" y="476672"/>
          <a:ext cx="11809312" cy="5417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1449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2">
            <a:extLst>
              <a:ext uri="{FF2B5EF4-FFF2-40B4-BE49-F238E27FC236}">
                <a16:creationId xmlns:a16="http://schemas.microsoft.com/office/drawing/2014/main" id="{EB6FA8C8-E385-43EB-8600-BD2F186D55D8}"/>
              </a:ext>
            </a:extLst>
          </p:cNvPr>
          <p:cNvSpPr txBox="1"/>
          <p:nvPr/>
        </p:nvSpPr>
        <p:spPr>
          <a:xfrm>
            <a:off x="8495341" y="6421150"/>
            <a:ext cx="3670127" cy="378793"/>
          </a:xfrm>
          <a:prstGeom prst="rect">
            <a:avLst/>
          </a:prstGeom>
          <a:solidFill>
            <a:srgbClr val="002060"/>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0"/>
              </a:spcAft>
            </a:pPr>
            <a:r>
              <a:rPr lang="en-US" sz="2200" dirty="0">
                <a:solidFill>
                  <a:schemeClr val="bg1"/>
                </a:solidFill>
                <a:effectLst/>
                <a:latin typeface="Arial" panose="020B0604020202020204" pitchFamily="34" charset="0"/>
                <a:ea typeface="Calibri" panose="020F0502020204030204" pitchFamily="34" charset="0"/>
                <a:cs typeface="Arial" panose="020B0604020202020204" pitchFamily="34" charset="0"/>
              </a:rPr>
              <a:t>Website: http://gstindia.biz</a:t>
            </a:r>
          </a:p>
        </p:txBody>
      </p:sp>
      <p:graphicFrame>
        <p:nvGraphicFramePr>
          <p:cNvPr id="5" name="Diagram 4">
            <a:extLst>
              <a:ext uri="{FF2B5EF4-FFF2-40B4-BE49-F238E27FC236}">
                <a16:creationId xmlns:a16="http://schemas.microsoft.com/office/drawing/2014/main" id="{AEE1ACA3-FAAD-449F-9FFB-E431C4725411}"/>
              </a:ext>
            </a:extLst>
          </p:cNvPr>
          <p:cNvGraphicFramePr/>
          <p:nvPr>
            <p:extLst>
              <p:ext uri="{D42A27DB-BD31-4B8C-83A1-F6EECF244321}">
                <p14:modId xmlns:p14="http://schemas.microsoft.com/office/powerpoint/2010/main" val="1815008686"/>
              </p:ext>
            </p:extLst>
          </p:nvPr>
        </p:nvGraphicFramePr>
        <p:xfrm>
          <a:off x="0" y="260648"/>
          <a:ext cx="12071076" cy="5976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5260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638"/>
            <a:ext cx="11161240" cy="776011"/>
          </a:xfrm>
        </p:spPr>
        <p:txBody>
          <a:bodyPr>
            <a:normAutofit/>
          </a:bodyPr>
          <a:lstStyle/>
          <a:p>
            <a:r>
              <a:rPr lang="en-US" dirty="0"/>
              <a:t>SECTION 164 –CGST ACT</a:t>
            </a:r>
          </a:p>
        </p:txBody>
      </p:sp>
      <p:sp>
        <p:nvSpPr>
          <p:cNvPr id="6" name="Text Box 12">
            <a:extLst>
              <a:ext uri="{FF2B5EF4-FFF2-40B4-BE49-F238E27FC236}">
                <a16:creationId xmlns:a16="http://schemas.microsoft.com/office/drawing/2014/main" id="{34DBC95D-0976-4FF1-BC3E-6A92FF6CF56E}"/>
              </a:ext>
            </a:extLst>
          </p:cNvPr>
          <p:cNvSpPr txBox="1"/>
          <p:nvPr/>
        </p:nvSpPr>
        <p:spPr>
          <a:xfrm>
            <a:off x="8495341" y="6421150"/>
            <a:ext cx="3670127" cy="378793"/>
          </a:xfrm>
          <a:prstGeom prst="rect">
            <a:avLst/>
          </a:prstGeom>
          <a:solidFill>
            <a:srgbClr val="002060"/>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0"/>
              </a:spcAft>
            </a:pPr>
            <a:r>
              <a:rPr lang="en-US" sz="2200" dirty="0">
                <a:solidFill>
                  <a:schemeClr val="bg1"/>
                </a:solidFill>
                <a:effectLst/>
                <a:latin typeface="Arial" panose="020B0604020202020204" pitchFamily="34" charset="0"/>
                <a:ea typeface="Calibri" panose="020F0502020204030204" pitchFamily="34" charset="0"/>
                <a:cs typeface="Arial" panose="020B0604020202020204" pitchFamily="34" charset="0"/>
              </a:rPr>
              <a:t>Website: http://gstindia.biz</a:t>
            </a:r>
          </a:p>
        </p:txBody>
      </p:sp>
      <p:sp>
        <p:nvSpPr>
          <p:cNvPr id="5" name="TextBox 4">
            <a:extLst>
              <a:ext uri="{FF2B5EF4-FFF2-40B4-BE49-F238E27FC236}">
                <a16:creationId xmlns:a16="http://schemas.microsoft.com/office/drawing/2014/main" id="{6DF5FF57-0EA0-408D-9F45-B67F9DBD2F94}"/>
              </a:ext>
            </a:extLst>
          </p:cNvPr>
          <p:cNvSpPr txBox="1"/>
          <p:nvPr/>
        </p:nvSpPr>
        <p:spPr>
          <a:xfrm>
            <a:off x="291340" y="1124744"/>
            <a:ext cx="11606144" cy="3816429"/>
          </a:xfrm>
          <a:prstGeom prst="rect">
            <a:avLst/>
          </a:prstGeom>
          <a:noFill/>
        </p:spPr>
        <p:txBody>
          <a:bodyPr wrap="square" numCol="1" rtlCol="0">
            <a:spAutoFit/>
          </a:bodyPr>
          <a:lstStyle/>
          <a:p>
            <a:pPr algn="just"/>
            <a:r>
              <a:rPr lang="en-US" sz="2200" dirty="0"/>
              <a:t>The Government may, on the recommendations of the Council, by notification, make rules for carrying out the provisions of this Act. </a:t>
            </a:r>
          </a:p>
          <a:p>
            <a:pPr algn="just"/>
            <a:endParaRPr lang="en-US" sz="2200" dirty="0"/>
          </a:p>
          <a:p>
            <a:pPr algn="just"/>
            <a:r>
              <a:rPr lang="en-US" sz="2200" dirty="0"/>
              <a:t>Notification 12/2018 dated 7</a:t>
            </a:r>
            <a:r>
              <a:rPr lang="en-US" sz="2200" baseline="30000" dirty="0"/>
              <a:t>th</a:t>
            </a:r>
            <a:r>
              <a:rPr lang="en-US" sz="2200" dirty="0"/>
              <a:t> March,2018-Amending Rule 138 to 138D</a:t>
            </a:r>
          </a:p>
          <a:p>
            <a:pPr algn="just"/>
            <a:endParaRPr lang="en-US" sz="2200" dirty="0"/>
          </a:p>
          <a:p>
            <a:pPr algn="just"/>
            <a:r>
              <a:rPr lang="en-US" sz="2200" dirty="0"/>
              <a:t>Notification 14/2018 dated 23</a:t>
            </a:r>
            <a:r>
              <a:rPr lang="en-US" sz="2200" baseline="30000" dirty="0"/>
              <a:t>rd</a:t>
            </a:r>
            <a:r>
              <a:rPr lang="en-US" sz="2200" dirty="0"/>
              <a:t> March,2018-Adding Explanation after Rule 138D</a:t>
            </a:r>
          </a:p>
          <a:p>
            <a:pPr algn="just"/>
            <a:endParaRPr lang="en-US" sz="2200" dirty="0"/>
          </a:p>
          <a:p>
            <a:pPr algn="just"/>
            <a:r>
              <a:rPr lang="en-US" sz="2200" dirty="0"/>
              <a:t>Notification 15/2018 dated 23</a:t>
            </a:r>
            <a:r>
              <a:rPr lang="en-US" sz="2200" baseline="30000" dirty="0"/>
              <a:t>rd</a:t>
            </a:r>
            <a:r>
              <a:rPr lang="en-US" sz="2200" dirty="0"/>
              <a:t> March,2018-Effective date of applicability of </a:t>
            </a:r>
            <a:r>
              <a:rPr lang="en-US" sz="2200" dirty="0" err="1"/>
              <a:t>Eway</a:t>
            </a:r>
            <a:r>
              <a:rPr lang="en-US" sz="2200" dirty="0"/>
              <a:t> bill Rules except Clause 138(7)</a:t>
            </a:r>
          </a:p>
          <a:p>
            <a:pPr algn="just"/>
            <a:endParaRPr lang="en-US" sz="2200" dirty="0"/>
          </a:p>
          <a:p>
            <a:pPr algn="just"/>
            <a:endParaRPr lang="en-US" sz="2200" dirty="0"/>
          </a:p>
        </p:txBody>
      </p:sp>
    </p:spTree>
    <p:extLst>
      <p:ext uri="{BB962C8B-B14F-4D97-AF65-F5344CB8AC3E}">
        <p14:creationId xmlns:p14="http://schemas.microsoft.com/office/powerpoint/2010/main" val="28598229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2412" y="838200"/>
            <a:ext cx="9144000" cy="3505200"/>
          </a:xfrm>
        </p:spPr>
        <p:txBody>
          <a:bodyPr/>
          <a:lstStyle/>
          <a:p>
            <a:r>
              <a:rPr lang="en-US" dirty="0"/>
              <a:t>Thanks</a:t>
            </a:r>
          </a:p>
        </p:txBody>
      </p:sp>
    </p:spTree>
    <p:extLst>
      <p:ext uri="{BB962C8B-B14F-4D97-AF65-F5344CB8AC3E}">
        <p14:creationId xmlns:p14="http://schemas.microsoft.com/office/powerpoint/2010/main" val="1157784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884" y="2411264"/>
            <a:ext cx="10009112" cy="1008112"/>
          </a:xfrm>
        </p:spPr>
        <p:txBody>
          <a:bodyPr/>
          <a:lstStyle/>
          <a:p>
            <a:r>
              <a:rPr lang="en-US" dirty="0"/>
              <a:t>Applicability-</a:t>
            </a:r>
            <a:r>
              <a:rPr lang="en-US" dirty="0" err="1"/>
              <a:t>Eway</a:t>
            </a:r>
            <a:r>
              <a:rPr lang="en-US" dirty="0"/>
              <a:t> Bill</a:t>
            </a:r>
          </a:p>
        </p:txBody>
      </p:sp>
      <p:sp>
        <p:nvSpPr>
          <p:cNvPr id="5" name="Text Box 12">
            <a:extLst>
              <a:ext uri="{FF2B5EF4-FFF2-40B4-BE49-F238E27FC236}">
                <a16:creationId xmlns:a16="http://schemas.microsoft.com/office/drawing/2014/main" id="{9E35F588-6C5D-46AC-B583-E685DB53C717}"/>
              </a:ext>
            </a:extLst>
          </p:cNvPr>
          <p:cNvSpPr txBox="1"/>
          <p:nvPr/>
        </p:nvSpPr>
        <p:spPr>
          <a:xfrm>
            <a:off x="8518698" y="6406636"/>
            <a:ext cx="3670127" cy="378793"/>
          </a:xfrm>
          <a:prstGeom prst="rect">
            <a:avLst/>
          </a:prstGeom>
          <a:solidFill>
            <a:srgbClr val="002060"/>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0"/>
              </a:spcAft>
            </a:pPr>
            <a:r>
              <a:rPr lang="en-US" sz="2200" dirty="0">
                <a:solidFill>
                  <a:schemeClr val="bg1"/>
                </a:solidFill>
                <a:effectLst/>
                <a:latin typeface="Arial" panose="020B0604020202020204" pitchFamily="34" charset="0"/>
                <a:ea typeface="Calibri" panose="020F0502020204030204" pitchFamily="34" charset="0"/>
                <a:cs typeface="Arial" panose="020B0604020202020204" pitchFamily="34" charset="0"/>
              </a:rPr>
              <a:t>Website: http://gstindia.biz</a:t>
            </a:r>
          </a:p>
        </p:txBody>
      </p:sp>
    </p:spTree>
    <p:extLst>
      <p:ext uri="{BB962C8B-B14F-4D97-AF65-F5344CB8AC3E}">
        <p14:creationId xmlns:p14="http://schemas.microsoft.com/office/powerpoint/2010/main" val="4250418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760" y="188640"/>
            <a:ext cx="11737304" cy="776011"/>
          </a:xfrm>
        </p:spPr>
        <p:txBody>
          <a:bodyPr>
            <a:normAutofit fontScale="90000"/>
          </a:bodyPr>
          <a:lstStyle/>
          <a:p>
            <a:r>
              <a:rPr lang="en-US" dirty="0"/>
              <a:t>Notification 12/2018 dated 7</a:t>
            </a:r>
            <a:r>
              <a:rPr lang="en-US" baseline="30000" dirty="0"/>
              <a:t>th</a:t>
            </a:r>
            <a:r>
              <a:rPr lang="en-US" dirty="0"/>
              <a:t> March,2018-Amending Rule 138 to 138D</a:t>
            </a:r>
          </a:p>
        </p:txBody>
      </p:sp>
      <p:sp>
        <p:nvSpPr>
          <p:cNvPr id="6" name="Text Box 12">
            <a:extLst>
              <a:ext uri="{FF2B5EF4-FFF2-40B4-BE49-F238E27FC236}">
                <a16:creationId xmlns:a16="http://schemas.microsoft.com/office/drawing/2014/main" id="{34DBC95D-0976-4FF1-BC3E-6A92FF6CF56E}"/>
              </a:ext>
            </a:extLst>
          </p:cNvPr>
          <p:cNvSpPr txBox="1"/>
          <p:nvPr/>
        </p:nvSpPr>
        <p:spPr>
          <a:xfrm>
            <a:off x="8495341" y="6421150"/>
            <a:ext cx="3670127" cy="378793"/>
          </a:xfrm>
          <a:prstGeom prst="rect">
            <a:avLst/>
          </a:prstGeom>
          <a:solidFill>
            <a:srgbClr val="002060"/>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0"/>
              </a:spcAft>
            </a:pPr>
            <a:r>
              <a:rPr lang="en-US" sz="2200" dirty="0">
                <a:solidFill>
                  <a:schemeClr val="bg1"/>
                </a:solidFill>
                <a:effectLst/>
                <a:latin typeface="Arial" panose="020B0604020202020204" pitchFamily="34" charset="0"/>
                <a:ea typeface="Calibri" panose="020F0502020204030204" pitchFamily="34" charset="0"/>
                <a:cs typeface="Arial" panose="020B0604020202020204" pitchFamily="34" charset="0"/>
              </a:rPr>
              <a:t>Website: http://gstindia.biz</a:t>
            </a:r>
          </a:p>
        </p:txBody>
      </p:sp>
      <p:graphicFrame>
        <p:nvGraphicFramePr>
          <p:cNvPr id="3" name="Table 2">
            <a:extLst>
              <a:ext uri="{FF2B5EF4-FFF2-40B4-BE49-F238E27FC236}">
                <a16:creationId xmlns:a16="http://schemas.microsoft.com/office/drawing/2014/main" id="{311B3C9B-F01C-425D-B8E0-656331A892BA}"/>
              </a:ext>
            </a:extLst>
          </p:cNvPr>
          <p:cNvGraphicFramePr>
            <a:graphicFrameLocks noGrp="1"/>
          </p:cNvGraphicFramePr>
          <p:nvPr>
            <p:extLst>
              <p:ext uri="{D42A27DB-BD31-4B8C-83A1-F6EECF244321}">
                <p14:modId xmlns:p14="http://schemas.microsoft.com/office/powerpoint/2010/main" val="2000651208"/>
              </p:ext>
            </p:extLst>
          </p:nvPr>
        </p:nvGraphicFramePr>
        <p:xfrm>
          <a:off x="477788" y="1484784"/>
          <a:ext cx="11377264" cy="4104457"/>
        </p:xfrm>
        <a:graphic>
          <a:graphicData uri="http://schemas.openxmlformats.org/drawingml/2006/table">
            <a:tbl>
              <a:tblPr firstRow="1" firstCol="1" bandRow="1">
                <a:tableStyleId>{F5AB1C69-6EDB-4FF4-983F-18BD219EF322}</a:tableStyleId>
              </a:tblPr>
              <a:tblGrid>
                <a:gridCol w="1971714">
                  <a:extLst>
                    <a:ext uri="{9D8B030D-6E8A-4147-A177-3AD203B41FA5}">
                      <a16:colId xmlns:a16="http://schemas.microsoft.com/office/drawing/2014/main" val="1766488589"/>
                    </a:ext>
                  </a:extLst>
                </a:gridCol>
                <a:gridCol w="9405550">
                  <a:extLst>
                    <a:ext uri="{9D8B030D-6E8A-4147-A177-3AD203B41FA5}">
                      <a16:colId xmlns:a16="http://schemas.microsoft.com/office/drawing/2014/main" val="4281267221"/>
                    </a:ext>
                  </a:extLst>
                </a:gridCol>
              </a:tblGrid>
              <a:tr h="432672">
                <a:tc>
                  <a:txBody>
                    <a:bodyPr/>
                    <a:lstStyle/>
                    <a:p>
                      <a:pPr>
                        <a:lnSpc>
                          <a:spcPct val="115000"/>
                        </a:lnSpc>
                        <a:spcAft>
                          <a:spcPts val="0"/>
                        </a:spcAft>
                      </a:pPr>
                      <a:r>
                        <a:rPr lang="en-US" sz="2200" dirty="0">
                          <a:effectLst/>
                          <a:latin typeface="+mj-lt"/>
                        </a:rPr>
                        <a:t>Rule</a:t>
                      </a:r>
                      <a:endParaRPr lang="en-US" sz="2200" dirty="0">
                        <a:effectLst/>
                        <a:latin typeface="+mj-lt"/>
                        <a:ea typeface="Times New Roman" panose="02020603050405020304" pitchFamily="18" charset="0"/>
                        <a:cs typeface="Mangal" panose="02040503050203030202" pitchFamily="18" charset="0"/>
                      </a:endParaRPr>
                    </a:p>
                  </a:txBody>
                  <a:tcPr marL="68580" marR="68580" marT="0" marB="0"/>
                </a:tc>
                <a:tc>
                  <a:txBody>
                    <a:bodyPr/>
                    <a:lstStyle/>
                    <a:p>
                      <a:pPr>
                        <a:lnSpc>
                          <a:spcPct val="115000"/>
                        </a:lnSpc>
                        <a:spcAft>
                          <a:spcPts val="0"/>
                        </a:spcAft>
                      </a:pPr>
                      <a:r>
                        <a:rPr lang="en-US" sz="2200" dirty="0">
                          <a:effectLst/>
                          <a:latin typeface="+mj-lt"/>
                        </a:rPr>
                        <a:t>Particular</a:t>
                      </a:r>
                      <a:endParaRPr lang="en-US" sz="2200" dirty="0">
                        <a:effectLst/>
                        <a:latin typeface="+mj-lt"/>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val="2783519304"/>
                  </a:ext>
                </a:extLst>
              </a:tr>
              <a:tr h="918009">
                <a:tc>
                  <a:txBody>
                    <a:bodyPr/>
                    <a:lstStyle/>
                    <a:p>
                      <a:pPr>
                        <a:lnSpc>
                          <a:spcPct val="115000"/>
                        </a:lnSpc>
                        <a:spcAft>
                          <a:spcPts val="0"/>
                        </a:spcAft>
                      </a:pPr>
                      <a:r>
                        <a:rPr lang="en-US" sz="2200" dirty="0">
                          <a:effectLst/>
                          <a:latin typeface="+mj-lt"/>
                        </a:rPr>
                        <a:t>Rule 138</a:t>
                      </a:r>
                      <a:endParaRPr lang="en-US" sz="2200" dirty="0">
                        <a:effectLst/>
                        <a:latin typeface="+mj-lt"/>
                        <a:ea typeface="Times New Roman" panose="02020603050405020304" pitchFamily="18" charset="0"/>
                        <a:cs typeface="Mangal" panose="02040503050203030202" pitchFamily="18" charset="0"/>
                      </a:endParaRPr>
                    </a:p>
                  </a:txBody>
                  <a:tcPr marL="68580" marR="68580" marT="0" marB="0"/>
                </a:tc>
                <a:tc>
                  <a:txBody>
                    <a:bodyPr/>
                    <a:lstStyle/>
                    <a:p>
                      <a:pPr>
                        <a:lnSpc>
                          <a:spcPct val="115000"/>
                        </a:lnSpc>
                        <a:spcAft>
                          <a:spcPts val="0"/>
                        </a:spcAft>
                      </a:pPr>
                      <a:r>
                        <a:rPr lang="en-US" sz="2200" dirty="0">
                          <a:effectLst/>
                          <a:latin typeface="+mj-lt"/>
                        </a:rPr>
                        <a:t>Information to be furnished prior to commencement of movement of goods and generation of e</a:t>
                      </a:r>
                      <a:r>
                        <a:rPr lang="hi-IN" sz="2200" dirty="0">
                          <a:effectLst/>
                          <a:latin typeface="+mj-lt"/>
                        </a:rPr>
                        <a:t>-</a:t>
                      </a:r>
                      <a:r>
                        <a:rPr lang="en-US" sz="2200" dirty="0">
                          <a:effectLst/>
                          <a:latin typeface="+mj-lt"/>
                        </a:rPr>
                        <a:t>way bill</a:t>
                      </a:r>
                      <a:endParaRPr lang="en-US" sz="2200" dirty="0">
                        <a:effectLst/>
                        <a:latin typeface="+mj-lt"/>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val="2088692422"/>
                  </a:ext>
                </a:extLst>
              </a:tr>
              <a:tr h="841697">
                <a:tc>
                  <a:txBody>
                    <a:bodyPr/>
                    <a:lstStyle/>
                    <a:p>
                      <a:pPr>
                        <a:lnSpc>
                          <a:spcPct val="115000"/>
                        </a:lnSpc>
                        <a:spcAft>
                          <a:spcPts val="0"/>
                        </a:spcAft>
                      </a:pPr>
                      <a:r>
                        <a:rPr lang="en-US" sz="2200" dirty="0">
                          <a:effectLst/>
                          <a:latin typeface="+mj-lt"/>
                        </a:rPr>
                        <a:t>Rule 138A</a:t>
                      </a:r>
                      <a:endParaRPr lang="en-US" sz="2200" dirty="0">
                        <a:effectLst/>
                        <a:latin typeface="+mj-lt"/>
                        <a:ea typeface="Times New Roman" panose="02020603050405020304" pitchFamily="18" charset="0"/>
                        <a:cs typeface="Mangal" panose="02040503050203030202" pitchFamily="18" charset="0"/>
                      </a:endParaRPr>
                    </a:p>
                  </a:txBody>
                  <a:tcPr marL="68580" marR="68580" marT="0" marB="0"/>
                </a:tc>
                <a:tc>
                  <a:txBody>
                    <a:bodyPr/>
                    <a:lstStyle/>
                    <a:p>
                      <a:pPr>
                        <a:lnSpc>
                          <a:spcPct val="115000"/>
                        </a:lnSpc>
                        <a:spcAft>
                          <a:spcPts val="0"/>
                        </a:spcAft>
                      </a:pPr>
                      <a:r>
                        <a:rPr lang="en-US" sz="2200" dirty="0">
                          <a:effectLst/>
                          <a:latin typeface="+mj-lt"/>
                        </a:rPr>
                        <a:t>Documents and Devices to be carried by a person</a:t>
                      </a:r>
                      <a:r>
                        <a:rPr lang="hi-IN" sz="2200" dirty="0">
                          <a:effectLst/>
                          <a:latin typeface="+mj-lt"/>
                        </a:rPr>
                        <a:t>-</a:t>
                      </a:r>
                      <a:r>
                        <a:rPr lang="en-US" sz="2200" dirty="0">
                          <a:effectLst/>
                          <a:latin typeface="+mj-lt"/>
                        </a:rPr>
                        <a:t>in</a:t>
                      </a:r>
                      <a:r>
                        <a:rPr lang="hi-IN" sz="2200" dirty="0">
                          <a:effectLst/>
                          <a:latin typeface="+mj-lt"/>
                        </a:rPr>
                        <a:t>-</a:t>
                      </a:r>
                      <a:r>
                        <a:rPr lang="en-US" sz="2200" dirty="0">
                          <a:effectLst/>
                          <a:latin typeface="+mj-lt"/>
                        </a:rPr>
                        <a:t>charge of a conveyance</a:t>
                      </a:r>
                      <a:endParaRPr lang="en-US" sz="2200" dirty="0">
                        <a:effectLst/>
                        <a:latin typeface="+mj-lt"/>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val="1346808738"/>
                  </a:ext>
                </a:extLst>
              </a:tr>
              <a:tr h="459005">
                <a:tc>
                  <a:txBody>
                    <a:bodyPr/>
                    <a:lstStyle/>
                    <a:p>
                      <a:pPr>
                        <a:lnSpc>
                          <a:spcPct val="115000"/>
                        </a:lnSpc>
                        <a:spcAft>
                          <a:spcPts val="0"/>
                        </a:spcAft>
                      </a:pPr>
                      <a:r>
                        <a:rPr lang="en-US" sz="2200" dirty="0">
                          <a:effectLst/>
                          <a:latin typeface="+mj-lt"/>
                        </a:rPr>
                        <a:t>Rule 138B</a:t>
                      </a:r>
                      <a:endParaRPr lang="en-US" sz="2200" dirty="0">
                        <a:effectLst/>
                        <a:latin typeface="+mj-lt"/>
                        <a:ea typeface="Times New Roman" panose="02020603050405020304" pitchFamily="18" charset="0"/>
                        <a:cs typeface="Mangal" panose="02040503050203030202" pitchFamily="18" charset="0"/>
                      </a:endParaRPr>
                    </a:p>
                  </a:txBody>
                  <a:tcPr marL="68580" marR="68580" marT="0" marB="0"/>
                </a:tc>
                <a:tc>
                  <a:txBody>
                    <a:bodyPr/>
                    <a:lstStyle/>
                    <a:p>
                      <a:pPr>
                        <a:lnSpc>
                          <a:spcPct val="115000"/>
                        </a:lnSpc>
                        <a:spcAft>
                          <a:spcPts val="0"/>
                        </a:spcAft>
                      </a:pPr>
                      <a:r>
                        <a:rPr lang="en-US" sz="2200" dirty="0">
                          <a:effectLst/>
                          <a:latin typeface="+mj-lt"/>
                        </a:rPr>
                        <a:t>Verification of Documents and Conveyance</a:t>
                      </a:r>
                      <a:endParaRPr lang="en-US" sz="2200" dirty="0">
                        <a:effectLst/>
                        <a:latin typeface="+mj-lt"/>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val="2811298653"/>
                  </a:ext>
                </a:extLst>
              </a:tr>
              <a:tr h="558511">
                <a:tc>
                  <a:txBody>
                    <a:bodyPr/>
                    <a:lstStyle/>
                    <a:p>
                      <a:pPr>
                        <a:lnSpc>
                          <a:spcPct val="115000"/>
                        </a:lnSpc>
                        <a:spcAft>
                          <a:spcPts val="0"/>
                        </a:spcAft>
                      </a:pPr>
                      <a:r>
                        <a:rPr lang="en-US" sz="2200" dirty="0">
                          <a:effectLst/>
                          <a:latin typeface="+mj-lt"/>
                        </a:rPr>
                        <a:t>Rule 138C</a:t>
                      </a:r>
                      <a:endParaRPr lang="en-US" sz="2200" dirty="0">
                        <a:effectLst/>
                        <a:latin typeface="+mj-lt"/>
                        <a:ea typeface="Times New Roman" panose="02020603050405020304" pitchFamily="18" charset="0"/>
                        <a:cs typeface="Mangal" panose="02040503050203030202" pitchFamily="18" charset="0"/>
                      </a:endParaRPr>
                    </a:p>
                  </a:txBody>
                  <a:tcPr marL="68580" marR="68580" marT="0" marB="0"/>
                </a:tc>
                <a:tc>
                  <a:txBody>
                    <a:bodyPr/>
                    <a:lstStyle/>
                    <a:p>
                      <a:pPr>
                        <a:lnSpc>
                          <a:spcPct val="115000"/>
                        </a:lnSpc>
                        <a:spcAft>
                          <a:spcPts val="0"/>
                        </a:spcAft>
                      </a:pPr>
                      <a:r>
                        <a:rPr lang="en-US" sz="2200" dirty="0">
                          <a:effectLst/>
                          <a:latin typeface="+mj-lt"/>
                        </a:rPr>
                        <a:t>Inspection and Verification of Goods</a:t>
                      </a:r>
                      <a:endParaRPr lang="en-US" sz="2200" dirty="0">
                        <a:effectLst/>
                        <a:latin typeface="+mj-lt"/>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val="1470076269"/>
                  </a:ext>
                </a:extLst>
              </a:tr>
              <a:tr h="894563">
                <a:tc>
                  <a:txBody>
                    <a:bodyPr/>
                    <a:lstStyle/>
                    <a:p>
                      <a:pPr>
                        <a:lnSpc>
                          <a:spcPct val="115000"/>
                        </a:lnSpc>
                        <a:spcAft>
                          <a:spcPts val="0"/>
                        </a:spcAft>
                      </a:pPr>
                      <a:r>
                        <a:rPr lang="en-US" sz="2200" dirty="0">
                          <a:effectLst/>
                          <a:latin typeface="+mj-lt"/>
                        </a:rPr>
                        <a:t>Rule 138D</a:t>
                      </a:r>
                      <a:endParaRPr lang="en-US" sz="2200" dirty="0">
                        <a:effectLst/>
                        <a:latin typeface="+mj-lt"/>
                        <a:ea typeface="Times New Roman" panose="02020603050405020304" pitchFamily="18" charset="0"/>
                        <a:cs typeface="Mangal" panose="02040503050203030202" pitchFamily="18" charset="0"/>
                      </a:endParaRPr>
                    </a:p>
                  </a:txBody>
                  <a:tcPr marL="68580" marR="68580" marT="0" marB="0"/>
                </a:tc>
                <a:tc>
                  <a:txBody>
                    <a:bodyPr/>
                    <a:lstStyle/>
                    <a:p>
                      <a:pPr>
                        <a:lnSpc>
                          <a:spcPct val="115000"/>
                        </a:lnSpc>
                        <a:spcAft>
                          <a:spcPts val="0"/>
                        </a:spcAft>
                      </a:pPr>
                      <a:r>
                        <a:rPr lang="en-US" sz="2200" dirty="0">
                          <a:effectLst/>
                          <a:latin typeface="+mj-lt"/>
                        </a:rPr>
                        <a:t>Facility of uploading information regarding detention of vehicles</a:t>
                      </a:r>
                      <a:endParaRPr lang="en-US" sz="2200" dirty="0">
                        <a:effectLst/>
                        <a:latin typeface="+mj-lt"/>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val="1930328209"/>
                  </a:ext>
                </a:extLst>
              </a:tr>
            </a:tbl>
          </a:graphicData>
        </a:graphic>
      </p:graphicFrame>
    </p:spTree>
    <p:extLst>
      <p:ext uri="{BB962C8B-B14F-4D97-AF65-F5344CB8AC3E}">
        <p14:creationId xmlns:p14="http://schemas.microsoft.com/office/powerpoint/2010/main" val="10208904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756" y="207394"/>
            <a:ext cx="11881320" cy="1008112"/>
          </a:xfrm>
        </p:spPr>
        <p:txBody>
          <a:bodyPr>
            <a:normAutofit/>
          </a:bodyPr>
          <a:lstStyle/>
          <a:p>
            <a:r>
              <a:rPr lang="en-US" dirty="0">
                <a:latin typeface="Arial" panose="020B0604020202020204" pitchFamily="34" charset="0"/>
                <a:cs typeface="Arial" panose="020B0604020202020204" pitchFamily="34" charset="0"/>
              </a:rPr>
              <a:t>What Documents and devices to be carried by a person-in-charge of a conveyance ?-Rule 138A</a:t>
            </a:r>
            <a:endParaRPr lang="en-US" dirty="0"/>
          </a:p>
        </p:txBody>
      </p:sp>
      <p:sp>
        <p:nvSpPr>
          <p:cNvPr id="6" name="Text Box 12">
            <a:extLst>
              <a:ext uri="{FF2B5EF4-FFF2-40B4-BE49-F238E27FC236}">
                <a16:creationId xmlns:a16="http://schemas.microsoft.com/office/drawing/2014/main" id="{34DBC95D-0976-4FF1-BC3E-6A92FF6CF56E}"/>
              </a:ext>
            </a:extLst>
          </p:cNvPr>
          <p:cNvSpPr txBox="1"/>
          <p:nvPr/>
        </p:nvSpPr>
        <p:spPr>
          <a:xfrm>
            <a:off x="8495341" y="6421150"/>
            <a:ext cx="3670127" cy="378793"/>
          </a:xfrm>
          <a:prstGeom prst="rect">
            <a:avLst/>
          </a:prstGeom>
          <a:solidFill>
            <a:srgbClr val="002060"/>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0"/>
              </a:spcAft>
            </a:pPr>
            <a:r>
              <a:rPr lang="en-US" sz="2200" dirty="0">
                <a:solidFill>
                  <a:schemeClr val="bg1"/>
                </a:solidFill>
                <a:effectLst/>
                <a:latin typeface="Arial" panose="020B0604020202020204" pitchFamily="34" charset="0"/>
                <a:ea typeface="Calibri" panose="020F0502020204030204" pitchFamily="34" charset="0"/>
                <a:cs typeface="Arial" panose="020B0604020202020204" pitchFamily="34" charset="0"/>
              </a:rPr>
              <a:t>Website: http://gstindia.biz</a:t>
            </a:r>
          </a:p>
        </p:txBody>
      </p:sp>
      <p:sp>
        <p:nvSpPr>
          <p:cNvPr id="5" name="Rectangle: Rounded Corners 4">
            <a:extLst>
              <a:ext uri="{FF2B5EF4-FFF2-40B4-BE49-F238E27FC236}">
                <a16:creationId xmlns:a16="http://schemas.microsoft.com/office/drawing/2014/main" id="{2207461D-B716-4EA1-A46F-22B3850C4CC5}"/>
              </a:ext>
            </a:extLst>
          </p:cNvPr>
          <p:cNvSpPr/>
          <p:nvPr/>
        </p:nvSpPr>
        <p:spPr>
          <a:xfrm>
            <a:off x="621804" y="1556792"/>
            <a:ext cx="3668262" cy="175382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latin typeface="Arial" panose="020B0604020202020204" pitchFamily="34" charset="0"/>
                <a:cs typeface="Arial" panose="020B0604020202020204" pitchFamily="34" charset="0"/>
              </a:rPr>
              <a:t>The</a:t>
            </a:r>
            <a:r>
              <a:rPr lang="en-US" sz="2200" dirty="0">
                <a:latin typeface="Arial" panose="020B0604020202020204" pitchFamily="34" charset="0"/>
                <a:cs typeface="Arial" panose="020B0604020202020204" pitchFamily="34" charset="0"/>
              </a:rPr>
              <a:t> </a:t>
            </a:r>
            <a:r>
              <a:rPr lang="en-US" sz="2200" dirty="0">
                <a:solidFill>
                  <a:schemeClr val="tx1"/>
                </a:solidFill>
                <a:latin typeface="Arial" panose="020B0604020202020204" pitchFamily="34" charset="0"/>
                <a:cs typeface="Arial" panose="020B0604020202020204" pitchFamily="34" charset="0"/>
              </a:rPr>
              <a:t>Invoice or Bill of Supply Or Delivery Challan or Invoice reference no. generated from www.gst.gov.in</a:t>
            </a:r>
            <a:endParaRPr lang="en-US" sz="2200" dirty="0">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52976D50-33DE-42B7-A91C-8A5D1342E566}"/>
              </a:ext>
            </a:extLst>
          </p:cNvPr>
          <p:cNvSpPr/>
          <p:nvPr/>
        </p:nvSpPr>
        <p:spPr>
          <a:xfrm>
            <a:off x="7102524" y="1404062"/>
            <a:ext cx="3941787" cy="190655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rial" panose="020B0604020202020204" pitchFamily="34" charset="0"/>
                <a:cs typeface="Arial" panose="020B0604020202020204" pitchFamily="34" charset="0"/>
              </a:rPr>
              <a:t>A copy of the E-way bill or E-way bill number, either physically or mapped to a Radio Frequency Identification Device embedded on the conveyance.</a:t>
            </a:r>
            <a:endParaRPr lang="en-US" sz="2000" dirty="0">
              <a:solidFill>
                <a:schemeClr val="tx1"/>
              </a:solidFill>
            </a:endParaRPr>
          </a:p>
        </p:txBody>
      </p:sp>
      <p:graphicFrame>
        <p:nvGraphicFramePr>
          <p:cNvPr id="9" name="Diagram 8">
            <a:extLst>
              <a:ext uri="{FF2B5EF4-FFF2-40B4-BE49-F238E27FC236}">
                <a16:creationId xmlns:a16="http://schemas.microsoft.com/office/drawing/2014/main" id="{5003E46B-76CF-4577-9007-44E6674CFF1D}"/>
              </a:ext>
            </a:extLst>
          </p:cNvPr>
          <p:cNvGraphicFramePr/>
          <p:nvPr>
            <p:extLst>
              <p:ext uri="{D42A27DB-BD31-4B8C-83A1-F6EECF244321}">
                <p14:modId xmlns:p14="http://schemas.microsoft.com/office/powerpoint/2010/main" val="1929295146"/>
              </p:ext>
            </p:extLst>
          </p:nvPr>
        </p:nvGraphicFramePr>
        <p:xfrm>
          <a:off x="1341884" y="4168225"/>
          <a:ext cx="8928992" cy="13953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683843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Graphic spid="9"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638"/>
            <a:ext cx="11161240" cy="776011"/>
          </a:xfrm>
        </p:spPr>
        <p:txBody>
          <a:bodyPr>
            <a:normAutofit/>
          </a:bodyPr>
          <a:lstStyle/>
          <a:p>
            <a:r>
              <a:rPr lang="en-US" dirty="0"/>
              <a:t>Verification of Documents and Conveyance-Rule 138B</a:t>
            </a:r>
          </a:p>
        </p:txBody>
      </p:sp>
      <p:sp>
        <p:nvSpPr>
          <p:cNvPr id="6" name="Text Box 12">
            <a:extLst>
              <a:ext uri="{FF2B5EF4-FFF2-40B4-BE49-F238E27FC236}">
                <a16:creationId xmlns:a16="http://schemas.microsoft.com/office/drawing/2014/main" id="{34DBC95D-0976-4FF1-BC3E-6A92FF6CF56E}"/>
              </a:ext>
            </a:extLst>
          </p:cNvPr>
          <p:cNvSpPr txBox="1"/>
          <p:nvPr/>
        </p:nvSpPr>
        <p:spPr>
          <a:xfrm>
            <a:off x="8495341" y="6421150"/>
            <a:ext cx="3670127" cy="378793"/>
          </a:xfrm>
          <a:prstGeom prst="rect">
            <a:avLst/>
          </a:prstGeom>
          <a:solidFill>
            <a:srgbClr val="002060"/>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0"/>
              </a:spcAft>
            </a:pPr>
            <a:r>
              <a:rPr lang="en-US" sz="2200" dirty="0">
                <a:solidFill>
                  <a:schemeClr val="bg1"/>
                </a:solidFill>
                <a:effectLst/>
                <a:latin typeface="Arial" panose="020B0604020202020204" pitchFamily="34" charset="0"/>
                <a:ea typeface="Calibri" panose="020F0502020204030204" pitchFamily="34" charset="0"/>
                <a:cs typeface="Arial" panose="020B0604020202020204" pitchFamily="34" charset="0"/>
              </a:rPr>
              <a:t>Website: http://gstindia.biz</a:t>
            </a:r>
          </a:p>
        </p:txBody>
      </p:sp>
      <p:sp>
        <p:nvSpPr>
          <p:cNvPr id="7" name="Rectangle: Rounded Corners 6">
            <a:extLst>
              <a:ext uri="{FF2B5EF4-FFF2-40B4-BE49-F238E27FC236}">
                <a16:creationId xmlns:a16="http://schemas.microsoft.com/office/drawing/2014/main" id="{9A3A6C13-4190-4358-B265-E5A9923D5763}"/>
              </a:ext>
            </a:extLst>
          </p:cNvPr>
          <p:cNvSpPr/>
          <p:nvPr/>
        </p:nvSpPr>
        <p:spPr>
          <a:xfrm>
            <a:off x="981844" y="2204864"/>
            <a:ext cx="3668262" cy="1944217"/>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latin typeface="+mj-lt"/>
                <a:cs typeface="Arial" panose="020B0604020202020204" pitchFamily="34" charset="0"/>
              </a:rPr>
              <a:t>By Proper officer</a:t>
            </a:r>
          </a:p>
          <a:p>
            <a:pPr algn="ctr"/>
            <a:r>
              <a:rPr lang="en-US" sz="2200" dirty="0" err="1">
                <a:solidFill>
                  <a:schemeClr val="tx1"/>
                </a:solidFill>
                <a:latin typeface="+mj-lt"/>
                <a:cs typeface="Arial" panose="020B0604020202020204" pitchFamily="34" charset="0"/>
              </a:rPr>
              <a:t>Authorised</a:t>
            </a:r>
            <a:r>
              <a:rPr lang="en-US" sz="2200" dirty="0">
                <a:solidFill>
                  <a:schemeClr val="tx1"/>
                </a:solidFill>
                <a:latin typeface="+mj-lt"/>
                <a:cs typeface="Arial" panose="020B0604020202020204" pitchFamily="34" charset="0"/>
              </a:rPr>
              <a:t> by:</a:t>
            </a:r>
          </a:p>
          <a:p>
            <a:pPr marL="342900" indent="-342900" algn="ctr">
              <a:buFont typeface="Arial" panose="020B0604020202020204" pitchFamily="34" charset="0"/>
              <a:buChar char="•"/>
            </a:pPr>
            <a:r>
              <a:rPr lang="en-US" sz="2200" dirty="0">
                <a:solidFill>
                  <a:schemeClr val="tx1"/>
                </a:solidFill>
                <a:latin typeface="+mj-lt"/>
                <a:cs typeface="Arial" panose="020B0604020202020204" pitchFamily="34" charset="0"/>
              </a:rPr>
              <a:t>Commissioner</a:t>
            </a:r>
          </a:p>
          <a:p>
            <a:pPr algn="ctr"/>
            <a:r>
              <a:rPr lang="en-US" sz="2200" dirty="0">
                <a:solidFill>
                  <a:schemeClr val="tx1"/>
                </a:solidFill>
                <a:latin typeface="+mj-lt"/>
                <a:cs typeface="Arial" panose="020B0604020202020204" pitchFamily="34" charset="0"/>
              </a:rPr>
              <a:t>Or</a:t>
            </a:r>
          </a:p>
          <a:p>
            <a:pPr marL="342900" indent="-342900" algn="ctr">
              <a:buFont typeface="Arial" panose="020B0604020202020204" pitchFamily="34" charset="0"/>
              <a:buChar char="•"/>
            </a:pPr>
            <a:r>
              <a:rPr lang="en-US" sz="2200" dirty="0">
                <a:solidFill>
                  <a:schemeClr val="tx1"/>
                </a:solidFill>
                <a:latin typeface="+mj-lt"/>
                <a:cs typeface="Arial" panose="020B0604020202020204" pitchFamily="34" charset="0"/>
              </a:rPr>
              <a:t>Officer empowered by Commissioner</a:t>
            </a:r>
            <a:endParaRPr lang="en-US" sz="2200" dirty="0">
              <a:latin typeface="+mj-lt"/>
              <a:cs typeface="Arial" panose="020B0604020202020204" pitchFamily="34" charset="0"/>
            </a:endParaRPr>
          </a:p>
        </p:txBody>
      </p:sp>
      <p:sp>
        <p:nvSpPr>
          <p:cNvPr id="8" name="Rectangle: Rounded Corners 7">
            <a:extLst>
              <a:ext uri="{FF2B5EF4-FFF2-40B4-BE49-F238E27FC236}">
                <a16:creationId xmlns:a16="http://schemas.microsoft.com/office/drawing/2014/main" id="{063398E1-6679-4F60-9B03-6AE58A4FC361}"/>
              </a:ext>
            </a:extLst>
          </p:cNvPr>
          <p:cNvSpPr/>
          <p:nvPr/>
        </p:nvSpPr>
        <p:spPr>
          <a:xfrm>
            <a:off x="6814492" y="2060847"/>
            <a:ext cx="3668262" cy="208823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a:solidFill>
                  <a:schemeClr val="tx1"/>
                </a:solidFill>
                <a:latin typeface="+mj-lt"/>
                <a:cs typeface="Arial" panose="020B0604020202020204" pitchFamily="34" charset="0"/>
              </a:rPr>
              <a:t>Verfication</a:t>
            </a:r>
            <a:r>
              <a:rPr lang="en-US" sz="2200" dirty="0">
                <a:solidFill>
                  <a:schemeClr val="tx1"/>
                </a:solidFill>
                <a:latin typeface="+mj-lt"/>
                <a:cs typeface="Arial" panose="020B0604020202020204" pitchFamily="34" charset="0"/>
              </a:rPr>
              <a:t> through Installed RFID </a:t>
            </a:r>
          </a:p>
        </p:txBody>
      </p:sp>
    </p:spTree>
    <p:extLst>
      <p:ext uri="{BB962C8B-B14F-4D97-AF65-F5344CB8AC3E}">
        <p14:creationId xmlns:p14="http://schemas.microsoft.com/office/powerpoint/2010/main" val="9970698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638"/>
            <a:ext cx="11161240" cy="776011"/>
          </a:xfrm>
        </p:spPr>
        <p:txBody>
          <a:bodyPr>
            <a:normAutofit/>
          </a:bodyPr>
          <a:lstStyle/>
          <a:p>
            <a:r>
              <a:rPr lang="en-US" dirty="0"/>
              <a:t>Inspection and Verification of Goods-Rule 138C &amp; Rule 138D</a:t>
            </a:r>
          </a:p>
        </p:txBody>
      </p:sp>
      <p:sp>
        <p:nvSpPr>
          <p:cNvPr id="6" name="Text Box 12">
            <a:extLst>
              <a:ext uri="{FF2B5EF4-FFF2-40B4-BE49-F238E27FC236}">
                <a16:creationId xmlns:a16="http://schemas.microsoft.com/office/drawing/2014/main" id="{34DBC95D-0976-4FF1-BC3E-6A92FF6CF56E}"/>
              </a:ext>
            </a:extLst>
          </p:cNvPr>
          <p:cNvSpPr txBox="1"/>
          <p:nvPr/>
        </p:nvSpPr>
        <p:spPr>
          <a:xfrm>
            <a:off x="8495341" y="6421150"/>
            <a:ext cx="3670127" cy="378793"/>
          </a:xfrm>
          <a:prstGeom prst="rect">
            <a:avLst/>
          </a:prstGeom>
          <a:solidFill>
            <a:srgbClr val="002060"/>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0"/>
              </a:spcAft>
            </a:pPr>
            <a:r>
              <a:rPr lang="en-US" sz="2200" dirty="0">
                <a:solidFill>
                  <a:schemeClr val="bg1"/>
                </a:solidFill>
                <a:effectLst/>
                <a:latin typeface="Arial" panose="020B0604020202020204" pitchFamily="34" charset="0"/>
                <a:ea typeface="Calibri" panose="020F0502020204030204" pitchFamily="34" charset="0"/>
                <a:cs typeface="Arial" panose="020B0604020202020204" pitchFamily="34" charset="0"/>
              </a:rPr>
              <a:t>Website: http://gstindia.biz</a:t>
            </a:r>
          </a:p>
        </p:txBody>
      </p:sp>
      <p:sp>
        <p:nvSpPr>
          <p:cNvPr id="3" name="TextBox 2">
            <a:extLst>
              <a:ext uri="{FF2B5EF4-FFF2-40B4-BE49-F238E27FC236}">
                <a16:creationId xmlns:a16="http://schemas.microsoft.com/office/drawing/2014/main" id="{62F2FE23-4F94-4622-9B36-37DDDB0FFCA0}"/>
              </a:ext>
            </a:extLst>
          </p:cNvPr>
          <p:cNvSpPr txBox="1"/>
          <p:nvPr/>
        </p:nvSpPr>
        <p:spPr>
          <a:xfrm>
            <a:off x="333772" y="1275437"/>
            <a:ext cx="11161240" cy="3139321"/>
          </a:xfrm>
          <a:prstGeom prst="rect">
            <a:avLst/>
          </a:prstGeom>
          <a:noFill/>
        </p:spPr>
        <p:txBody>
          <a:bodyPr wrap="square" rtlCol="0">
            <a:spAutoFit/>
          </a:bodyPr>
          <a:lstStyle/>
          <a:p>
            <a:pPr marL="285750" indent="-285750">
              <a:buFont typeface="Arial" panose="020B0604020202020204" pitchFamily="34" charset="0"/>
              <a:buChar char="•"/>
            </a:pPr>
            <a:r>
              <a:rPr lang="en-US" dirty="0"/>
              <a:t>Part A of GST EWB 03-online within 24 </a:t>
            </a:r>
            <a:r>
              <a:rPr lang="en-US" dirty="0" err="1"/>
              <a:t>hrs</a:t>
            </a:r>
            <a:r>
              <a:rPr lang="en-US" dirty="0"/>
              <a:t> of inspection</a:t>
            </a:r>
          </a:p>
          <a:p>
            <a:endParaRPr lang="en-US" dirty="0"/>
          </a:p>
          <a:p>
            <a:pPr marL="285750" indent="-285750">
              <a:buFont typeface="Arial" panose="020B0604020202020204" pitchFamily="34" charset="0"/>
              <a:buChar char="•"/>
            </a:pPr>
            <a:r>
              <a:rPr lang="en-US" dirty="0"/>
              <a:t>Part B of GST EWB 03-with in 3 days of inspection</a:t>
            </a:r>
          </a:p>
          <a:p>
            <a:endParaRPr lang="en-US" dirty="0"/>
          </a:p>
          <a:p>
            <a:pPr marL="285750" indent="-285750">
              <a:buFont typeface="Arial" panose="020B0604020202020204" pitchFamily="34" charset="0"/>
              <a:buChar char="•"/>
            </a:pPr>
            <a:r>
              <a:rPr lang="en-US" dirty="0"/>
              <a:t>GST EWB-04-by transporter in case vehicle is intercepted and detained for more than 30 minutes</a:t>
            </a:r>
          </a:p>
          <a:p>
            <a:endParaRPr lang="en-US" dirty="0"/>
          </a:p>
          <a:p>
            <a:pPr marL="285750" indent="-285750" algn="just">
              <a:buFont typeface="Arial" panose="020B0604020202020204" pitchFamily="34" charset="0"/>
              <a:buChar char="•"/>
            </a:pPr>
            <a:r>
              <a:rPr lang="en-US" dirty="0"/>
              <a:t>Where the physical verification of goods being transported on any conveyance has been done during transit at one place within the State or Union territory or in any other State or Union territory, no further physical verification of the said conveyance shall be carried out again in the State or Union territory, unless a specific information relating to evasion of tax is made available subsequently</a:t>
            </a:r>
          </a:p>
          <a:p>
            <a:endParaRPr lang="en-US" dirty="0"/>
          </a:p>
        </p:txBody>
      </p:sp>
    </p:spTree>
    <p:extLst>
      <p:ext uri="{BB962C8B-B14F-4D97-AF65-F5344CB8AC3E}">
        <p14:creationId xmlns:p14="http://schemas.microsoft.com/office/powerpoint/2010/main" val="4609733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atercolor_16x9">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0001016.potx" id="{8AD53B0B-FC02-4342-9C97-FCB4E3E31C20}" vid="{17FAF719-7E74-4133-9EF7-340AA294087B}"/>
    </a:ext>
  </a:extLst>
</a:theme>
</file>

<file path=ppt/theme/theme2.xml><?xml version="1.0" encoding="utf-8"?>
<a:theme xmlns:a="http://schemas.openxmlformats.org/drawingml/2006/main" name="Office Them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526</TotalTime>
  <Words>2622</Words>
  <Application>Microsoft Office PowerPoint</Application>
  <PresentationFormat>Custom</PresentationFormat>
  <Paragraphs>298</Paragraphs>
  <Slides>40</Slides>
  <Notes>38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Calibri</vt:lpstr>
      <vt:lpstr>Cambria</vt:lpstr>
      <vt:lpstr>Mangal</vt:lpstr>
      <vt:lpstr>Palatino Linotype</vt:lpstr>
      <vt:lpstr>Times New Roman</vt:lpstr>
      <vt:lpstr>Wingdings</vt:lpstr>
      <vt:lpstr>Watercolor_16x9</vt:lpstr>
      <vt:lpstr>E way Bill –Law and Challenges</vt:lpstr>
      <vt:lpstr>WHY E WAY BILL</vt:lpstr>
      <vt:lpstr>SECTION 68 –CGST ACT</vt:lpstr>
      <vt:lpstr>SECTION 164 –CGST ACT</vt:lpstr>
      <vt:lpstr>Applicability-Eway Bill</vt:lpstr>
      <vt:lpstr>Notification 12/2018 dated 7th March,2018-Amending Rule 138 to 138D</vt:lpstr>
      <vt:lpstr>What Documents and devices to be carried by a person-in-charge of a conveyance ?-Rule 138A</vt:lpstr>
      <vt:lpstr>Verification of Documents and Conveyance-Rule 138B</vt:lpstr>
      <vt:lpstr>Inspection and Verification of Goods-Rule 138C &amp; Rule 138D</vt:lpstr>
      <vt:lpstr>Consequences of not carrying documents as per Rule 138A</vt:lpstr>
      <vt:lpstr>Section 129-CGST ACT</vt:lpstr>
      <vt:lpstr>Section 129-CGST ACT</vt:lpstr>
      <vt:lpstr>Section 129-CGST ACT</vt:lpstr>
      <vt:lpstr>Bond and security for release of seized goods Section 67(6) and Rule 140</vt:lpstr>
      <vt:lpstr>SECTION 130 Applicability</vt:lpstr>
      <vt:lpstr>       CASE LAW</vt:lpstr>
      <vt:lpstr>M/S. R.R. AGRO INDUSTRIES THROUGH ITS PROP. vs. STATE OF U.P. THROUGH ITS SECY. AND 3 OTHERS (Writ Tax No. 105 of 2018, Jan 31, 2018, (2018) 02 CCHGST 0003 AllHC)  Section 20 of the IGST Act provided that provisions of Central G.S.T. Act would apply in respect of matters of inspection, search, seizure and arrest to matters covered by IGST Act, in matter of seizure under provisions of IGST Act provisions of Central G.S.T. Act such as Section 129 would apply mutatis mutandis, in this way power of seizure under the IGST Act read with Central G.S.T. Act is analogues to that under Section 129 of the U.P. G.S.T. Act. </vt:lpstr>
      <vt:lpstr>M/s Indus Towers Limited Versus The Assistant State Tax Officer W. P. (C) No. 196 of 2018 KERALA HIGH COURT Dated: - 17 January 2018      Combined reading of Sections 129 and 130, especially the provision contained in sub section (6) of Section 129 indicates that the detention of the goods is contemplated under the statutes only when it is suspected that the goods are liable to confiscation. Section 130 dealing with the confiscation of goods indicates beyond doubt that the confiscation of goods is contemplated under the statutes only when a taxable supply is made otherwise than in accordance with the provisions contained in the statutes and the Rules made there under with the intent to evade payment of tax. If that be so, mere infraction of the procedural Rules like Rules 55 and 138 of the State GST Rules cannot result in detention of goods, though they may result in imposition of penalty.</vt:lpstr>
      <vt:lpstr>PowerPoint Presentation</vt:lpstr>
      <vt:lpstr>PART A EWB-01</vt:lpstr>
      <vt:lpstr>PART B EWB-01</vt:lpstr>
      <vt:lpstr>PowerPoint Presentation</vt:lpstr>
      <vt:lpstr>After Login</vt:lpstr>
      <vt:lpstr>All fields are not mandatory </vt:lpstr>
      <vt:lpstr>PowerPoint Presentation</vt:lpstr>
      <vt:lpstr>PowerPoint Presentation</vt:lpstr>
      <vt:lpstr>Item Details</vt:lpstr>
      <vt:lpstr>Transportar details</vt:lpstr>
      <vt:lpstr>PowerPoint Presentation</vt:lpstr>
      <vt:lpstr>Part B</vt:lpstr>
      <vt:lpstr>Cancellation of E way Bill</vt:lpstr>
      <vt:lpstr>Validity of E way Bill</vt:lpstr>
      <vt:lpstr>Validity of E Way Bill</vt:lpstr>
      <vt:lpstr>EXCEPTION</vt:lpstr>
      <vt:lpstr>For Movement to transporter up to 50 Kms </vt:lpstr>
      <vt:lpstr>PowerPoint Presentation</vt:lpstr>
      <vt:lpstr>Other Exceptions </vt:lpstr>
      <vt:lpstr>PowerPoint Presentation</vt:lpstr>
      <vt:lpstr>PowerPoint Presentation</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 way Bill –Law and Challenges</dc:title>
  <dc:creator>Ashu Dalmia</dc:creator>
  <cp:lastModifiedBy>DELL</cp:lastModifiedBy>
  <cp:revision>68</cp:revision>
  <dcterms:created xsi:type="dcterms:W3CDTF">2018-03-24T02:00:44Z</dcterms:created>
  <dcterms:modified xsi:type="dcterms:W3CDTF">2018-04-06T06:55:28Z</dcterms:modified>
</cp:coreProperties>
</file>