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6"/>
  </p:notesMasterIdLst>
  <p:sldIdLst>
    <p:sldId id="256" r:id="rId2"/>
    <p:sldId id="257" r:id="rId3"/>
    <p:sldId id="263" r:id="rId4"/>
    <p:sldId id="264" r:id="rId5"/>
    <p:sldId id="271" r:id="rId6"/>
    <p:sldId id="265" r:id="rId7"/>
    <p:sldId id="266" r:id="rId8"/>
    <p:sldId id="267" r:id="rId9"/>
    <p:sldId id="268" r:id="rId10"/>
    <p:sldId id="260" r:id="rId11"/>
    <p:sldId id="272" r:id="rId12"/>
    <p:sldId id="273" r:id="rId13"/>
    <p:sldId id="270" r:id="rId14"/>
    <p:sldId id="262" r:id="rId15"/>
  </p:sldIdLst>
  <p:sldSz cx="12192000" cy="6858000"/>
  <p:notesSz cx="12192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FCC66"/>
    <a:srgbClr val="CCFFFF"/>
    <a:srgbClr val="CCFF99"/>
    <a:srgbClr val="CC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979" autoAdjust="0"/>
    <p:restoredTop sz="94337" autoAdjust="0"/>
  </p:normalViewPr>
  <p:slideViewPr>
    <p:cSldViewPr>
      <p:cViewPr varScale="1">
        <p:scale>
          <a:sx n="81" d="100"/>
          <a:sy n="81" d="100"/>
        </p:scale>
        <p:origin x="1044" y="3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5283200" cy="3444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6905625" y="0"/>
            <a:ext cx="5283200" cy="344488"/>
          </a:xfrm>
          <a:prstGeom prst="rect">
            <a:avLst/>
          </a:prstGeom>
        </p:spPr>
        <p:txBody>
          <a:bodyPr vert="horz" lIns="91440" tIns="45720" rIns="91440" bIns="45720" rtlCol="0"/>
          <a:lstStyle>
            <a:lvl1pPr algn="r">
              <a:defRPr sz="1200"/>
            </a:lvl1pPr>
          </a:lstStyle>
          <a:p>
            <a:fld id="{22F7AC31-0141-480F-95FD-64063C000D62}" type="datetimeFigureOut">
              <a:rPr lang="en-IN" smtClean="0"/>
              <a:t>02-05-2021</a:t>
            </a:fld>
            <a:endParaRPr lang="en-IN"/>
          </a:p>
        </p:txBody>
      </p:sp>
      <p:sp>
        <p:nvSpPr>
          <p:cNvPr id="4" name="Slide Image Placeholder 3"/>
          <p:cNvSpPr>
            <a:spLocks noGrp="1" noRot="1" noChangeAspect="1"/>
          </p:cNvSpPr>
          <p:nvPr>
            <p:ph type="sldImg" idx="2"/>
          </p:nvPr>
        </p:nvSpPr>
        <p:spPr>
          <a:xfrm>
            <a:off x="4038600" y="857250"/>
            <a:ext cx="4114800" cy="2314575"/>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1219200" y="3300413"/>
            <a:ext cx="9753600" cy="27003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6513513"/>
            <a:ext cx="5283200" cy="3444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6905625" y="6513513"/>
            <a:ext cx="5283200" cy="344487"/>
          </a:xfrm>
          <a:prstGeom prst="rect">
            <a:avLst/>
          </a:prstGeom>
        </p:spPr>
        <p:txBody>
          <a:bodyPr vert="horz" lIns="91440" tIns="45720" rIns="91440" bIns="45720" rtlCol="0" anchor="b"/>
          <a:lstStyle>
            <a:lvl1pPr algn="r">
              <a:defRPr sz="1200"/>
            </a:lvl1pPr>
          </a:lstStyle>
          <a:p>
            <a:fld id="{E183979B-C636-4DE3-8160-4582D75AD26D}" type="slidenum">
              <a:rPr lang="en-IN" smtClean="0"/>
              <a:t>‹#›</a:t>
            </a:fld>
            <a:endParaRPr lang="en-IN"/>
          </a:p>
        </p:txBody>
      </p:sp>
    </p:spTree>
    <p:extLst>
      <p:ext uri="{BB962C8B-B14F-4D97-AF65-F5344CB8AC3E}">
        <p14:creationId xmlns:p14="http://schemas.microsoft.com/office/powerpoint/2010/main" val="8652226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E183979B-C636-4DE3-8160-4582D75AD26D}" type="slidenum">
              <a:rPr lang="en-IN" smtClean="0"/>
              <a:t>11</a:t>
            </a:fld>
            <a:endParaRPr lang="en-IN"/>
          </a:p>
        </p:txBody>
      </p:sp>
    </p:spTree>
    <p:extLst>
      <p:ext uri="{BB962C8B-B14F-4D97-AF65-F5344CB8AC3E}">
        <p14:creationId xmlns:p14="http://schemas.microsoft.com/office/powerpoint/2010/main" val="25958857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E183979B-C636-4DE3-8160-4582D75AD26D}" type="slidenum">
              <a:rPr lang="en-IN" smtClean="0"/>
              <a:t>12</a:t>
            </a:fld>
            <a:endParaRPr lang="en-IN"/>
          </a:p>
        </p:txBody>
      </p:sp>
    </p:spTree>
    <p:extLst>
      <p:ext uri="{BB962C8B-B14F-4D97-AF65-F5344CB8AC3E}">
        <p14:creationId xmlns:p14="http://schemas.microsoft.com/office/powerpoint/2010/main" val="10252423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2200" b="1" i="0">
                <a:solidFill>
                  <a:srgbClr val="C00000"/>
                </a:solidFill>
                <a:latin typeface="Cambria"/>
                <a:cs typeface="Cambria"/>
              </a:defRPr>
            </a:lvl1pPr>
          </a:lstStyle>
          <a:p>
            <a:pPr marL="12700">
              <a:lnSpc>
                <a:spcPts val="2615"/>
              </a:lnSpc>
            </a:pPr>
            <a:r>
              <a:rPr spc="75" dirty="0"/>
              <a:t>Ashu</a:t>
            </a:r>
            <a:r>
              <a:rPr spc="25" dirty="0"/>
              <a:t> </a:t>
            </a:r>
            <a:r>
              <a:rPr spc="130" dirty="0"/>
              <a:t>Dalmia</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5/2/2021</a:t>
            </a:fld>
            <a:endParaRPr lang="en-US"/>
          </a:p>
        </p:txBody>
      </p:sp>
      <p:sp>
        <p:nvSpPr>
          <p:cNvPr id="6" name="Holder 6"/>
          <p:cNvSpPr>
            <a:spLocks noGrp="1"/>
          </p:cNvSpPr>
          <p:nvPr>
            <p:ph type="sldNum" sz="quarter" idx="7"/>
          </p:nvPr>
        </p:nvSpPr>
        <p:spPr/>
        <p:txBody>
          <a:bodyPr lIns="0" tIns="0" rIns="0" bIns="0"/>
          <a:lstStyle>
            <a:lvl1pPr>
              <a:defRPr sz="2000" b="0" i="0">
                <a:solidFill>
                  <a:schemeClr val="bg1"/>
                </a:solidFill>
                <a:latin typeface="Arial MT"/>
                <a:cs typeface="Arial MT"/>
              </a:defRPr>
            </a:lvl1pPr>
          </a:lstStyle>
          <a:p>
            <a:pPr marL="38100">
              <a:lnSpc>
                <a:spcPts val="2315"/>
              </a:lnSpc>
            </a:pPr>
            <a:fld id="{81D60167-4931-47E6-BA6A-407CBD079E47}" type="slidenum">
              <a:rPr dirty="0"/>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200" b="1" i="0">
                <a:solidFill>
                  <a:srgbClr val="C00000"/>
                </a:solidFill>
                <a:latin typeface="Cambria"/>
                <a:cs typeface="Cambria"/>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defRPr sz="2200" b="1" i="0">
                <a:solidFill>
                  <a:srgbClr val="C00000"/>
                </a:solidFill>
                <a:latin typeface="Cambria"/>
                <a:cs typeface="Cambria"/>
              </a:defRPr>
            </a:lvl1pPr>
          </a:lstStyle>
          <a:p>
            <a:pPr marL="12700">
              <a:lnSpc>
                <a:spcPts val="2615"/>
              </a:lnSpc>
            </a:pPr>
            <a:r>
              <a:rPr spc="75" dirty="0"/>
              <a:t>Ashu</a:t>
            </a:r>
            <a:r>
              <a:rPr spc="25" dirty="0"/>
              <a:t> </a:t>
            </a:r>
            <a:r>
              <a:rPr spc="130" dirty="0"/>
              <a:t>Dalmia</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5/2/2021</a:t>
            </a:fld>
            <a:endParaRPr lang="en-US"/>
          </a:p>
        </p:txBody>
      </p:sp>
      <p:sp>
        <p:nvSpPr>
          <p:cNvPr id="6" name="Holder 6"/>
          <p:cNvSpPr>
            <a:spLocks noGrp="1"/>
          </p:cNvSpPr>
          <p:nvPr>
            <p:ph type="sldNum" sz="quarter" idx="7"/>
          </p:nvPr>
        </p:nvSpPr>
        <p:spPr/>
        <p:txBody>
          <a:bodyPr lIns="0" tIns="0" rIns="0" bIns="0"/>
          <a:lstStyle>
            <a:lvl1pPr>
              <a:defRPr sz="2000" b="0" i="0">
                <a:solidFill>
                  <a:schemeClr val="bg1"/>
                </a:solidFill>
                <a:latin typeface="Arial MT"/>
                <a:cs typeface="Arial MT"/>
              </a:defRPr>
            </a:lvl1pPr>
          </a:lstStyle>
          <a:p>
            <a:pPr marL="38100">
              <a:lnSpc>
                <a:spcPts val="2315"/>
              </a:lnSpc>
            </a:pPr>
            <a:fld id="{81D60167-4931-47E6-BA6A-407CBD079E47}" type="slidenum">
              <a:rPr dirty="0"/>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200" b="1" i="0">
                <a:solidFill>
                  <a:srgbClr val="C00000"/>
                </a:solidFill>
                <a:latin typeface="Cambria"/>
                <a:cs typeface="Cambria"/>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2200" b="1" i="0">
                <a:solidFill>
                  <a:srgbClr val="C00000"/>
                </a:solidFill>
                <a:latin typeface="Cambria"/>
                <a:cs typeface="Cambria"/>
              </a:defRPr>
            </a:lvl1pPr>
          </a:lstStyle>
          <a:p>
            <a:pPr marL="12700">
              <a:lnSpc>
                <a:spcPts val="2615"/>
              </a:lnSpc>
            </a:pPr>
            <a:r>
              <a:rPr spc="75" dirty="0"/>
              <a:t>Ashu</a:t>
            </a:r>
            <a:r>
              <a:rPr spc="25" dirty="0"/>
              <a:t> </a:t>
            </a:r>
            <a:r>
              <a:rPr spc="130" dirty="0"/>
              <a:t>Dalmia</a:t>
            </a: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5/2/2021</a:t>
            </a:fld>
            <a:endParaRPr lang="en-US"/>
          </a:p>
        </p:txBody>
      </p:sp>
      <p:sp>
        <p:nvSpPr>
          <p:cNvPr id="7" name="Holder 7"/>
          <p:cNvSpPr>
            <a:spLocks noGrp="1"/>
          </p:cNvSpPr>
          <p:nvPr>
            <p:ph type="sldNum" sz="quarter" idx="7"/>
          </p:nvPr>
        </p:nvSpPr>
        <p:spPr/>
        <p:txBody>
          <a:bodyPr lIns="0" tIns="0" rIns="0" bIns="0"/>
          <a:lstStyle>
            <a:lvl1pPr>
              <a:defRPr sz="2000" b="0" i="0">
                <a:solidFill>
                  <a:schemeClr val="bg1"/>
                </a:solidFill>
                <a:latin typeface="Arial MT"/>
                <a:cs typeface="Arial MT"/>
              </a:defRPr>
            </a:lvl1pPr>
          </a:lstStyle>
          <a:p>
            <a:pPr marL="38100">
              <a:lnSpc>
                <a:spcPts val="2315"/>
              </a:lnSpc>
            </a:pPr>
            <a:fld id="{81D60167-4931-47E6-BA6A-407CBD079E47}" type="slidenum">
              <a:rPr dirty="0"/>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200" b="1" i="0">
                <a:solidFill>
                  <a:srgbClr val="C00000"/>
                </a:solidFill>
                <a:latin typeface="Cambria"/>
                <a:cs typeface="Cambria"/>
              </a:defRPr>
            </a:lvl1pPr>
          </a:lstStyle>
          <a:p>
            <a:endParaRPr/>
          </a:p>
        </p:txBody>
      </p:sp>
      <p:sp>
        <p:nvSpPr>
          <p:cNvPr id="3" name="Holder 3"/>
          <p:cNvSpPr>
            <a:spLocks noGrp="1"/>
          </p:cNvSpPr>
          <p:nvPr>
            <p:ph type="ftr" sz="quarter" idx="5"/>
          </p:nvPr>
        </p:nvSpPr>
        <p:spPr/>
        <p:txBody>
          <a:bodyPr lIns="0" tIns="0" rIns="0" bIns="0"/>
          <a:lstStyle>
            <a:lvl1pPr>
              <a:defRPr sz="2200" b="1" i="0">
                <a:solidFill>
                  <a:srgbClr val="C00000"/>
                </a:solidFill>
                <a:latin typeface="Cambria"/>
                <a:cs typeface="Cambria"/>
              </a:defRPr>
            </a:lvl1pPr>
          </a:lstStyle>
          <a:p>
            <a:pPr marL="12700">
              <a:lnSpc>
                <a:spcPts val="2615"/>
              </a:lnSpc>
            </a:pPr>
            <a:r>
              <a:rPr spc="75" dirty="0"/>
              <a:t>Ashu</a:t>
            </a:r>
            <a:r>
              <a:rPr spc="25" dirty="0"/>
              <a:t> </a:t>
            </a:r>
            <a:r>
              <a:rPr spc="130" dirty="0"/>
              <a:t>Dalmia</a:t>
            </a: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5/2/2021</a:t>
            </a:fld>
            <a:endParaRPr lang="en-US"/>
          </a:p>
        </p:txBody>
      </p:sp>
      <p:sp>
        <p:nvSpPr>
          <p:cNvPr id="5" name="Holder 5"/>
          <p:cNvSpPr>
            <a:spLocks noGrp="1"/>
          </p:cNvSpPr>
          <p:nvPr>
            <p:ph type="sldNum" sz="quarter" idx="7"/>
          </p:nvPr>
        </p:nvSpPr>
        <p:spPr/>
        <p:txBody>
          <a:bodyPr lIns="0" tIns="0" rIns="0" bIns="0"/>
          <a:lstStyle>
            <a:lvl1pPr>
              <a:defRPr sz="2000" b="0" i="0">
                <a:solidFill>
                  <a:schemeClr val="bg1"/>
                </a:solidFill>
                <a:latin typeface="Arial MT"/>
                <a:cs typeface="Arial MT"/>
              </a:defRPr>
            </a:lvl1pPr>
          </a:lstStyle>
          <a:p>
            <a:pPr marL="38100">
              <a:lnSpc>
                <a:spcPts val="2315"/>
              </a:lnSpc>
            </a:pPr>
            <a:fld id="{81D60167-4931-47E6-BA6A-407CBD079E47}" type="slidenum">
              <a:rPr dirty="0"/>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2200" b="1" i="0">
                <a:solidFill>
                  <a:srgbClr val="C00000"/>
                </a:solidFill>
                <a:latin typeface="Cambria"/>
                <a:cs typeface="Cambria"/>
              </a:defRPr>
            </a:lvl1pPr>
          </a:lstStyle>
          <a:p>
            <a:pPr marL="12700">
              <a:lnSpc>
                <a:spcPts val="2615"/>
              </a:lnSpc>
            </a:pPr>
            <a:r>
              <a:rPr spc="75" dirty="0"/>
              <a:t>Ashu</a:t>
            </a:r>
            <a:r>
              <a:rPr spc="25" dirty="0"/>
              <a:t> </a:t>
            </a:r>
            <a:r>
              <a:rPr spc="130" dirty="0"/>
              <a:t>Dalmia</a:t>
            </a: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5/2/2021</a:t>
            </a:fld>
            <a:endParaRPr lang="en-US"/>
          </a:p>
        </p:txBody>
      </p:sp>
      <p:sp>
        <p:nvSpPr>
          <p:cNvPr id="4" name="Holder 4"/>
          <p:cNvSpPr>
            <a:spLocks noGrp="1"/>
          </p:cNvSpPr>
          <p:nvPr>
            <p:ph type="sldNum" sz="quarter" idx="7"/>
          </p:nvPr>
        </p:nvSpPr>
        <p:spPr/>
        <p:txBody>
          <a:bodyPr lIns="0" tIns="0" rIns="0" bIns="0"/>
          <a:lstStyle>
            <a:lvl1pPr>
              <a:defRPr sz="2000" b="0" i="0">
                <a:solidFill>
                  <a:schemeClr val="bg1"/>
                </a:solidFill>
                <a:latin typeface="Arial MT"/>
                <a:cs typeface="Arial MT"/>
              </a:defRPr>
            </a:lvl1pPr>
          </a:lstStyle>
          <a:p>
            <a:pPr marL="38100">
              <a:lnSpc>
                <a:spcPts val="2315"/>
              </a:lnSpc>
            </a:pPr>
            <a:fld id="{81D60167-4931-47E6-BA6A-407CBD079E47}" type="slidenum">
              <a:rPr dirty="0"/>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141122" y="43688"/>
            <a:ext cx="11909755" cy="360680"/>
          </a:xfrm>
          <a:prstGeom prst="rect">
            <a:avLst/>
          </a:prstGeom>
        </p:spPr>
        <p:txBody>
          <a:bodyPr wrap="square" lIns="0" tIns="0" rIns="0" bIns="0">
            <a:spAutoFit/>
          </a:bodyPr>
          <a:lstStyle>
            <a:lvl1pPr>
              <a:defRPr sz="2200" b="1" i="0">
                <a:solidFill>
                  <a:srgbClr val="C00000"/>
                </a:solidFill>
                <a:latin typeface="Cambria"/>
                <a:cs typeface="Cambria"/>
              </a:defRPr>
            </a:lvl1pPr>
          </a:lstStyle>
          <a:p>
            <a:endParaRPr/>
          </a:p>
        </p:txBody>
      </p:sp>
      <p:sp>
        <p:nvSpPr>
          <p:cNvPr id="3" name="Holder 3"/>
          <p:cNvSpPr>
            <a:spLocks noGrp="1"/>
          </p:cNvSpPr>
          <p:nvPr>
            <p:ph type="body" idx="1"/>
          </p:nvPr>
        </p:nvSpPr>
        <p:spPr>
          <a:xfrm>
            <a:off x="444195" y="1723263"/>
            <a:ext cx="10942955" cy="196596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78739" y="6507762"/>
            <a:ext cx="1805939" cy="353059"/>
          </a:xfrm>
          <a:prstGeom prst="rect">
            <a:avLst/>
          </a:prstGeom>
        </p:spPr>
        <p:txBody>
          <a:bodyPr wrap="square" lIns="0" tIns="0" rIns="0" bIns="0">
            <a:spAutoFit/>
          </a:bodyPr>
          <a:lstStyle>
            <a:lvl1pPr>
              <a:defRPr sz="2200" b="1" i="0">
                <a:solidFill>
                  <a:srgbClr val="C00000"/>
                </a:solidFill>
                <a:latin typeface="Cambria"/>
                <a:cs typeface="Cambria"/>
              </a:defRPr>
            </a:lvl1pPr>
          </a:lstStyle>
          <a:p>
            <a:pPr marL="12700">
              <a:lnSpc>
                <a:spcPts val="2615"/>
              </a:lnSpc>
            </a:pPr>
            <a:r>
              <a:rPr spc="75" dirty="0"/>
              <a:t>Ashu</a:t>
            </a:r>
            <a:r>
              <a:rPr spc="25" dirty="0"/>
              <a:t> </a:t>
            </a:r>
            <a:r>
              <a:rPr spc="130" dirty="0"/>
              <a:t>Dalmia</a:t>
            </a: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5/2/2021</a:t>
            </a:fld>
            <a:endParaRPr lang="en-US"/>
          </a:p>
        </p:txBody>
      </p:sp>
      <p:sp>
        <p:nvSpPr>
          <p:cNvPr id="6" name="Holder 6"/>
          <p:cNvSpPr>
            <a:spLocks noGrp="1"/>
          </p:cNvSpPr>
          <p:nvPr>
            <p:ph type="sldNum" sz="quarter" idx="7"/>
          </p:nvPr>
        </p:nvSpPr>
        <p:spPr>
          <a:xfrm>
            <a:off x="11921363" y="6512487"/>
            <a:ext cx="217804" cy="309879"/>
          </a:xfrm>
          <a:prstGeom prst="rect">
            <a:avLst/>
          </a:prstGeom>
        </p:spPr>
        <p:txBody>
          <a:bodyPr wrap="square" lIns="0" tIns="0" rIns="0" bIns="0">
            <a:spAutoFit/>
          </a:bodyPr>
          <a:lstStyle>
            <a:lvl1pPr>
              <a:defRPr sz="2000" b="0" i="0">
                <a:solidFill>
                  <a:schemeClr val="bg1"/>
                </a:solidFill>
                <a:latin typeface="Arial MT"/>
                <a:cs typeface="Arial MT"/>
              </a:defRPr>
            </a:lvl1pPr>
          </a:lstStyle>
          <a:p>
            <a:pPr marL="38100">
              <a:lnSpc>
                <a:spcPts val="2315"/>
              </a:lnSpc>
            </a:pPr>
            <a:fld id="{81D60167-4931-47E6-BA6A-407CBD079E47}" type="slidenum">
              <a:rPr dirty="0"/>
              <a:t>‹#›</a:t>
            </a:fld>
            <a:endParaRP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s://www.gstindia.biz/notification-short-title.php?id=czo0OiIxMzE5Ijs="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2.jpeg"/><Relationship Id="rId4" Type="http://schemas.openxmlformats.org/officeDocument/2006/relationships/hyperlink" Target="https://www.gstindia.biz/notification-short-title.php?id=czo0OiIxMzE5Ijs="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www.gstindia.biz/notification-short-title.php?id=czo0OiIxMzE5Ijs="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3.png"/><Relationship Id="rId7" Type="http://schemas.openxmlformats.org/officeDocument/2006/relationships/hyperlink" Target="mailto:ashu.dalmia@ada.org.in" TargetMode="External"/><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6.png"/><Relationship Id="rId5" Type="http://schemas.openxmlformats.org/officeDocument/2006/relationships/image" Target="../media/image5.png"/><Relationship Id="rId10" Type="http://schemas.openxmlformats.org/officeDocument/2006/relationships/hyperlink" Target="http://www.gstindia.biz/" TargetMode="External"/><Relationship Id="rId4" Type="http://schemas.openxmlformats.org/officeDocument/2006/relationships/image" Target="../media/image4.png"/><Relationship Id="rId9"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hyperlink" Target="https://www.gstindia.biz/notification-short-title.php?id=czo0OiIxMzExIjs=" TargetMode="External"/><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2.jpeg"/><Relationship Id="rId4" Type="http://schemas.openxmlformats.org/officeDocument/2006/relationships/hyperlink" Target="https://www.gstindia.biz/notification-short-title.php?id=czo0OiIxMzEyIjs="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hemeOverride" Target="../theme/themeOverride1.xml"/><Relationship Id="rId6" Type="http://schemas.openxmlformats.org/officeDocument/2006/relationships/image" Target="../media/image2.jpeg"/><Relationship Id="rId5" Type="http://schemas.openxmlformats.org/officeDocument/2006/relationships/hyperlink" Target="https://www.gstindia.biz/notification-short-title.php?id=czo0OiIxMzEyIjs=" TargetMode="External"/><Relationship Id="rId4" Type="http://schemas.openxmlformats.org/officeDocument/2006/relationships/hyperlink" Target="https://www.gstindia.biz/notification-short-title.php?id=czo0OiIxMzExIjs="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www.gstindia.biz/notification-short-title.php?id=czo0OiIxMzExIjs=" TargetMode="External"/><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2.jpeg"/><Relationship Id="rId4" Type="http://schemas.openxmlformats.org/officeDocument/2006/relationships/hyperlink" Target="https://www.gstindia.biz/notification-short-title.php?id=czo0OiIxMzEyIjs="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gstindia.biz/notification-short-title.php?id=czo0OiIxMzExIjs="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hyperlink" Target="https://www.gstindia.biz/notification-short-title.php?id=czo0OiIxMzE1Ijs="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3" Type="http://schemas.openxmlformats.org/officeDocument/2006/relationships/hyperlink" Target="https://www.gstindia.biz/notification-short-title.php?id=czo0OiIxMzE2Ijs="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3" Type="http://schemas.openxmlformats.org/officeDocument/2006/relationships/hyperlink" Target="https://www.gstindia.biz/notification-short-title.php?id=czo0OiIxMzE3Ijs=" TargetMode="External"/><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2.jpeg"/><Relationship Id="rId4" Type="http://schemas.openxmlformats.org/officeDocument/2006/relationships/hyperlink" Target="https://www.gstindia.biz/notification-short-title.php?id=czo0OiIxMzE4Ijs="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www.gstindia.biz/notification-short-title.php?id=czo0OiIxMzE4Ijs="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11430000" y="6489191"/>
            <a:ext cx="657225" cy="340360"/>
          </a:xfrm>
          <a:custGeom>
            <a:avLst/>
            <a:gdLst/>
            <a:ahLst/>
            <a:cxnLst/>
            <a:rect l="l" t="t" r="r" b="b"/>
            <a:pathLst>
              <a:path w="657225" h="340359">
                <a:moveTo>
                  <a:pt x="656844" y="0"/>
                </a:moveTo>
                <a:lnTo>
                  <a:pt x="0" y="0"/>
                </a:lnTo>
                <a:lnTo>
                  <a:pt x="0" y="339852"/>
                </a:lnTo>
                <a:lnTo>
                  <a:pt x="656844" y="339852"/>
                </a:lnTo>
                <a:lnTo>
                  <a:pt x="656844" y="0"/>
                </a:lnTo>
                <a:close/>
              </a:path>
            </a:pathLst>
          </a:custGeom>
          <a:solidFill>
            <a:srgbClr val="FF0000"/>
          </a:solidFill>
        </p:spPr>
        <p:txBody>
          <a:bodyPr wrap="square" lIns="0" tIns="0" rIns="0" bIns="0" rtlCol="0"/>
          <a:lstStyle/>
          <a:p>
            <a:endParaRPr/>
          </a:p>
        </p:txBody>
      </p:sp>
      <p:pic>
        <p:nvPicPr>
          <p:cNvPr id="5" name="object 5"/>
          <p:cNvPicPr/>
          <p:nvPr/>
        </p:nvPicPr>
        <p:blipFill>
          <a:blip r:embed="rId2" cstate="print"/>
          <a:stretch>
            <a:fillRect/>
          </a:stretch>
        </p:blipFill>
        <p:spPr>
          <a:xfrm>
            <a:off x="5365261" y="6534911"/>
            <a:ext cx="1461477" cy="292607"/>
          </a:xfrm>
          <a:prstGeom prst="rect">
            <a:avLst/>
          </a:prstGeom>
        </p:spPr>
      </p:pic>
      <p:sp>
        <p:nvSpPr>
          <p:cNvPr id="6" name="object 6"/>
          <p:cNvSpPr txBox="1">
            <a:spLocks noGrp="1"/>
          </p:cNvSpPr>
          <p:nvPr>
            <p:ph type="ftr" sz="quarter" idx="5"/>
          </p:nvPr>
        </p:nvSpPr>
        <p:spPr>
          <a:prstGeom prst="rect">
            <a:avLst/>
          </a:prstGeom>
        </p:spPr>
        <p:txBody>
          <a:bodyPr vert="horz" wrap="square" lIns="0" tIns="0" rIns="0" bIns="0" rtlCol="0">
            <a:spAutoFit/>
          </a:bodyPr>
          <a:lstStyle/>
          <a:p>
            <a:pPr marL="12700">
              <a:lnSpc>
                <a:spcPts val="2615"/>
              </a:lnSpc>
            </a:pPr>
            <a:r>
              <a:rPr spc="75" dirty="0"/>
              <a:t>Ashu</a:t>
            </a:r>
            <a:r>
              <a:rPr spc="25" dirty="0"/>
              <a:t> </a:t>
            </a:r>
            <a:r>
              <a:rPr spc="130" dirty="0"/>
              <a:t>Dalmia</a:t>
            </a:r>
          </a:p>
        </p:txBody>
      </p:sp>
      <p:sp>
        <p:nvSpPr>
          <p:cNvPr id="7" name="object 7"/>
          <p:cNvSpPr txBox="1">
            <a:spLocks noGrp="1"/>
          </p:cNvSpPr>
          <p:nvPr>
            <p:ph type="sldNum" sz="quarter" idx="7"/>
          </p:nvPr>
        </p:nvSpPr>
        <p:spPr>
          <a:xfrm>
            <a:off x="11658600" y="6512487"/>
            <a:ext cx="217804" cy="309879"/>
          </a:xfrm>
          <a:prstGeom prst="rect">
            <a:avLst/>
          </a:prstGeom>
        </p:spPr>
        <p:txBody>
          <a:bodyPr vert="horz" wrap="square" lIns="0" tIns="0" rIns="0" bIns="0" rtlCol="0">
            <a:spAutoFit/>
          </a:bodyPr>
          <a:lstStyle/>
          <a:p>
            <a:pPr marL="38100">
              <a:lnSpc>
                <a:spcPts val="2315"/>
              </a:lnSpc>
            </a:pPr>
            <a:fld id="{81D60167-4931-47E6-BA6A-407CBD079E47}" type="slidenum">
              <a:rPr dirty="0"/>
              <a:t>1</a:t>
            </a:fld>
            <a:endParaRPr dirty="0"/>
          </a:p>
        </p:txBody>
      </p:sp>
      <p:sp>
        <p:nvSpPr>
          <p:cNvPr id="9" name="Title 8">
            <a:extLst>
              <a:ext uri="{FF2B5EF4-FFF2-40B4-BE49-F238E27FC236}">
                <a16:creationId xmlns:a16="http://schemas.microsoft.com/office/drawing/2014/main" id="{D8069921-B33F-4C11-8C0E-D4A14E06DC54}"/>
              </a:ext>
            </a:extLst>
          </p:cNvPr>
          <p:cNvSpPr>
            <a:spLocks noGrp="1"/>
          </p:cNvSpPr>
          <p:nvPr>
            <p:ph type="title"/>
          </p:nvPr>
        </p:nvSpPr>
        <p:spPr>
          <a:xfrm>
            <a:off x="1752600" y="1219200"/>
            <a:ext cx="8610601" cy="1384995"/>
          </a:xfrm>
          <a:solidFill>
            <a:schemeClr val="accent3">
              <a:lumMod val="20000"/>
              <a:lumOff val="80000"/>
            </a:schemeClr>
          </a:solidFill>
          <a:ln>
            <a:solidFill>
              <a:schemeClr val="tx1"/>
            </a:solidFill>
          </a:ln>
        </p:spPr>
        <p:txBody>
          <a:bodyPr/>
          <a:lstStyle/>
          <a:p>
            <a:pPr algn="ctr"/>
            <a:r>
              <a:rPr lang="en-US" sz="4500" dirty="0">
                <a:latin typeface="Times New Roman" panose="02020603050405020304" pitchFamily="18" charset="0"/>
                <a:cs typeface="Times New Roman" panose="02020603050405020304" pitchFamily="18" charset="0"/>
              </a:rPr>
              <a:t>GST Relaxations/Extensions as Notified on 01</a:t>
            </a:r>
            <a:r>
              <a:rPr lang="en-US" sz="4500" baseline="30000" dirty="0">
                <a:latin typeface="Times New Roman" panose="02020603050405020304" pitchFamily="18" charset="0"/>
                <a:cs typeface="Times New Roman" panose="02020603050405020304" pitchFamily="18" charset="0"/>
              </a:rPr>
              <a:t>st</a:t>
            </a:r>
            <a:r>
              <a:rPr lang="en-US" sz="4500" dirty="0">
                <a:latin typeface="Times New Roman" panose="02020603050405020304" pitchFamily="18" charset="0"/>
                <a:cs typeface="Times New Roman" panose="02020603050405020304" pitchFamily="18" charset="0"/>
              </a:rPr>
              <a:t> May,2021</a:t>
            </a:r>
            <a:endParaRPr lang="en-IN" sz="45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41122" y="43688"/>
            <a:ext cx="9383878" cy="350737"/>
          </a:xfrm>
          <a:prstGeom prst="rect">
            <a:avLst/>
          </a:prstGeom>
        </p:spPr>
        <p:txBody>
          <a:bodyPr vert="horz" wrap="square" lIns="0" tIns="12065" rIns="0" bIns="0" rtlCol="0">
            <a:spAutoFit/>
          </a:bodyPr>
          <a:lstStyle/>
          <a:p>
            <a:pPr marL="38100">
              <a:lnSpc>
                <a:spcPct val="100000"/>
              </a:lnSpc>
              <a:spcBef>
                <a:spcPts val="95"/>
              </a:spcBef>
            </a:pPr>
            <a:r>
              <a:rPr lang="en-US" spc="80" dirty="0"/>
              <a:t>Other </a:t>
            </a:r>
            <a:r>
              <a:rPr lang="en-US" spc="70" dirty="0"/>
              <a:t>Relaxations</a:t>
            </a:r>
            <a:r>
              <a:rPr lang="en-US" sz="2200" spc="-95" dirty="0"/>
              <a:t> </a:t>
            </a:r>
            <a:endParaRPr sz="2200" dirty="0"/>
          </a:p>
        </p:txBody>
      </p:sp>
      <p:sp>
        <p:nvSpPr>
          <p:cNvPr id="3" name="object 3"/>
          <p:cNvSpPr/>
          <p:nvPr/>
        </p:nvSpPr>
        <p:spPr>
          <a:xfrm>
            <a:off x="11381231" y="6481571"/>
            <a:ext cx="655320" cy="340360"/>
          </a:xfrm>
          <a:custGeom>
            <a:avLst/>
            <a:gdLst/>
            <a:ahLst/>
            <a:cxnLst/>
            <a:rect l="l" t="t" r="r" b="b"/>
            <a:pathLst>
              <a:path w="655320" h="340359">
                <a:moveTo>
                  <a:pt x="655320" y="0"/>
                </a:moveTo>
                <a:lnTo>
                  <a:pt x="0" y="0"/>
                </a:lnTo>
                <a:lnTo>
                  <a:pt x="0" y="339851"/>
                </a:lnTo>
                <a:lnTo>
                  <a:pt x="655320" y="339851"/>
                </a:lnTo>
                <a:lnTo>
                  <a:pt x="655320" y="0"/>
                </a:lnTo>
                <a:close/>
              </a:path>
            </a:pathLst>
          </a:custGeom>
          <a:solidFill>
            <a:srgbClr val="FF0000"/>
          </a:solidFill>
        </p:spPr>
        <p:txBody>
          <a:bodyPr wrap="square" lIns="0" tIns="0" rIns="0" bIns="0" rtlCol="0"/>
          <a:lstStyle/>
          <a:p>
            <a:endParaRPr/>
          </a:p>
        </p:txBody>
      </p:sp>
      <p:pic>
        <p:nvPicPr>
          <p:cNvPr id="4" name="object 4"/>
          <p:cNvPicPr/>
          <p:nvPr/>
        </p:nvPicPr>
        <p:blipFill>
          <a:blip r:embed="rId2" cstate="print"/>
          <a:stretch>
            <a:fillRect/>
          </a:stretch>
        </p:blipFill>
        <p:spPr>
          <a:xfrm>
            <a:off x="5199150" y="6503213"/>
            <a:ext cx="1462990" cy="295046"/>
          </a:xfrm>
          <a:prstGeom prst="rect">
            <a:avLst/>
          </a:prstGeom>
        </p:spPr>
      </p:pic>
      <p:sp>
        <p:nvSpPr>
          <p:cNvPr id="65" name="object 65"/>
          <p:cNvSpPr txBox="1">
            <a:spLocks noGrp="1"/>
          </p:cNvSpPr>
          <p:nvPr>
            <p:ph type="ftr" sz="quarter" idx="5"/>
          </p:nvPr>
        </p:nvSpPr>
        <p:spPr>
          <a:prstGeom prst="rect">
            <a:avLst/>
          </a:prstGeom>
        </p:spPr>
        <p:txBody>
          <a:bodyPr vert="horz" wrap="square" lIns="0" tIns="0" rIns="0" bIns="0" rtlCol="0">
            <a:spAutoFit/>
          </a:bodyPr>
          <a:lstStyle/>
          <a:p>
            <a:pPr marL="12700">
              <a:lnSpc>
                <a:spcPts val="2615"/>
              </a:lnSpc>
            </a:pPr>
            <a:r>
              <a:rPr spc="75" dirty="0"/>
              <a:t>Ashu</a:t>
            </a:r>
            <a:r>
              <a:rPr spc="25" dirty="0"/>
              <a:t> </a:t>
            </a:r>
            <a:r>
              <a:rPr spc="130" dirty="0"/>
              <a:t>Dalmia</a:t>
            </a:r>
          </a:p>
        </p:txBody>
      </p:sp>
      <p:sp>
        <p:nvSpPr>
          <p:cNvPr id="66" name="object 66"/>
          <p:cNvSpPr txBox="1">
            <a:spLocks noGrp="1"/>
          </p:cNvSpPr>
          <p:nvPr>
            <p:ph type="sldNum" sz="quarter" idx="7"/>
          </p:nvPr>
        </p:nvSpPr>
        <p:spPr>
          <a:xfrm>
            <a:off x="11658599" y="6512487"/>
            <a:ext cx="377951" cy="294953"/>
          </a:xfrm>
          <a:prstGeom prst="rect">
            <a:avLst/>
          </a:prstGeom>
        </p:spPr>
        <p:txBody>
          <a:bodyPr vert="horz" wrap="square" lIns="0" tIns="0" rIns="0" bIns="0" rtlCol="0">
            <a:spAutoFit/>
          </a:bodyPr>
          <a:lstStyle/>
          <a:p>
            <a:pPr marL="38100">
              <a:lnSpc>
                <a:spcPts val="2315"/>
              </a:lnSpc>
            </a:pPr>
            <a:fld id="{81D60167-4931-47E6-BA6A-407CBD079E47}" type="slidenum">
              <a:rPr dirty="0"/>
              <a:t>10</a:t>
            </a:fld>
            <a:endParaRPr dirty="0"/>
          </a:p>
        </p:txBody>
      </p:sp>
      <p:graphicFrame>
        <p:nvGraphicFramePr>
          <p:cNvPr id="67" name="object 5">
            <a:extLst>
              <a:ext uri="{FF2B5EF4-FFF2-40B4-BE49-F238E27FC236}">
                <a16:creationId xmlns:a16="http://schemas.microsoft.com/office/drawing/2014/main" id="{1EFA7009-1FA7-4542-967C-3D9B9191E3FB}"/>
              </a:ext>
            </a:extLst>
          </p:cNvPr>
          <p:cNvGraphicFramePr>
            <a:graphicFrameLocks noGrp="1"/>
          </p:cNvGraphicFramePr>
          <p:nvPr>
            <p:extLst>
              <p:ext uri="{D42A27DB-BD31-4B8C-83A1-F6EECF244321}">
                <p14:modId xmlns:p14="http://schemas.microsoft.com/office/powerpoint/2010/main" val="273713798"/>
              </p:ext>
            </p:extLst>
          </p:nvPr>
        </p:nvGraphicFramePr>
        <p:xfrm>
          <a:off x="395122" y="901737"/>
          <a:ext cx="11034878" cy="4295103"/>
        </p:xfrm>
        <a:graphic>
          <a:graphicData uri="http://schemas.openxmlformats.org/drawingml/2006/table">
            <a:tbl>
              <a:tblPr firstRow="1" bandRow="1">
                <a:tableStyleId>{2D5ABB26-0587-4C30-8999-92F81FD0307C}</a:tableStyleId>
              </a:tblPr>
              <a:tblGrid>
                <a:gridCol w="976478">
                  <a:extLst>
                    <a:ext uri="{9D8B030D-6E8A-4147-A177-3AD203B41FA5}">
                      <a16:colId xmlns:a16="http://schemas.microsoft.com/office/drawing/2014/main" val="20000"/>
                    </a:ext>
                  </a:extLst>
                </a:gridCol>
                <a:gridCol w="5105400">
                  <a:extLst>
                    <a:ext uri="{9D8B030D-6E8A-4147-A177-3AD203B41FA5}">
                      <a16:colId xmlns:a16="http://schemas.microsoft.com/office/drawing/2014/main" val="2104731449"/>
                    </a:ext>
                  </a:extLst>
                </a:gridCol>
                <a:gridCol w="2819400">
                  <a:extLst>
                    <a:ext uri="{9D8B030D-6E8A-4147-A177-3AD203B41FA5}">
                      <a16:colId xmlns:a16="http://schemas.microsoft.com/office/drawing/2014/main" val="4073300884"/>
                    </a:ext>
                  </a:extLst>
                </a:gridCol>
                <a:gridCol w="2133600">
                  <a:extLst>
                    <a:ext uri="{9D8B030D-6E8A-4147-A177-3AD203B41FA5}">
                      <a16:colId xmlns:a16="http://schemas.microsoft.com/office/drawing/2014/main" val="3509551806"/>
                    </a:ext>
                  </a:extLst>
                </a:gridCol>
              </a:tblGrid>
              <a:tr h="450178">
                <a:tc>
                  <a:txBody>
                    <a:bodyPr/>
                    <a:lstStyle/>
                    <a:p>
                      <a:pPr algn="ctr">
                        <a:lnSpc>
                          <a:spcPts val="2065"/>
                        </a:lnSpc>
                      </a:pPr>
                      <a:r>
                        <a:rPr sz="1800" spc="-5" dirty="0">
                          <a:latin typeface="Times New Roman" panose="02020603050405020304" pitchFamily="18" charset="0"/>
                          <a:cs typeface="Times New Roman" panose="02020603050405020304" pitchFamily="18" charset="0"/>
                        </a:rPr>
                        <a:t>S.No.</a:t>
                      </a: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lnSpc>
                          <a:spcPts val="2065"/>
                        </a:lnSpc>
                      </a:pPr>
                      <a:r>
                        <a:rPr lang="en-US" sz="1800" spc="-5" dirty="0">
                          <a:latin typeface="Times New Roman" panose="02020603050405020304" pitchFamily="18" charset="0"/>
                          <a:cs typeface="Times New Roman" panose="02020603050405020304" pitchFamily="18" charset="0"/>
                        </a:rPr>
                        <a:t>Compliance</a:t>
                      </a: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lnSpc>
                          <a:spcPts val="2065"/>
                        </a:lnSpc>
                      </a:pPr>
                      <a:r>
                        <a:rPr lang="en-US" sz="1800" spc="-5" dirty="0">
                          <a:latin typeface="Times New Roman" panose="02020603050405020304" pitchFamily="18" charset="0"/>
                          <a:cs typeface="Times New Roman" panose="02020603050405020304" pitchFamily="18" charset="0"/>
                        </a:rPr>
                        <a:t>Due Date Falling between</a:t>
                      </a: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lnSpc>
                          <a:spcPts val="2065"/>
                        </a:lnSpc>
                      </a:pPr>
                      <a:r>
                        <a:rPr lang="en-US" sz="1800" spc="-5" dirty="0">
                          <a:latin typeface="Times New Roman" panose="02020603050405020304" pitchFamily="18" charset="0"/>
                          <a:cs typeface="Times New Roman" panose="02020603050405020304" pitchFamily="18" charset="0"/>
                        </a:rPr>
                        <a:t>Extended Due Date</a:t>
                      </a: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0"/>
                  </a:ext>
                </a:extLst>
              </a:tr>
              <a:tr h="3549202">
                <a:tc>
                  <a:txBody>
                    <a:bodyPr/>
                    <a:lstStyle/>
                    <a:p>
                      <a:pPr marL="635" algn="ctr">
                        <a:lnSpc>
                          <a:spcPts val="2090"/>
                        </a:lnSpc>
                        <a:spcBef>
                          <a:spcPts val="5"/>
                        </a:spcBef>
                      </a:pPr>
                      <a:r>
                        <a:rPr sz="1800" dirty="0">
                          <a:latin typeface="Times New Roman" panose="02020603050405020304" pitchFamily="18" charset="0"/>
                          <a:cs typeface="Times New Roman" panose="02020603050405020304" pitchFamily="18" charset="0"/>
                        </a:rPr>
                        <a:t>1</a:t>
                      </a:r>
                    </a:p>
                  </a:txBody>
                  <a:tcPr marL="0" marR="0" marT="127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1270" algn="just">
                        <a:lnSpc>
                          <a:spcPct val="100000"/>
                        </a:lnSpc>
                        <a:spcBef>
                          <a:spcPts val="35"/>
                        </a:spcBef>
                      </a:pPr>
                      <a:r>
                        <a:rPr lang="en-US" sz="1800" spc="-5" dirty="0">
                          <a:latin typeface="Times New Roman" panose="02020603050405020304" pitchFamily="18" charset="0"/>
                          <a:cs typeface="Times New Roman" panose="02020603050405020304" pitchFamily="18" charset="0"/>
                        </a:rPr>
                        <a:t>Time limit </a:t>
                      </a:r>
                      <a:r>
                        <a:rPr lang="en-US" sz="1800" spc="-20" dirty="0">
                          <a:latin typeface="Times New Roman" panose="02020603050405020304" pitchFamily="18" charset="0"/>
                          <a:cs typeface="Times New Roman" panose="02020603050405020304" pitchFamily="18" charset="0"/>
                        </a:rPr>
                        <a:t>for </a:t>
                      </a:r>
                      <a:r>
                        <a:rPr lang="en-US" sz="1800" spc="-15" dirty="0">
                          <a:latin typeface="Times New Roman" panose="02020603050405020304" pitchFamily="18" charset="0"/>
                          <a:cs typeface="Times New Roman" panose="02020603050405020304" pitchFamily="18" charset="0"/>
                        </a:rPr>
                        <a:t> </a:t>
                      </a:r>
                      <a:r>
                        <a:rPr lang="en-US" sz="1800" spc="-20" dirty="0">
                          <a:latin typeface="Times New Roman" panose="02020603050405020304" pitchFamily="18" charset="0"/>
                          <a:cs typeface="Times New Roman" panose="02020603050405020304" pitchFamily="18" charset="0"/>
                        </a:rPr>
                        <a:t>completion or compliance of any action by any authority or person, including:</a:t>
                      </a:r>
                    </a:p>
                    <a:p>
                      <a:pPr marL="1270" algn="just">
                        <a:lnSpc>
                          <a:spcPct val="100000"/>
                        </a:lnSpc>
                        <a:spcBef>
                          <a:spcPts val="35"/>
                        </a:spcBef>
                      </a:pPr>
                      <a:endParaRPr lang="en-US" sz="1800" spc="-20" dirty="0">
                        <a:latin typeface="Times New Roman" panose="02020603050405020304" pitchFamily="18" charset="0"/>
                        <a:cs typeface="Times New Roman" panose="02020603050405020304" pitchFamily="18" charset="0"/>
                      </a:endParaRPr>
                    </a:p>
                    <a:p>
                      <a:pPr algn="just"/>
                      <a:r>
                        <a:rPr lang="en-US" sz="1800" spc="-5" dirty="0">
                          <a:latin typeface="Times New Roman" panose="02020603050405020304" pitchFamily="18" charset="0"/>
                          <a:cs typeface="Times New Roman" panose="02020603050405020304" pitchFamily="18" charset="0"/>
                        </a:rPr>
                        <a:t>(a) completion of any proceeding or passing of any order or issuance of any notice, intimation, notification, sanction or approval or such other action, by whatever name called, by any authority, commission or tribunal, by whatever name called, under the provisions of the Acts stated above; or</a:t>
                      </a:r>
                    </a:p>
                    <a:p>
                      <a:pPr algn="just"/>
                      <a:endParaRPr lang="en-US" sz="1800" spc="-5" dirty="0">
                        <a:latin typeface="Times New Roman" panose="02020603050405020304" pitchFamily="18" charset="0"/>
                        <a:cs typeface="Times New Roman" panose="02020603050405020304" pitchFamily="18" charset="0"/>
                      </a:endParaRPr>
                    </a:p>
                    <a:p>
                      <a:pPr algn="just"/>
                      <a:r>
                        <a:rPr lang="en-US" sz="1800" spc="-5" dirty="0">
                          <a:latin typeface="Times New Roman" panose="02020603050405020304" pitchFamily="18" charset="0"/>
                          <a:cs typeface="Times New Roman" panose="02020603050405020304" pitchFamily="18" charset="0"/>
                        </a:rPr>
                        <a:t>(b) filing of any appeal, reply or application or furnishing of any report, document, return, statement or such other record, by whatever name called, under the provisions of the Acts stated above</a:t>
                      </a:r>
                      <a:r>
                        <a:rPr lang="en-US" sz="1800" b="0" i="0" u="none" strike="noStrike" baseline="0" dirty="0">
                          <a:latin typeface="Times New Roman" panose="02020603050405020304" pitchFamily="18" charset="0"/>
                          <a:cs typeface="Times New Roman" panose="02020603050405020304" pitchFamily="18" charset="0"/>
                        </a:rPr>
                        <a:t>;</a:t>
                      </a:r>
                      <a:endParaRPr sz="1800" dirty="0">
                        <a:latin typeface="Times New Roman" panose="02020603050405020304" pitchFamily="18" charset="0"/>
                        <a:cs typeface="Times New Roman" panose="02020603050405020304" pitchFamily="18" charset="0"/>
                      </a:endParaRPr>
                    </a:p>
                  </a:txBody>
                  <a:tcPr marL="0" marR="0" marT="444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1270" indent="0" algn="ctr">
                        <a:lnSpc>
                          <a:spcPct val="100000"/>
                        </a:lnSpc>
                        <a:spcBef>
                          <a:spcPts val="35"/>
                        </a:spcBef>
                        <a:buFont typeface="Wingdings" panose="05000000000000000000" pitchFamily="2" charset="2"/>
                        <a:buNone/>
                      </a:pPr>
                      <a:endParaRPr lang="en-US" sz="1800" spc="-10" dirty="0">
                        <a:latin typeface="Times New Roman" panose="02020603050405020304" pitchFamily="18" charset="0"/>
                        <a:cs typeface="Times New Roman" panose="02020603050405020304" pitchFamily="18" charset="0"/>
                      </a:endParaRPr>
                    </a:p>
                    <a:p>
                      <a:pPr marL="1270" indent="0" algn="ctr">
                        <a:lnSpc>
                          <a:spcPct val="100000"/>
                        </a:lnSpc>
                        <a:spcBef>
                          <a:spcPts val="35"/>
                        </a:spcBef>
                        <a:buFont typeface="Wingdings" panose="05000000000000000000" pitchFamily="2" charset="2"/>
                        <a:buNone/>
                      </a:pPr>
                      <a:endParaRPr lang="en-US" sz="1800" spc="-10" dirty="0">
                        <a:latin typeface="Times New Roman" panose="02020603050405020304" pitchFamily="18" charset="0"/>
                        <a:cs typeface="Times New Roman" panose="02020603050405020304" pitchFamily="18" charset="0"/>
                      </a:endParaRPr>
                    </a:p>
                    <a:p>
                      <a:pPr marL="1270" indent="0" algn="ctr">
                        <a:lnSpc>
                          <a:spcPct val="100000"/>
                        </a:lnSpc>
                        <a:spcBef>
                          <a:spcPts val="35"/>
                        </a:spcBef>
                        <a:buFont typeface="Wingdings" panose="05000000000000000000" pitchFamily="2" charset="2"/>
                        <a:buNone/>
                      </a:pPr>
                      <a:endParaRPr lang="en-US" sz="1800" spc="-10" dirty="0">
                        <a:latin typeface="Times New Roman" panose="02020603050405020304" pitchFamily="18" charset="0"/>
                        <a:cs typeface="Times New Roman" panose="02020603050405020304" pitchFamily="18" charset="0"/>
                      </a:endParaRPr>
                    </a:p>
                    <a:p>
                      <a:pPr marL="1270" indent="0" algn="ctr">
                        <a:lnSpc>
                          <a:spcPct val="100000"/>
                        </a:lnSpc>
                        <a:spcBef>
                          <a:spcPts val="35"/>
                        </a:spcBef>
                        <a:buFont typeface="Wingdings" panose="05000000000000000000" pitchFamily="2" charset="2"/>
                        <a:buNone/>
                      </a:pPr>
                      <a:endParaRPr lang="en-US" sz="1800" spc="-10" dirty="0">
                        <a:latin typeface="Times New Roman" panose="02020603050405020304" pitchFamily="18" charset="0"/>
                        <a:cs typeface="Times New Roman" panose="02020603050405020304" pitchFamily="18" charset="0"/>
                      </a:endParaRPr>
                    </a:p>
                    <a:p>
                      <a:pPr marL="1270" indent="0" algn="ctr">
                        <a:lnSpc>
                          <a:spcPct val="100000"/>
                        </a:lnSpc>
                        <a:spcBef>
                          <a:spcPts val="35"/>
                        </a:spcBef>
                        <a:buFont typeface="Wingdings" panose="05000000000000000000" pitchFamily="2" charset="2"/>
                        <a:buNone/>
                      </a:pPr>
                      <a:r>
                        <a:rPr lang="en-US" sz="1800" spc="-10" dirty="0">
                          <a:latin typeface="Times New Roman" panose="02020603050405020304" pitchFamily="18" charset="0"/>
                          <a:cs typeface="Times New Roman" panose="02020603050405020304" pitchFamily="18" charset="0"/>
                        </a:rPr>
                        <a:t>15th </a:t>
                      </a:r>
                      <a:r>
                        <a:rPr lang="en-US" sz="1800" spc="-5" dirty="0">
                          <a:latin typeface="Times New Roman" panose="02020603050405020304" pitchFamily="18" charset="0"/>
                          <a:cs typeface="Times New Roman" panose="02020603050405020304" pitchFamily="18" charset="0"/>
                        </a:rPr>
                        <a:t>April 2021</a:t>
                      </a:r>
                      <a:r>
                        <a:rPr lang="en-US" sz="1800" spc="-15" dirty="0">
                          <a:latin typeface="Times New Roman" panose="02020603050405020304" pitchFamily="18" charset="0"/>
                          <a:cs typeface="Times New Roman" panose="02020603050405020304" pitchFamily="18" charset="0"/>
                        </a:rPr>
                        <a:t> to</a:t>
                      </a:r>
                      <a:r>
                        <a:rPr lang="en-US" sz="1800" spc="-10" dirty="0">
                          <a:latin typeface="Times New Roman" panose="02020603050405020304" pitchFamily="18" charset="0"/>
                          <a:cs typeface="Times New Roman" panose="02020603050405020304" pitchFamily="18" charset="0"/>
                        </a:rPr>
                        <a:t> </a:t>
                      </a:r>
                      <a:r>
                        <a:rPr lang="en-US" sz="1800" spc="-5" dirty="0">
                          <a:latin typeface="Times New Roman" panose="02020603050405020304" pitchFamily="18" charset="0"/>
                          <a:cs typeface="Times New Roman" panose="02020603050405020304" pitchFamily="18" charset="0"/>
                        </a:rPr>
                        <a:t>30th</a:t>
                      </a:r>
                      <a:r>
                        <a:rPr lang="en-US" sz="1800" spc="-20" dirty="0">
                          <a:latin typeface="Times New Roman" panose="02020603050405020304" pitchFamily="18" charset="0"/>
                          <a:cs typeface="Times New Roman" panose="02020603050405020304" pitchFamily="18" charset="0"/>
                        </a:rPr>
                        <a:t> May</a:t>
                      </a:r>
                      <a:r>
                        <a:rPr lang="en-US" sz="1800" dirty="0">
                          <a:latin typeface="Times New Roman" panose="02020603050405020304" pitchFamily="18" charset="0"/>
                          <a:cs typeface="Times New Roman" panose="02020603050405020304" pitchFamily="18" charset="0"/>
                        </a:rPr>
                        <a:t> </a:t>
                      </a:r>
                      <a:r>
                        <a:rPr lang="en-US" sz="1800" spc="-5" dirty="0">
                          <a:latin typeface="Times New Roman" panose="02020603050405020304" pitchFamily="18" charset="0"/>
                          <a:cs typeface="Times New Roman" panose="02020603050405020304" pitchFamily="18" charset="0"/>
                        </a:rPr>
                        <a:t>2021</a:t>
                      </a:r>
                      <a:r>
                        <a:rPr lang="en-US" sz="1800" spc="-10" dirty="0">
                          <a:latin typeface="Times New Roman" panose="02020603050405020304" pitchFamily="18" charset="0"/>
                          <a:cs typeface="Times New Roman" panose="02020603050405020304" pitchFamily="18" charset="0"/>
                        </a:rPr>
                        <a:t> </a:t>
                      </a:r>
                      <a:endParaRPr lang="en-US" sz="1800" spc="-5" dirty="0">
                        <a:latin typeface="Times New Roman" panose="02020603050405020304" pitchFamily="18" charset="0"/>
                        <a:cs typeface="Times New Roman" panose="02020603050405020304" pitchFamily="18" charset="0"/>
                      </a:endParaRPr>
                    </a:p>
                  </a:txBody>
                  <a:tcPr marL="0" marR="0" marT="444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indent="0" algn="ctr">
                        <a:lnSpc>
                          <a:spcPct val="100000"/>
                        </a:lnSpc>
                        <a:spcBef>
                          <a:spcPts val="35"/>
                        </a:spcBef>
                        <a:buFont typeface="Wingdings" panose="05000000000000000000" pitchFamily="2" charset="2"/>
                        <a:buNone/>
                      </a:pPr>
                      <a:endParaRPr lang="en-US" sz="1800" spc="-5" dirty="0">
                        <a:latin typeface="Times New Roman" panose="02020603050405020304" pitchFamily="18" charset="0"/>
                        <a:cs typeface="Times New Roman" panose="02020603050405020304" pitchFamily="18" charset="0"/>
                      </a:endParaRPr>
                    </a:p>
                    <a:p>
                      <a:pPr marL="0" indent="0" algn="ctr">
                        <a:lnSpc>
                          <a:spcPct val="100000"/>
                        </a:lnSpc>
                        <a:spcBef>
                          <a:spcPts val="35"/>
                        </a:spcBef>
                        <a:buFont typeface="Wingdings" panose="05000000000000000000" pitchFamily="2" charset="2"/>
                        <a:buNone/>
                      </a:pPr>
                      <a:endParaRPr lang="en-US" sz="1800" spc="-5" dirty="0">
                        <a:latin typeface="Times New Roman" panose="02020603050405020304" pitchFamily="18" charset="0"/>
                        <a:cs typeface="Times New Roman" panose="02020603050405020304" pitchFamily="18" charset="0"/>
                      </a:endParaRPr>
                    </a:p>
                    <a:p>
                      <a:pPr marL="0" indent="0" algn="ctr">
                        <a:lnSpc>
                          <a:spcPct val="100000"/>
                        </a:lnSpc>
                        <a:spcBef>
                          <a:spcPts val="35"/>
                        </a:spcBef>
                        <a:buFont typeface="Wingdings" panose="05000000000000000000" pitchFamily="2" charset="2"/>
                        <a:buNone/>
                      </a:pPr>
                      <a:endParaRPr lang="en-US" sz="1800" spc="-5" dirty="0">
                        <a:latin typeface="Times New Roman" panose="02020603050405020304" pitchFamily="18" charset="0"/>
                        <a:cs typeface="Times New Roman" panose="02020603050405020304" pitchFamily="18" charset="0"/>
                      </a:endParaRPr>
                    </a:p>
                    <a:p>
                      <a:pPr marL="0" indent="0" algn="ctr">
                        <a:lnSpc>
                          <a:spcPct val="100000"/>
                        </a:lnSpc>
                        <a:spcBef>
                          <a:spcPts val="35"/>
                        </a:spcBef>
                        <a:buFont typeface="Wingdings" panose="05000000000000000000" pitchFamily="2" charset="2"/>
                        <a:buNone/>
                      </a:pPr>
                      <a:endParaRPr lang="en-US" sz="1800" spc="-5" dirty="0">
                        <a:latin typeface="Times New Roman" panose="02020603050405020304" pitchFamily="18" charset="0"/>
                        <a:cs typeface="Times New Roman" panose="02020603050405020304" pitchFamily="18" charset="0"/>
                      </a:endParaRPr>
                    </a:p>
                    <a:p>
                      <a:pPr marL="0" indent="0" algn="ctr">
                        <a:lnSpc>
                          <a:spcPct val="100000"/>
                        </a:lnSpc>
                        <a:spcBef>
                          <a:spcPts val="35"/>
                        </a:spcBef>
                        <a:buFont typeface="Wingdings" panose="05000000000000000000" pitchFamily="2" charset="2"/>
                        <a:buNone/>
                      </a:pPr>
                      <a:r>
                        <a:rPr lang="en-US" sz="1800" spc="-5" dirty="0">
                          <a:latin typeface="Times New Roman" panose="02020603050405020304" pitchFamily="18" charset="0"/>
                          <a:cs typeface="Times New Roman" panose="02020603050405020304" pitchFamily="18" charset="0"/>
                        </a:rPr>
                        <a:t>31</a:t>
                      </a:r>
                      <a:r>
                        <a:rPr lang="en-US" sz="1800" spc="-5" baseline="30000" dirty="0">
                          <a:latin typeface="Times New Roman" panose="02020603050405020304" pitchFamily="18" charset="0"/>
                          <a:cs typeface="Times New Roman" panose="02020603050405020304" pitchFamily="18" charset="0"/>
                        </a:rPr>
                        <a:t>st</a:t>
                      </a:r>
                      <a:r>
                        <a:rPr lang="en-US" sz="1800" spc="-5" dirty="0">
                          <a:latin typeface="Times New Roman" panose="02020603050405020304" pitchFamily="18" charset="0"/>
                          <a:cs typeface="Times New Roman" panose="02020603050405020304" pitchFamily="18" charset="0"/>
                        </a:rPr>
                        <a:t> May’2021 </a:t>
                      </a:r>
                      <a:endParaRPr sz="1800" b="0" dirty="0">
                        <a:latin typeface="Times New Roman" panose="02020603050405020304" pitchFamily="18" charset="0"/>
                        <a:cs typeface="Times New Roman" panose="02020603050405020304" pitchFamily="18" charset="0"/>
                      </a:endParaRPr>
                    </a:p>
                  </a:txBody>
                  <a:tcPr marL="0" marR="0" marT="444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2"/>
                  </a:ext>
                </a:extLst>
              </a:tr>
            </a:tbl>
          </a:graphicData>
        </a:graphic>
      </p:graphicFrame>
      <p:sp>
        <p:nvSpPr>
          <p:cNvPr id="71" name="TextBox 70">
            <a:extLst>
              <a:ext uri="{FF2B5EF4-FFF2-40B4-BE49-F238E27FC236}">
                <a16:creationId xmlns:a16="http://schemas.microsoft.com/office/drawing/2014/main" id="{962FA984-83FE-49CE-A55A-963C07CA680D}"/>
              </a:ext>
            </a:extLst>
          </p:cNvPr>
          <p:cNvSpPr txBox="1"/>
          <p:nvPr/>
        </p:nvSpPr>
        <p:spPr>
          <a:xfrm>
            <a:off x="645716" y="5513457"/>
            <a:ext cx="9641284" cy="707886"/>
          </a:xfrm>
          <a:prstGeom prst="rect">
            <a:avLst/>
          </a:prstGeom>
          <a:noFill/>
        </p:spPr>
        <p:txBody>
          <a:bodyPr wrap="square">
            <a:spAutoFit/>
          </a:bodyPr>
          <a:lstStyle/>
          <a:p>
            <a:r>
              <a:rPr lang="en-US" sz="2000" b="1" spc="85" dirty="0">
                <a:solidFill>
                  <a:schemeClr val="tx2">
                    <a:lumMod val="60000"/>
                    <a:lumOff val="40000"/>
                  </a:schemeClr>
                </a:solidFill>
                <a:latin typeface="Times New Roman" panose="02020603050405020304" pitchFamily="18" charset="0"/>
                <a:cs typeface="Times New Roman" panose="02020603050405020304" pitchFamily="18" charset="0"/>
              </a:rPr>
              <a:t>Click on the below link for Notification </a:t>
            </a:r>
          </a:p>
          <a:p>
            <a:r>
              <a:rPr lang="en-IN" sz="2000" b="1" spc="85" dirty="0">
                <a:solidFill>
                  <a:schemeClr val="tx2">
                    <a:lumMod val="60000"/>
                    <a:lumOff val="40000"/>
                  </a:schemeClr>
                </a:solidFill>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Notification No. 14/2021-Central Tax</a:t>
            </a:r>
            <a:endParaRPr lang="en-IN" sz="2000" b="1" spc="85" dirty="0">
              <a:solidFill>
                <a:schemeClr val="tx2">
                  <a:lumMod val="60000"/>
                  <a:lumOff val="40000"/>
                </a:schemeClr>
              </a:solidFill>
              <a:latin typeface="Times New Roman" panose="02020603050405020304" pitchFamily="18" charset="0"/>
              <a:cs typeface="Times New Roman" panose="02020603050405020304" pitchFamily="18" charset="0"/>
            </a:endParaRPr>
          </a:p>
        </p:txBody>
      </p:sp>
      <p:pic>
        <p:nvPicPr>
          <p:cNvPr id="72" name="Picture 2">
            <a:extLst>
              <a:ext uri="{FF2B5EF4-FFF2-40B4-BE49-F238E27FC236}">
                <a16:creationId xmlns:a16="http://schemas.microsoft.com/office/drawing/2014/main" id="{FCB21B86-E1D0-4F74-A57E-DD8C4F68AF0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486400" y="5562600"/>
            <a:ext cx="381000" cy="3048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41122" y="43688"/>
            <a:ext cx="9383878" cy="350737"/>
          </a:xfrm>
          <a:prstGeom prst="rect">
            <a:avLst/>
          </a:prstGeom>
        </p:spPr>
        <p:txBody>
          <a:bodyPr vert="horz" wrap="square" lIns="0" tIns="12065" rIns="0" bIns="0" rtlCol="0">
            <a:spAutoFit/>
          </a:bodyPr>
          <a:lstStyle/>
          <a:p>
            <a:pPr marL="38100">
              <a:lnSpc>
                <a:spcPct val="100000"/>
              </a:lnSpc>
              <a:spcBef>
                <a:spcPts val="95"/>
              </a:spcBef>
            </a:pPr>
            <a:r>
              <a:rPr lang="en-US" spc="85" dirty="0">
                <a:latin typeface="Times New Roman" panose="02020603050405020304" pitchFamily="18" charset="0"/>
                <a:cs typeface="Times New Roman" panose="02020603050405020304" pitchFamily="18" charset="0"/>
              </a:rPr>
              <a:t>Exclusions</a:t>
            </a:r>
            <a:endParaRPr sz="2200" dirty="0"/>
          </a:p>
        </p:txBody>
      </p:sp>
      <p:sp>
        <p:nvSpPr>
          <p:cNvPr id="3" name="object 3"/>
          <p:cNvSpPr/>
          <p:nvPr/>
        </p:nvSpPr>
        <p:spPr>
          <a:xfrm>
            <a:off x="11381231" y="6481571"/>
            <a:ext cx="655320" cy="340360"/>
          </a:xfrm>
          <a:custGeom>
            <a:avLst/>
            <a:gdLst/>
            <a:ahLst/>
            <a:cxnLst/>
            <a:rect l="l" t="t" r="r" b="b"/>
            <a:pathLst>
              <a:path w="655320" h="340359">
                <a:moveTo>
                  <a:pt x="655320" y="0"/>
                </a:moveTo>
                <a:lnTo>
                  <a:pt x="0" y="0"/>
                </a:lnTo>
                <a:lnTo>
                  <a:pt x="0" y="339851"/>
                </a:lnTo>
                <a:lnTo>
                  <a:pt x="655320" y="339851"/>
                </a:lnTo>
                <a:lnTo>
                  <a:pt x="655320" y="0"/>
                </a:lnTo>
                <a:close/>
              </a:path>
            </a:pathLst>
          </a:custGeom>
          <a:solidFill>
            <a:srgbClr val="FF0000"/>
          </a:solidFill>
        </p:spPr>
        <p:txBody>
          <a:bodyPr wrap="square" lIns="0" tIns="0" rIns="0" bIns="0" rtlCol="0"/>
          <a:lstStyle/>
          <a:p>
            <a:endParaRPr/>
          </a:p>
        </p:txBody>
      </p:sp>
      <p:pic>
        <p:nvPicPr>
          <p:cNvPr id="4" name="object 4"/>
          <p:cNvPicPr/>
          <p:nvPr/>
        </p:nvPicPr>
        <p:blipFill>
          <a:blip r:embed="rId3" cstate="print"/>
          <a:stretch>
            <a:fillRect/>
          </a:stretch>
        </p:blipFill>
        <p:spPr>
          <a:xfrm>
            <a:off x="5199150" y="6503213"/>
            <a:ext cx="1462990" cy="295046"/>
          </a:xfrm>
          <a:prstGeom prst="rect">
            <a:avLst/>
          </a:prstGeom>
        </p:spPr>
      </p:pic>
      <p:sp>
        <p:nvSpPr>
          <p:cNvPr id="65" name="object 65"/>
          <p:cNvSpPr txBox="1">
            <a:spLocks noGrp="1"/>
          </p:cNvSpPr>
          <p:nvPr>
            <p:ph type="ftr" sz="quarter" idx="5"/>
          </p:nvPr>
        </p:nvSpPr>
        <p:spPr>
          <a:prstGeom prst="rect">
            <a:avLst/>
          </a:prstGeom>
        </p:spPr>
        <p:txBody>
          <a:bodyPr vert="horz" wrap="square" lIns="0" tIns="0" rIns="0" bIns="0" rtlCol="0">
            <a:spAutoFit/>
          </a:bodyPr>
          <a:lstStyle/>
          <a:p>
            <a:pPr marL="12700">
              <a:lnSpc>
                <a:spcPts val="2615"/>
              </a:lnSpc>
            </a:pPr>
            <a:r>
              <a:rPr spc="75" dirty="0"/>
              <a:t>Ashu</a:t>
            </a:r>
            <a:r>
              <a:rPr spc="25" dirty="0"/>
              <a:t> </a:t>
            </a:r>
            <a:r>
              <a:rPr spc="130" dirty="0"/>
              <a:t>Dalmia</a:t>
            </a:r>
          </a:p>
        </p:txBody>
      </p:sp>
      <p:sp>
        <p:nvSpPr>
          <p:cNvPr id="66" name="object 66"/>
          <p:cNvSpPr txBox="1">
            <a:spLocks noGrp="1"/>
          </p:cNvSpPr>
          <p:nvPr>
            <p:ph type="sldNum" sz="quarter" idx="7"/>
          </p:nvPr>
        </p:nvSpPr>
        <p:spPr>
          <a:xfrm>
            <a:off x="11582399" y="6512487"/>
            <a:ext cx="377951" cy="294953"/>
          </a:xfrm>
          <a:prstGeom prst="rect">
            <a:avLst/>
          </a:prstGeom>
        </p:spPr>
        <p:txBody>
          <a:bodyPr vert="horz" wrap="square" lIns="0" tIns="0" rIns="0" bIns="0" rtlCol="0">
            <a:spAutoFit/>
          </a:bodyPr>
          <a:lstStyle/>
          <a:p>
            <a:pPr marL="38100">
              <a:lnSpc>
                <a:spcPts val="2315"/>
              </a:lnSpc>
            </a:pPr>
            <a:fld id="{81D60167-4931-47E6-BA6A-407CBD079E47}" type="slidenum">
              <a:rPr dirty="0"/>
              <a:t>11</a:t>
            </a:fld>
            <a:endParaRPr dirty="0"/>
          </a:p>
        </p:txBody>
      </p:sp>
      <p:graphicFrame>
        <p:nvGraphicFramePr>
          <p:cNvPr id="67" name="object 5">
            <a:extLst>
              <a:ext uri="{FF2B5EF4-FFF2-40B4-BE49-F238E27FC236}">
                <a16:creationId xmlns:a16="http://schemas.microsoft.com/office/drawing/2014/main" id="{1EFA7009-1FA7-4542-967C-3D9B9191E3FB}"/>
              </a:ext>
            </a:extLst>
          </p:cNvPr>
          <p:cNvGraphicFramePr>
            <a:graphicFrameLocks noGrp="1"/>
          </p:cNvGraphicFramePr>
          <p:nvPr>
            <p:extLst>
              <p:ext uri="{D42A27DB-BD31-4B8C-83A1-F6EECF244321}">
                <p14:modId xmlns:p14="http://schemas.microsoft.com/office/powerpoint/2010/main" val="106661634"/>
              </p:ext>
            </p:extLst>
          </p:nvPr>
        </p:nvGraphicFramePr>
        <p:xfrm>
          <a:off x="231649" y="457200"/>
          <a:ext cx="11807951" cy="6104691"/>
        </p:xfrm>
        <a:graphic>
          <a:graphicData uri="http://schemas.openxmlformats.org/drawingml/2006/table">
            <a:tbl>
              <a:tblPr firstRow="1" bandRow="1">
                <a:tableStyleId>{8799B23B-EC83-4686-B30A-512413B5E67A}</a:tableStyleId>
              </a:tblPr>
              <a:tblGrid>
                <a:gridCol w="2045446">
                  <a:extLst>
                    <a:ext uri="{9D8B030D-6E8A-4147-A177-3AD203B41FA5}">
                      <a16:colId xmlns:a16="http://schemas.microsoft.com/office/drawing/2014/main" val="20000"/>
                    </a:ext>
                  </a:extLst>
                </a:gridCol>
                <a:gridCol w="4583954">
                  <a:extLst>
                    <a:ext uri="{9D8B030D-6E8A-4147-A177-3AD203B41FA5}">
                      <a16:colId xmlns:a16="http://schemas.microsoft.com/office/drawing/2014/main" val="484204316"/>
                    </a:ext>
                  </a:extLst>
                </a:gridCol>
                <a:gridCol w="5178551">
                  <a:extLst>
                    <a:ext uri="{9D8B030D-6E8A-4147-A177-3AD203B41FA5}">
                      <a16:colId xmlns:a16="http://schemas.microsoft.com/office/drawing/2014/main" val="4073300884"/>
                    </a:ext>
                  </a:extLst>
                </a:gridCol>
              </a:tblGrid>
              <a:tr h="219868">
                <a:tc>
                  <a:txBody>
                    <a:bodyPr/>
                    <a:lstStyle/>
                    <a:p>
                      <a:pPr algn="ctr">
                        <a:lnSpc>
                          <a:spcPts val="2065"/>
                        </a:lnSpc>
                      </a:pPr>
                      <a:r>
                        <a:rPr lang="en-US" sz="1800" spc="-5" dirty="0">
                          <a:latin typeface="Times New Roman" panose="02020603050405020304" pitchFamily="18" charset="0"/>
                          <a:cs typeface="Times New Roman" panose="02020603050405020304" pitchFamily="18" charset="0"/>
                        </a:rPr>
                        <a:t>Section</a:t>
                      </a:r>
                      <a:endParaRPr sz="1800" dirty="0">
                        <a:latin typeface="Times New Roman" panose="02020603050405020304" pitchFamily="18" charset="0"/>
                        <a:cs typeface="Times New Roman" panose="02020603050405020304" pitchFamily="18" charset="0"/>
                      </a:endParaRPr>
                    </a:p>
                  </a:txBody>
                  <a:tcPr marL="0" marR="0" marT="0" marB="0"/>
                </a:tc>
                <a:tc>
                  <a:txBody>
                    <a:bodyPr/>
                    <a:lstStyle/>
                    <a:p>
                      <a:pPr algn="ctr">
                        <a:lnSpc>
                          <a:spcPts val="2065"/>
                        </a:lnSpc>
                      </a:pPr>
                      <a:r>
                        <a:rPr lang="en-US" sz="1800" spc="-5" dirty="0">
                          <a:latin typeface="Times New Roman" panose="02020603050405020304" pitchFamily="18" charset="0"/>
                          <a:cs typeface="Times New Roman" panose="02020603050405020304" pitchFamily="18" charset="0"/>
                        </a:rPr>
                        <a:t>Rules</a:t>
                      </a:r>
                      <a:endParaRPr sz="1800" dirty="0">
                        <a:latin typeface="Times New Roman" panose="02020603050405020304" pitchFamily="18" charset="0"/>
                        <a:cs typeface="Times New Roman" panose="02020603050405020304" pitchFamily="18" charset="0"/>
                      </a:endParaRPr>
                    </a:p>
                  </a:txBody>
                  <a:tcPr marL="0" marR="0" marT="0" marB="0"/>
                </a:tc>
                <a:tc>
                  <a:txBody>
                    <a:bodyPr/>
                    <a:lstStyle/>
                    <a:p>
                      <a:pPr algn="ctr">
                        <a:lnSpc>
                          <a:spcPts val="2065"/>
                        </a:lnSpc>
                      </a:pPr>
                      <a:r>
                        <a:rPr lang="en-US" sz="1800" spc="-5" dirty="0">
                          <a:latin typeface="Times New Roman" panose="02020603050405020304" pitchFamily="18" charset="0"/>
                          <a:cs typeface="Times New Roman" panose="02020603050405020304" pitchFamily="18" charset="0"/>
                        </a:rPr>
                        <a:t>Provisions</a:t>
                      </a:r>
                      <a:endParaRPr sz="1800" dirty="0">
                        <a:latin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10000"/>
                  </a:ext>
                </a:extLst>
              </a:tr>
              <a:tr h="455965">
                <a:tc>
                  <a:txBody>
                    <a:bodyPr/>
                    <a:lstStyle/>
                    <a:p>
                      <a:pPr marL="635" marR="0" lvl="0" indent="0" algn="l" defTabSz="914400" eaLnBrk="1" fontAlgn="auto" latinLnBrk="0" hangingPunct="1">
                        <a:lnSpc>
                          <a:spcPts val="2090"/>
                        </a:lnSpc>
                        <a:spcBef>
                          <a:spcPts val="5"/>
                        </a:spcBef>
                        <a:spcAft>
                          <a:spcPts val="0"/>
                        </a:spcAft>
                        <a:buClrTx/>
                        <a:buSzTx/>
                        <a:buFontTx/>
                        <a:buNone/>
                        <a:tabLst/>
                        <a:defRPr/>
                      </a:pPr>
                      <a:r>
                        <a:rPr lang="en-IN" sz="1800" b="0" u="none" strike="noStrike" baseline="0" dirty="0">
                          <a:solidFill>
                            <a:schemeClr val="tx1"/>
                          </a:solidFill>
                          <a:latin typeface="Times New Roman" panose="02020603050405020304" pitchFamily="18" charset="0"/>
                          <a:cs typeface="Times New Roman" panose="02020603050405020304" pitchFamily="18" charset="0"/>
                        </a:rPr>
                        <a:t> Chapter IV 	</a:t>
                      </a:r>
                      <a:endParaRPr lang="en-IN" sz="1800" b="0" i="0" u="none" strike="noStrike" baseline="0" dirty="0">
                        <a:solidFill>
                          <a:schemeClr val="tx1"/>
                        </a:solidFill>
                        <a:latin typeface="Times New Roman" panose="02020603050405020304" pitchFamily="18" charset="0"/>
                        <a:ea typeface="+mn-ea"/>
                        <a:cs typeface="Times New Roman" panose="02020603050405020304" pitchFamily="18" charset="0"/>
                      </a:endParaRPr>
                    </a:p>
                  </a:txBody>
                  <a:tcPr marL="0" marR="0" marT="1270" marB="0"/>
                </a:tc>
                <a:tc>
                  <a:txBody>
                    <a:bodyPr/>
                    <a:lstStyle/>
                    <a:p>
                      <a:pPr algn="l"/>
                      <a:r>
                        <a:rPr lang="en-US" sz="1800" b="0" u="none" strike="noStrike" baseline="0" dirty="0">
                          <a:solidFill>
                            <a:schemeClr val="tx1"/>
                          </a:solidFill>
                          <a:latin typeface="Times New Roman" panose="02020603050405020304" pitchFamily="18" charset="0"/>
                          <a:cs typeface="Times New Roman" panose="02020603050405020304" pitchFamily="18" charset="0"/>
                        </a:rPr>
                        <a:t> Chapter IV of CGST Rules, 2017, rules ranging from </a:t>
                      </a:r>
                      <a:r>
                        <a:rPr lang="en-IN" sz="1800" b="0" u="none" strike="noStrike" baseline="0" dirty="0">
                          <a:solidFill>
                            <a:schemeClr val="tx1"/>
                          </a:solidFill>
                          <a:latin typeface="Times New Roman" panose="02020603050405020304" pitchFamily="18" charset="0"/>
                          <a:cs typeface="Times New Roman" panose="02020603050405020304" pitchFamily="18" charset="0"/>
                        </a:rPr>
                        <a:t>27 to 35. 	</a:t>
                      </a:r>
                      <a:endParaRPr lang="en-IN" sz="1800" b="0" i="0" u="none" strike="noStrike" baseline="0" dirty="0">
                        <a:solidFill>
                          <a:schemeClr val="tx1"/>
                        </a:solidFill>
                        <a:latin typeface="Times New Roman" panose="02020603050405020304" pitchFamily="18" charset="0"/>
                        <a:ea typeface="+mn-ea"/>
                        <a:cs typeface="Times New Roman" panose="02020603050405020304" pitchFamily="18" charset="0"/>
                      </a:endParaRPr>
                    </a:p>
                  </a:txBody>
                  <a:tcPr marL="0" marR="0" marT="4445" marB="0"/>
                </a:tc>
                <a:tc>
                  <a:txBody>
                    <a:bodyPr/>
                    <a:lstStyle/>
                    <a:p>
                      <a:pPr algn="l"/>
                      <a:r>
                        <a:rPr lang="en-US" sz="1800" b="0" u="none" strike="noStrike" baseline="0" dirty="0">
                          <a:solidFill>
                            <a:schemeClr val="tx1"/>
                          </a:solidFill>
                          <a:latin typeface="Times New Roman" panose="02020603050405020304" pitchFamily="18" charset="0"/>
                          <a:cs typeface="Times New Roman" panose="02020603050405020304" pitchFamily="18" charset="0"/>
                        </a:rPr>
                        <a:t> Time and Value of Supply 	</a:t>
                      </a:r>
                    </a:p>
                    <a:p>
                      <a:pPr marL="1270" indent="0" algn="l">
                        <a:lnSpc>
                          <a:spcPct val="100000"/>
                        </a:lnSpc>
                        <a:spcBef>
                          <a:spcPts val="35"/>
                        </a:spcBef>
                        <a:buFont typeface="Wingdings" panose="05000000000000000000" pitchFamily="2" charset="2"/>
                        <a:buNone/>
                      </a:pPr>
                      <a:endParaRPr lang="en-US" sz="1800" spc="-5" dirty="0">
                        <a:latin typeface="Times New Roman" panose="02020603050405020304" pitchFamily="18" charset="0"/>
                        <a:cs typeface="Times New Roman" panose="02020603050405020304" pitchFamily="18" charset="0"/>
                      </a:endParaRPr>
                    </a:p>
                  </a:txBody>
                  <a:tcPr marL="0" marR="0" marT="4445" marB="0"/>
                </a:tc>
                <a:extLst>
                  <a:ext uri="{0D108BD9-81ED-4DB2-BD59-A6C34878D82A}">
                    <a16:rowId xmlns:a16="http://schemas.microsoft.com/office/drawing/2014/main" val="10002"/>
                  </a:ext>
                </a:extLst>
              </a:tr>
              <a:tr h="524206">
                <a:tc>
                  <a:txBody>
                    <a:bodyPr/>
                    <a:lstStyle/>
                    <a:p>
                      <a:pPr marL="635" marR="0" lvl="0" indent="0" algn="l" defTabSz="914400" eaLnBrk="1" fontAlgn="auto" latinLnBrk="0" hangingPunct="1">
                        <a:lnSpc>
                          <a:spcPts val="2090"/>
                        </a:lnSpc>
                        <a:spcBef>
                          <a:spcPts val="5"/>
                        </a:spcBef>
                        <a:spcAft>
                          <a:spcPts val="0"/>
                        </a:spcAft>
                        <a:buClrTx/>
                        <a:buSzTx/>
                        <a:buFontTx/>
                        <a:buNone/>
                        <a:tabLst/>
                        <a:defRPr/>
                      </a:pPr>
                      <a:r>
                        <a:rPr lang="en-IN" sz="1800" b="0" u="none" strike="noStrike" baseline="0" dirty="0">
                          <a:solidFill>
                            <a:schemeClr val="tx1"/>
                          </a:solidFill>
                          <a:latin typeface="Times New Roman" panose="02020603050405020304" pitchFamily="18" charset="0"/>
                          <a:cs typeface="Times New Roman" panose="02020603050405020304" pitchFamily="18" charset="0"/>
                        </a:rPr>
                        <a:t> Section 10(3) 	</a:t>
                      </a:r>
                    </a:p>
                    <a:p>
                      <a:pPr marL="635" marR="0" lvl="0" indent="0" algn="l" defTabSz="914400" eaLnBrk="1" fontAlgn="auto" latinLnBrk="0" hangingPunct="1">
                        <a:lnSpc>
                          <a:spcPts val="2090"/>
                        </a:lnSpc>
                        <a:spcBef>
                          <a:spcPts val="5"/>
                        </a:spcBef>
                        <a:spcAft>
                          <a:spcPts val="0"/>
                        </a:spcAft>
                        <a:buClrTx/>
                        <a:buSzTx/>
                        <a:buFontTx/>
                        <a:buNone/>
                        <a:tabLst/>
                        <a:defRPr/>
                      </a:pPr>
                      <a:r>
                        <a:rPr lang="en-IN" sz="1800" b="0" u="none" strike="noStrike" baseline="0" dirty="0">
                          <a:solidFill>
                            <a:schemeClr val="tx1"/>
                          </a:solidFill>
                          <a:latin typeface="Times New Roman" panose="02020603050405020304" pitchFamily="18" charset="0"/>
                          <a:cs typeface="Times New Roman" panose="02020603050405020304" pitchFamily="18" charset="0"/>
                        </a:rPr>
                        <a:t> </a:t>
                      </a:r>
                      <a:endParaRPr lang="en-IN" sz="1800" b="0" i="0" u="none" strike="noStrike" baseline="0" dirty="0">
                        <a:solidFill>
                          <a:schemeClr val="tx1"/>
                        </a:solidFill>
                        <a:latin typeface="Times New Roman" panose="02020603050405020304" pitchFamily="18" charset="0"/>
                        <a:ea typeface="+mn-ea"/>
                        <a:cs typeface="Times New Roman" panose="02020603050405020304" pitchFamily="18" charset="0"/>
                      </a:endParaRPr>
                    </a:p>
                  </a:txBody>
                  <a:tcPr marL="0" marR="0" marT="1270" marB="0"/>
                </a:tc>
                <a:tc>
                  <a:txBody>
                    <a:bodyPr/>
                    <a:lstStyle/>
                    <a:p>
                      <a:pPr algn="l"/>
                      <a:endParaRPr lang="en-IN" sz="1800" b="0" i="0" u="none" strike="noStrike" baseline="0" dirty="0">
                        <a:solidFill>
                          <a:schemeClr val="tx1"/>
                        </a:solidFill>
                        <a:latin typeface="Times New Roman" panose="02020603050405020304" pitchFamily="18" charset="0"/>
                        <a:ea typeface="+mn-ea"/>
                        <a:cs typeface="Times New Roman" panose="02020603050405020304" pitchFamily="18" charset="0"/>
                      </a:endParaRPr>
                    </a:p>
                  </a:txBody>
                  <a:tcPr marL="0" marR="0" marT="4445" marB="0"/>
                </a:tc>
                <a:tc>
                  <a:txBody>
                    <a:bodyPr/>
                    <a:lstStyle/>
                    <a:p>
                      <a:pPr algn="l"/>
                      <a:r>
                        <a:rPr lang="en-IN" sz="1800" b="0" u="none" strike="noStrike" baseline="0" dirty="0">
                          <a:solidFill>
                            <a:schemeClr val="tx1"/>
                          </a:solidFill>
                          <a:latin typeface="Times New Roman" panose="02020603050405020304" pitchFamily="18" charset="0"/>
                          <a:cs typeface="Times New Roman" panose="02020603050405020304" pitchFamily="18" charset="0"/>
                        </a:rPr>
                        <a:t> Lapse of Composition scheme </a:t>
                      </a:r>
                    </a:p>
                    <a:p>
                      <a:pPr algn="l"/>
                      <a:r>
                        <a:rPr lang="en-US" sz="1800" b="0" u="none" strike="noStrike" baseline="0" dirty="0">
                          <a:solidFill>
                            <a:schemeClr val="tx1"/>
                          </a:solidFill>
                          <a:latin typeface="Times New Roman" panose="02020603050405020304" pitchFamily="18" charset="0"/>
                          <a:cs typeface="Times New Roman" panose="02020603050405020304" pitchFamily="18" charset="0"/>
                        </a:rPr>
                        <a:t>due to crossing of Limits </a:t>
                      </a:r>
                      <a:endParaRPr lang="en-US" sz="1800" b="0" i="0" u="none" strike="noStrike" baseline="0" dirty="0">
                        <a:solidFill>
                          <a:schemeClr val="tx1"/>
                        </a:solidFill>
                        <a:latin typeface="Times New Roman" panose="02020603050405020304" pitchFamily="18" charset="0"/>
                        <a:ea typeface="+mn-ea"/>
                        <a:cs typeface="Times New Roman" panose="02020603050405020304" pitchFamily="18" charset="0"/>
                      </a:endParaRPr>
                    </a:p>
                  </a:txBody>
                  <a:tcPr marL="0" marR="0" marT="4445" marB="0"/>
                </a:tc>
                <a:extLst>
                  <a:ext uri="{0D108BD9-81ED-4DB2-BD59-A6C34878D82A}">
                    <a16:rowId xmlns:a16="http://schemas.microsoft.com/office/drawing/2014/main" val="258492610"/>
                  </a:ext>
                </a:extLst>
              </a:tr>
              <a:tr h="436909">
                <a:tc>
                  <a:txBody>
                    <a:bodyPr/>
                    <a:lstStyle/>
                    <a:p>
                      <a:pPr marL="635" marR="0" lvl="0" indent="0" algn="l" defTabSz="914400" eaLnBrk="1" fontAlgn="auto" latinLnBrk="0" hangingPunct="1">
                        <a:lnSpc>
                          <a:spcPts val="2090"/>
                        </a:lnSpc>
                        <a:spcBef>
                          <a:spcPts val="5"/>
                        </a:spcBef>
                        <a:spcAft>
                          <a:spcPts val="0"/>
                        </a:spcAft>
                        <a:buClrTx/>
                        <a:buSzTx/>
                        <a:buFontTx/>
                        <a:buNone/>
                        <a:tabLst/>
                        <a:defRPr/>
                      </a:pPr>
                      <a:r>
                        <a:rPr lang="en-IN" sz="1800" b="0" u="none" strike="noStrike" baseline="0" dirty="0">
                          <a:solidFill>
                            <a:schemeClr val="tx1"/>
                          </a:solidFill>
                          <a:latin typeface="Times New Roman" panose="02020603050405020304" pitchFamily="18" charset="0"/>
                          <a:cs typeface="Times New Roman" panose="02020603050405020304" pitchFamily="18" charset="0"/>
                        </a:rPr>
                        <a:t> Section 25 	</a:t>
                      </a:r>
                      <a:endParaRPr lang="en-IN" sz="1800" b="0" i="0" u="none" strike="noStrike" baseline="0" dirty="0">
                        <a:solidFill>
                          <a:schemeClr val="tx1"/>
                        </a:solidFill>
                        <a:latin typeface="Times New Roman" panose="02020603050405020304" pitchFamily="18" charset="0"/>
                        <a:ea typeface="+mn-ea"/>
                        <a:cs typeface="Times New Roman" panose="02020603050405020304" pitchFamily="18" charset="0"/>
                      </a:endParaRPr>
                    </a:p>
                  </a:txBody>
                  <a:tcPr marL="0" marR="0" marT="1270" marB="0"/>
                </a:tc>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n-US" sz="1800" b="0" u="none" strike="noStrike" baseline="0" dirty="0">
                          <a:solidFill>
                            <a:schemeClr val="tx1"/>
                          </a:solidFill>
                          <a:latin typeface="Times New Roman" panose="02020603050405020304" pitchFamily="18" charset="0"/>
                          <a:cs typeface="Times New Roman" panose="02020603050405020304" pitchFamily="18" charset="0"/>
                        </a:rPr>
                        <a:t> Rule No. 8, 14, 9, 10, 10A, 11, 12, 16, 17, 18, 24, 25, 26 </a:t>
                      </a:r>
                      <a:endParaRPr lang="en-US" sz="1800" b="0" i="0" u="none" strike="noStrike" baseline="0" dirty="0">
                        <a:solidFill>
                          <a:schemeClr val="tx1"/>
                        </a:solidFill>
                        <a:latin typeface="Times New Roman" panose="02020603050405020304" pitchFamily="18" charset="0"/>
                        <a:ea typeface="+mn-ea"/>
                        <a:cs typeface="Times New Roman" panose="02020603050405020304" pitchFamily="18" charset="0"/>
                      </a:endParaRPr>
                    </a:p>
                  </a:txBody>
                  <a:tcPr marL="0" marR="0" marT="4445" marB="0"/>
                </a:tc>
                <a:tc>
                  <a:txBody>
                    <a:bodyPr/>
                    <a:lstStyle/>
                    <a:p>
                      <a:pPr algn="l"/>
                      <a:r>
                        <a:rPr lang="en-US" sz="1800" b="0" u="none" strike="noStrike" baseline="0" dirty="0">
                          <a:solidFill>
                            <a:schemeClr val="tx1"/>
                          </a:solidFill>
                          <a:latin typeface="Times New Roman" panose="02020603050405020304" pitchFamily="18" charset="0"/>
                          <a:cs typeface="Times New Roman" panose="02020603050405020304" pitchFamily="18" charset="0"/>
                        </a:rPr>
                        <a:t> Registration Procedure</a:t>
                      </a:r>
                      <a:endParaRPr lang="en-US" sz="1800" b="0" i="0" u="none" strike="noStrike" baseline="0" dirty="0">
                        <a:solidFill>
                          <a:schemeClr val="tx1"/>
                        </a:solidFill>
                        <a:latin typeface="Times New Roman" panose="02020603050405020304" pitchFamily="18" charset="0"/>
                        <a:ea typeface="+mn-ea"/>
                        <a:cs typeface="Times New Roman" panose="02020603050405020304" pitchFamily="18" charset="0"/>
                      </a:endParaRPr>
                    </a:p>
                  </a:txBody>
                  <a:tcPr marL="0" marR="0" marT="4445" marB="0"/>
                </a:tc>
                <a:extLst>
                  <a:ext uri="{0D108BD9-81ED-4DB2-BD59-A6C34878D82A}">
                    <a16:rowId xmlns:a16="http://schemas.microsoft.com/office/drawing/2014/main" val="355771882"/>
                  </a:ext>
                </a:extLst>
              </a:tr>
              <a:tr h="455965">
                <a:tc>
                  <a:txBody>
                    <a:bodyPr/>
                    <a:lstStyle/>
                    <a:p>
                      <a:pPr marL="635" marR="0" lvl="0" indent="0" algn="l" defTabSz="914400" eaLnBrk="1" fontAlgn="auto" latinLnBrk="0" hangingPunct="1">
                        <a:lnSpc>
                          <a:spcPts val="2090"/>
                        </a:lnSpc>
                        <a:spcBef>
                          <a:spcPts val="5"/>
                        </a:spcBef>
                        <a:spcAft>
                          <a:spcPts val="0"/>
                        </a:spcAft>
                        <a:buClrTx/>
                        <a:buSzTx/>
                        <a:buFontTx/>
                        <a:buNone/>
                        <a:tabLst/>
                        <a:defRPr/>
                      </a:pPr>
                      <a:r>
                        <a:rPr lang="en-IN" sz="1800" b="0" u="none" strike="noStrike" baseline="0" dirty="0">
                          <a:solidFill>
                            <a:schemeClr val="tx1"/>
                          </a:solidFill>
                          <a:latin typeface="Times New Roman" panose="02020603050405020304" pitchFamily="18" charset="0"/>
                          <a:cs typeface="Times New Roman" panose="02020603050405020304" pitchFamily="18" charset="0"/>
                        </a:rPr>
                        <a:t> Section 27 	</a:t>
                      </a:r>
                      <a:endParaRPr lang="en-IN" sz="1800" b="0" i="0" u="none" strike="noStrike" baseline="0" dirty="0">
                        <a:solidFill>
                          <a:schemeClr val="tx1"/>
                        </a:solidFill>
                        <a:latin typeface="Times New Roman" panose="02020603050405020304" pitchFamily="18" charset="0"/>
                        <a:ea typeface="+mn-ea"/>
                        <a:cs typeface="Times New Roman" panose="02020603050405020304" pitchFamily="18" charset="0"/>
                      </a:endParaRPr>
                    </a:p>
                  </a:txBody>
                  <a:tcPr marL="0" marR="0" marT="1270" marB="0"/>
                </a:tc>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n-IN" sz="1800" b="0" u="none" strike="noStrike" baseline="0" dirty="0">
                          <a:solidFill>
                            <a:schemeClr val="tx1"/>
                          </a:solidFill>
                          <a:latin typeface="Times New Roman" panose="02020603050405020304" pitchFamily="18" charset="0"/>
                          <a:cs typeface="Times New Roman" panose="02020603050405020304" pitchFamily="18" charset="0"/>
                        </a:rPr>
                        <a:t> Rule No. 13 &amp; 15 	</a:t>
                      </a:r>
                    </a:p>
                    <a:p>
                      <a:pPr marL="0" marR="0" lvl="0" indent="0" algn="l" defTabSz="914400" eaLnBrk="1" fontAlgn="auto" latinLnBrk="0" hangingPunct="1">
                        <a:lnSpc>
                          <a:spcPct val="100000"/>
                        </a:lnSpc>
                        <a:spcBef>
                          <a:spcPts val="0"/>
                        </a:spcBef>
                        <a:spcAft>
                          <a:spcPts val="0"/>
                        </a:spcAft>
                        <a:buClrTx/>
                        <a:buSzTx/>
                        <a:buFontTx/>
                        <a:buNone/>
                        <a:tabLst/>
                        <a:defRPr/>
                      </a:pPr>
                      <a:endParaRPr lang="en-US" sz="1800" b="0" i="0" u="none" strike="noStrike" baseline="0" dirty="0">
                        <a:solidFill>
                          <a:schemeClr val="tx1"/>
                        </a:solidFill>
                        <a:latin typeface="Times New Roman" panose="02020603050405020304" pitchFamily="18" charset="0"/>
                        <a:ea typeface="+mn-ea"/>
                        <a:cs typeface="Times New Roman" panose="02020603050405020304" pitchFamily="18" charset="0"/>
                      </a:endParaRPr>
                    </a:p>
                  </a:txBody>
                  <a:tcPr marL="0" marR="0" marT="4445" marB="0"/>
                </a:tc>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n-US" sz="1800" b="0" u="none" strike="noStrike" baseline="0" dirty="0">
                          <a:solidFill>
                            <a:schemeClr val="tx1"/>
                          </a:solidFill>
                          <a:latin typeface="Times New Roman" panose="02020603050405020304" pitchFamily="18" charset="0"/>
                          <a:cs typeface="Times New Roman" panose="02020603050405020304" pitchFamily="18" charset="0"/>
                        </a:rPr>
                        <a:t> Special provisions relating to Casual taxable person &amp; Non-resident  Taxable person. 	</a:t>
                      </a:r>
                      <a:endParaRPr lang="en-US" sz="1800" b="0" i="0" u="none" strike="noStrike" baseline="0" dirty="0">
                        <a:solidFill>
                          <a:schemeClr val="tx1"/>
                        </a:solidFill>
                        <a:latin typeface="Times New Roman" panose="02020603050405020304" pitchFamily="18" charset="0"/>
                        <a:ea typeface="+mn-ea"/>
                        <a:cs typeface="Times New Roman" panose="02020603050405020304" pitchFamily="18" charset="0"/>
                      </a:endParaRPr>
                    </a:p>
                  </a:txBody>
                  <a:tcPr marL="0" marR="0" marT="4445" marB="0"/>
                </a:tc>
                <a:extLst>
                  <a:ext uri="{0D108BD9-81ED-4DB2-BD59-A6C34878D82A}">
                    <a16:rowId xmlns:a16="http://schemas.microsoft.com/office/drawing/2014/main" val="2018274647"/>
                  </a:ext>
                </a:extLst>
              </a:tr>
              <a:tr h="319440">
                <a:tc>
                  <a:txBody>
                    <a:bodyPr/>
                    <a:lstStyle/>
                    <a:p>
                      <a:pPr marL="635" marR="0" lvl="0" indent="0" algn="l" defTabSz="914400" eaLnBrk="1" fontAlgn="auto" latinLnBrk="0" hangingPunct="1">
                        <a:lnSpc>
                          <a:spcPts val="2090"/>
                        </a:lnSpc>
                        <a:spcBef>
                          <a:spcPts val="5"/>
                        </a:spcBef>
                        <a:spcAft>
                          <a:spcPts val="0"/>
                        </a:spcAft>
                        <a:buClrTx/>
                        <a:buSzTx/>
                        <a:buFontTx/>
                        <a:buNone/>
                        <a:tabLst/>
                        <a:defRPr/>
                      </a:pPr>
                      <a:r>
                        <a:rPr lang="en-IN" sz="1800" b="0" u="none" strike="noStrike" baseline="0" dirty="0">
                          <a:solidFill>
                            <a:schemeClr val="tx1"/>
                          </a:solidFill>
                          <a:latin typeface="Times New Roman" panose="02020603050405020304" pitchFamily="18" charset="0"/>
                          <a:cs typeface="Times New Roman" panose="02020603050405020304" pitchFamily="18" charset="0"/>
                        </a:rPr>
                        <a:t> Section 31 	</a:t>
                      </a:r>
                      <a:endParaRPr lang="en-IN" sz="1800" b="0" i="0" u="none" strike="noStrike" baseline="0" dirty="0">
                        <a:solidFill>
                          <a:schemeClr val="tx1"/>
                        </a:solidFill>
                        <a:latin typeface="Times New Roman" panose="02020603050405020304" pitchFamily="18" charset="0"/>
                        <a:ea typeface="+mn-ea"/>
                        <a:cs typeface="Times New Roman" panose="02020603050405020304" pitchFamily="18" charset="0"/>
                      </a:endParaRPr>
                    </a:p>
                  </a:txBody>
                  <a:tcPr marL="0" marR="0" marT="1270" marB="0"/>
                </a:tc>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n-US" sz="1800" b="0" u="none" strike="noStrike" baseline="0" dirty="0">
                          <a:solidFill>
                            <a:schemeClr val="tx1"/>
                          </a:solidFill>
                          <a:latin typeface="Times New Roman" panose="02020603050405020304" pitchFamily="18" charset="0"/>
                          <a:cs typeface="Times New Roman" panose="02020603050405020304" pitchFamily="18" charset="0"/>
                        </a:rPr>
                        <a:t> Rule No. 46, 46A, 47, 49, 50, 51, 52, 53 	</a:t>
                      </a:r>
                      <a:endParaRPr lang="en-US" sz="1800" b="0" i="0" u="none" strike="noStrike" baseline="0" dirty="0">
                        <a:solidFill>
                          <a:schemeClr val="tx1"/>
                        </a:solidFill>
                        <a:latin typeface="Times New Roman" panose="02020603050405020304" pitchFamily="18" charset="0"/>
                        <a:ea typeface="+mn-ea"/>
                        <a:cs typeface="Times New Roman" panose="02020603050405020304" pitchFamily="18" charset="0"/>
                      </a:endParaRPr>
                    </a:p>
                  </a:txBody>
                  <a:tcPr marL="0" marR="0" marT="4445" marB="0"/>
                </a:tc>
                <a:tc>
                  <a:txBody>
                    <a:bodyPr/>
                    <a:lstStyle/>
                    <a:p>
                      <a:pPr algn="l"/>
                      <a:r>
                        <a:rPr lang="en-US" sz="1800" b="0" u="none" strike="noStrike" baseline="0" dirty="0">
                          <a:solidFill>
                            <a:schemeClr val="tx1"/>
                          </a:solidFill>
                          <a:latin typeface="Times New Roman" panose="02020603050405020304" pitchFamily="18" charset="0"/>
                          <a:cs typeface="Times New Roman" panose="02020603050405020304" pitchFamily="18" charset="0"/>
                        </a:rPr>
                        <a:t> Tax Invoice</a:t>
                      </a:r>
                      <a:endParaRPr lang="en-US" sz="1800" b="0" i="0" u="none" strike="noStrike" baseline="0" dirty="0">
                        <a:solidFill>
                          <a:schemeClr val="tx1"/>
                        </a:solidFill>
                        <a:latin typeface="Times New Roman" panose="02020603050405020304" pitchFamily="18" charset="0"/>
                        <a:ea typeface="+mn-ea"/>
                        <a:cs typeface="Times New Roman" panose="02020603050405020304" pitchFamily="18" charset="0"/>
                      </a:endParaRPr>
                    </a:p>
                  </a:txBody>
                  <a:tcPr marL="0" marR="0" marT="4445" marB="0"/>
                </a:tc>
                <a:extLst>
                  <a:ext uri="{0D108BD9-81ED-4DB2-BD59-A6C34878D82A}">
                    <a16:rowId xmlns:a16="http://schemas.microsoft.com/office/drawing/2014/main" val="1392715606"/>
                  </a:ext>
                </a:extLst>
              </a:tr>
              <a:tr h="436909">
                <a:tc>
                  <a:txBody>
                    <a:bodyPr/>
                    <a:lstStyle/>
                    <a:p>
                      <a:pPr marL="635" marR="0" lvl="0" indent="0" algn="l" defTabSz="914400" eaLnBrk="1" fontAlgn="auto" latinLnBrk="0" hangingPunct="1">
                        <a:lnSpc>
                          <a:spcPts val="2090"/>
                        </a:lnSpc>
                        <a:spcBef>
                          <a:spcPts val="5"/>
                        </a:spcBef>
                        <a:spcAft>
                          <a:spcPts val="0"/>
                        </a:spcAft>
                        <a:buClrTx/>
                        <a:buSzTx/>
                        <a:buFontTx/>
                        <a:buNone/>
                        <a:tabLst/>
                        <a:defRPr/>
                      </a:pPr>
                      <a:r>
                        <a:rPr lang="en-US" sz="1800" b="0" u="none" strike="noStrike" baseline="0" dirty="0">
                          <a:solidFill>
                            <a:schemeClr val="tx1"/>
                          </a:solidFill>
                          <a:latin typeface="Times New Roman" panose="02020603050405020304" pitchFamily="18" charset="0"/>
                          <a:cs typeface="Times New Roman" panose="02020603050405020304" pitchFamily="18" charset="0"/>
                        </a:rPr>
                        <a:t> Section 37</a:t>
                      </a:r>
                      <a:endParaRPr lang="en-IN" sz="1800" b="0" i="0" u="none" strike="noStrike" baseline="0" dirty="0">
                        <a:solidFill>
                          <a:schemeClr val="tx1"/>
                        </a:solidFill>
                        <a:latin typeface="Times New Roman" panose="02020603050405020304" pitchFamily="18" charset="0"/>
                        <a:ea typeface="+mn-ea"/>
                        <a:cs typeface="Times New Roman" panose="02020603050405020304" pitchFamily="18" charset="0"/>
                      </a:endParaRPr>
                    </a:p>
                  </a:txBody>
                  <a:tcPr marL="0" marR="0" marT="1270" marB="0"/>
                </a:tc>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n-US" sz="1800" b="0" u="none" strike="noStrike" baseline="0" dirty="0">
                          <a:solidFill>
                            <a:schemeClr val="tx1"/>
                          </a:solidFill>
                          <a:latin typeface="Times New Roman" panose="02020603050405020304" pitchFamily="18" charset="0"/>
                          <a:cs typeface="Times New Roman" panose="02020603050405020304" pitchFamily="18" charset="0"/>
                        </a:rPr>
                        <a:t> Rule No. 59, 78, 79 	</a:t>
                      </a:r>
                      <a:endParaRPr lang="en-US" sz="1800" b="0" i="0" u="none" strike="noStrike" baseline="0" dirty="0">
                        <a:solidFill>
                          <a:schemeClr val="tx1"/>
                        </a:solidFill>
                        <a:latin typeface="Times New Roman" panose="02020603050405020304" pitchFamily="18" charset="0"/>
                        <a:ea typeface="+mn-ea"/>
                        <a:cs typeface="Times New Roman" panose="02020603050405020304" pitchFamily="18" charset="0"/>
                      </a:endParaRPr>
                    </a:p>
                  </a:txBody>
                  <a:tcPr marL="0" marR="0" marT="4445" marB="0"/>
                </a:tc>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n-US" sz="1800" b="0" u="none" strike="noStrike" baseline="0" dirty="0">
                          <a:solidFill>
                            <a:schemeClr val="tx1"/>
                          </a:solidFill>
                          <a:latin typeface="Times New Roman" panose="02020603050405020304" pitchFamily="18" charset="0"/>
                          <a:cs typeface="Times New Roman" panose="02020603050405020304" pitchFamily="18" charset="0"/>
                        </a:rPr>
                        <a:t> Furnishing Details of Outward supplies 	</a:t>
                      </a:r>
                      <a:endParaRPr lang="en-US" sz="1800" b="0" i="0" u="none" strike="noStrike" baseline="0" dirty="0">
                        <a:solidFill>
                          <a:schemeClr val="tx1"/>
                        </a:solidFill>
                        <a:latin typeface="Times New Roman" panose="02020603050405020304" pitchFamily="18" charset="0"/>
                        <a:ea typeface="+mn-ea"/>
                        <a:cs typeface="Times New Roman" panose="02020603050405020304" pitchFamily="18" charset="0"/>
                      </a:endParaRPr>
                    </a:p>
                  </a:txBody>
                  <a:tcPr marL="0" marR="0" marT="4445" marB="0"/>
                </a:tc>
                <a:extLst>
                  <a:ext uri="{0D108BD9-81ED-4DB2-BD59-A6C34878D82A}">
                    <a16:rowId xmlns:a16="http://schemas.microsoft.com/office/drawing/2014/main" val="1171672280"/>
                  </a:ext>
                </a:extLst>
              </a:tr>
              <a:tr h="455965">
                <a:tc>
                  <a:txBody>
                    <a:bodyPr/>
                    <a:lstStyle/>
                    <a:p>
                      <a:pPr marL="635" marR="0" lvl="0" indent="0" algn="l" defTabSz="914400" eaLnBrk="1" fontAlgn="auto" latinLnBrk="0" hangingPunct="1">
                        <a:lnSpc>
                          <a:spcPts val="2090"/>
                        </a:lnSpc>
                        <a:spcBef>
                          <a:spcPts val="5"/>
                        </a:spcBef>
                        <a:spcAft>
                          <a:spcPts val="0"/>
                        </a:spcAft>
                        <a:buClrTx/>
                        <a:buSzTx/>
                        <a:buFontTx/>
                        <a:buNone/>
                        <a:tabLst/>
                        <a:defRPr/>
                      </a:pPr>
                      <a:r>
                        <a:rPr lang="en-US" sz="1800" b="0" u="none" strike="noStrike" baseline="0" dirty="0">
                          <a:solidFill>
                            <a:schemeClr val="tx1"/>
                          </a:solidFill>
                          <a:latin typeface="Times New Roman" panose="02020603050405020304" pitchFamily="18" charset="0"/>
                          <a:cs typeface="Times New Roman" panose="02020603050405020304" pitchFamily="18" charset="0"/>
                        </a:rPr>
                        <a:t> Section 47</a:t>
                      </a:r>
                      <a:endParaRPr lang="en-IN" sz="1800" b="0" i="0" u="none" strike="noStrike" baseline="0" dirty="0">
                        <a:solidFill>
                          <a:schemeClr val="tx1"/>
                        </a:solidFill>
                        <a:latin typeface="Times New Roman" panose="02020603050405020304" pitchFamily="18" charset="0"/>
                        <a:ea typeface="+mn-ea"/>
                        <a:cs typeface="Times New Roman" panose="02020603050405020304" pitchFamily="18" charset="0"/>
                      </a:endParaRPr>
                    </a:p>
                  </a:txBody>
                  <a:tcPr marL="0" marR="0" marT="1270" marB="0"/>
                </a:tc>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endParaRPr lang="en-US" sz="1800" b="0" i="0" u="none" strike="noStrike" baseline="0" dirty="0">
                        <a:solidFill>
                          <a:schemeClr val="tx1"/>
                        </a:solidFill>
                        <a:latin typeface="Times New Roman" panose="02020603050405020304" pitchFamily="18" charset="0"/>
                        <a:ea typeface="+mn-ea"/>
                        <a:cs typeface="Times New Roman" panose="02020603050405020304" pitchFamily="18" charset="0"/>
                      </a:endParaRPr>
                    </a:p>
                  </a:txBody>
                  <a:tcPr marL="0" marR="0" marT="4445" marB="0"/>
                </a:tc>
                <a:tc>
                  <a:txBody>
                    <a:bodyPr/>
                    <a:lstStyle/>
                    <a:p>
                      <a:pPr algn="l"/>
                      <a:r>
                        <a:rPr lang="en-US" sz="1800" b="0" u="none" strike="noStrike" baseline="0" dirty="0">
                          <a:solidFill>
                            <a:schemeClr val="tx1"/>
                          </a:solidFill>
                          <a:latin typeface="Times New Roman" panose="02020603050405020304" pitchFamily="18" charset="0"/>
                          <a:cs typeface="Times New Roman" panose="02020603050405020304" pitchFamily="18" charset="0"/>
                        </a:rPr>
                        <a:t> Levy of Late fee on Failure to </a:t>
                      </a:r>
                    </a:p>
                    <a:p>
                      <a:pPr algn="l"/>
                      <a:r>
                        <a:rPr lang="en-US" sz="1800" b="0" u="none" strike="noStrike" baseline="0" dirty="0">
                          <a:solidFill>
                            <a:schemeClr val="tx1"/>
                          </a:solidFill>
                          <a:latin typeface="Times New Roman" panose="02020603050405020304" pitchFamily="18" charset="0"/>
                          <a:cs typeface="Times New Roman" panose="02020603050405020304" pitchFamily="18" charset="0"/>
                        </a:rPr>
                        <a:t> Furnish return u/s 37, 38, 39 &amp; 45. </a:t>
                      </a:r>
                      <a:endParaRPr lang="en-US" sz="1800" b="0" i="0" u="none" strike="noStrike" baseline="0" dirty="0">
                        <a:solidFill>
                          <a:schemeClr val="tx1"/>
                        </a:solidFill>
                        <a:latin typeface="Times New Roman" panose="02020603050405020304" pitchFamily="18" charset="0"/>
                        <a:ea typeface="+mn-ea"/>
                        <a:cs typeface="Times New Roman" panose="02020603050405020304" pitchFamily="18" charset="0"/>
                      </a:endParaRPr>
                    </a:p>
                  </a:txBody>
                  <a:tcPr marL="0" marR="0" marT="4445" marB="0"/>
                </a:tc>
                <a:extLst>
                  <a:ext uri="{0D108BD9-81ED-4DB2-BD59-A6C34878D82A}">
                    <a16:rowId xmlns:a16="http://schemas.microsoft.com/office/drawing/2014/main" val="2364836985"/>
                  </a:ext>
                </a:extLst>
              </a:tr>
              <a:tr h="440783">
                <a:tc>
                  <a:txBody>
                    <a:bodyPr/>
                    <a:lstStyle/>
                    <a:p>
                      <a:pPr marL="635" marR="0" lvl="0" indent="0" algn="l" defTabSz="914400" eaLnBrk="1" fontAlgn="auto" latinLnBrk="0" hangingPunct="1">
                        <a:lnSpc>
                          <a:spcPts val="2090"/>
                        </a:lnSpc>
                        <a:spcBef>
                          <a:spcPts val="5"/>
                        </a:spcBef>
                        <a:spcAft>
                          <a:spcPts val="0"/>
                        </a:spcAft>
                        <a:buClrTx/>
                        <a:buSzTx/>
                        <a:buFontTx/>
                        <a:buNone/>
                        <a:tabLst/>
                        <a:defRPr/>
                      </a:pPr>
                      <a:r>
                        <a:rPr lang="en-IN" sz="1800" b="0" u="none" strike="noStrike" baseline="0" dirty="0">
                          <a:solidFill>
                            <a:schemeClr val="tx1"/>
                          </a:solidFill>
                          <a:latin typeface="Times New Roman" panose="02020603050405020304" pitchFamily="18" charset="0"/>
                          <a:cs typeface="Times New Roman" panose="02020603050405020304" pitchFamily="18" charset="0"/>
                        </a:rPr>
                        <a:t> Section 50 </a:t>
                      </a:r>
                      <a:endParaRPr lang="en-IN" sz="1800" b="0" i="0" u="none" strike="noStrike" baseline="0" dirty="0">
                        <a:solidFill>
                          <a:schemeClr val="tx1"/>
                        </a:solidFill>
                        <a:latin typeface="Times New Roman" panose="02020603050405020304" pitchFamily="18" charset="0"/>
                        <a:ea typeface="+mn-ea"/>
                        <a:cs typeface="Times New Roman" panose="02020603050405020304" pitchFamily="18" charset="0"/>
                      </a:endParaRPr>
                    </a:p>
                  </a:txBody>
                  <a:tcPr marL="0" marR="0" marT="1270" marB="0"/>
                </a:tc>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endParaRPr lang="en-US" sz="1800" b="0" i="0" u="none" strike="noStrike" baseline="0" dirty="0">
                        <a:solidFill>
                          <a:schemeClr val="tx1"/>
                        </a:solidFill>
                        <a:latin typeface="Times New Roman" panose="02020603050405020304" pitchFamily="18" charset="0"/>
                        <a:ea typeface="+mn-ea"/>
                        <a:cs typeface="Times New Roman" panose="02020603050405020304" pitchFamily="18" charset="0"/>
                      </a:endParaRPr>
                    </a:p>
                  </a:txBody>
                  <a:tcPr marL="0" marR="0" marT="4445" marB="0"/>
                </a:tc>
                <a:tc>
                  <a:txBody>
                    <a:bodyPr/>
                    <a:lstStyle/>
                    <a:p>
                      <a:pPr algn="l"/>
                      <a:r>
                        <a:rPr lang="en-US" sz="1800" b="0" u="none" strike="noStrike" baseline="0" dirty="0">
                          <a:solidFill>
                            <a:schemeClr val="tx1"/>
                          </a:solidFill>
                          <a:latin typeface="Times New Roman" panose="02020603050405020304" pitchFamily="18" charset="0"/>
                          <a:cs typeface="Times New Roman" panose="02020603050405020304" pitchFamily="18" charset="0"/>
                        </a:rPr>
                        <a:t> Interest on delayed Payment of Tax</a:t>
                      </a:r>
                      <a:endParaRPr lang="en-US" sz="1800" b="0" i="0" u="none" strike="noStrike" baseline="0" dirty="0">
                        <a:solidFill>
                          <a:schemeClr val="tx1"/>
                        </a:solidFill>
                        <a:latin typeface="Times New Roman" panose="02020603050405020304" pitchFamily="18" charset="0"/>
                        <a:ea typeface="+mn-ea"/>
                        <a:cs typeface="Times New Roman" panose="02020603050405020304" pitchFamily="18" charset="0"/>
                      </a:endParaRPr>
                    </a:p>
                  </a:txBody>
                  <a:tcPr marL="0" marR="0" marT="4445" marB="0"/>
                </a:tc>
                <a:extLst>
                  <a:ext uri="{0D108BD9-81ED-4DB2-BD59-A6C34878D82A}">
                    <a16:rowId xmlns:a16="http://schemas.microsoft.com/office/drawing/2014/main" val="3727246941"/>
                  </a:ext>
                </a:extLst>
              </a:tr>
              <a:tr h="440783">
                <a:tc>
                  <a:txBody>
                    <a:bodyPr/>
                    <a:lstStyle/>
                    <a:p>
                      <a:pPr marL="635" marR="0" lvl="0" indent="0" algn="l" defTabSz="914400" eaLnBrk="1" fontAlgn="auto" latinLnBrk="0" hangingPunct="1">
                        <a:lnSpc>
                          <a:spcPts val="2090"/>
                        </a:lnSpc>
                        <a:spcBef>
                          <a:spcPts val="5"/>
                        </a:spcBef>
                        <a:spcAft>
                          <a:spcPts val="0"/>
                        </a:spcAft>
                        <a:buClrTx/>
                        <a:buSzTx/>
                        <a:buFontTx/>
                        <a:buNone/>
                        <a:tabLst/>
                        <a:defRPr/>
                      </a:pPr>
                      <a:r>
                        <a:rPr lang="en-IN" sz="1800" b="0" u="none" strike="noStrike" baseline="0" dirty="0">
                          <a:solidFill>
                            <a:schemeClr val="tx1"/>
                          </a:solidFill>
                          <a:latin typeface="Times New Roman" panose="02020603050405020304" pitchFamily="18" charset="0"/>
                          <a:cs typeface="Times New Roman" panose="02020603050405020304" pitchFamily="18" charset="0"/>
                        </a:rPr>
                        <a:t> Section 69 	</a:t>
                      </a:r>
                      <a:endParaRPr lang="en-IN" sz="1800" b="0" i="0" u="none" strike="noStrike" baseline="0" dirty="0">
                        <a:solidFill>
                          <a:schemeClr val="tx1"/>
                        </a:solidFill>
                        <a:latin typeface="Times New Roman" panose="02020603050405020304" pitchFamily="18" charset="0"/>
                        <a:ea typeface="+mn-ea"/>
                        <a:cs typeface="Times New Roman" panose="02020603050405020304" pitchFamily="18" charset="0"/>
                      </a:endParaRPr>
                    </a:p>
                  </a:txBody>
                  <a:tcPr marL="0" marR="0" marT="1270" marB="0"/>
                </a:tc>
                <a:tc>
                  <a:txBody>
                    <a:bodyPr/>
                    <a:lstStyle/>
                    <a:p>
                      <a:pPr algn="l"/>
                      <a:endParaRPr lang="en-IN" sz="1800" b="0" i="0" u="none" strike="noStrike" baseline="0" dirty="0">
                        <a:solidFill>
                          <a:schemeClr val="tx1"/>
                        </a:solidFill>
                        <a:latin typeface="Times New Roman" panose="02020603050405020304" pitchFamily="18" charset="0"/>
                        <a:ea typeface="+mn-ea"/>
                        <a:cs typeface="Times New Roman" panose="02020603050405020304" pitchFamily="18" charset="0"/>
                      </a:endParaRPr>
                    </a:p>
                  </a:txBody>
                  <a:tcPr marL="0" marR="0" marT="4445" marB="0"/>
                </a:tc>
                <a:tc>
                  <a:txBody>
                    <a:bodyPr/>
                    <a:lstStyle/>
                    <a:p>
                      <a:pPr marL="1270" indent="0" algn="l">
                        <a:lnSpc>
                          <a:spcPct val="100000"/>
                        </a:lnSpc>
                        <a:spcBef>
                          <a:spcPts val="35"/>
                        </a:spcBef>
                        <a:buFont typeface="Wingdings" panose="05000000000000000000" pitchFamily="2" charset="2"/>
                        <a:buNone/>
                      </a:pPr>
                      <a:r>
                        <a:rPr lang="en-US" sz="1800" spc="-5" dirty="0">
                          <a:latin typeface="Times New Roman" panose="02020603050405020304" pitchFamily="18" charset="0"/>
                          <a:cs typeface="Times New Roman" panose="02020603050405020304" pitchFamily="18" charset="0"/>
                        </a:rPr>
                        <a:t> Power to Arrest</a:t>
                      </a:r>
                    </a:p>
                  </a:txBody>
                  <a:tcPr marL="0" marR="0" marT="4445" marB="0"/>
                </a:tc>
                <a:extLst>
                  <a:ext uri="{0D108BD9-81ED-4DB2-BD59-A6C34878D82A}">
                    <a16:rowId xmlns:a16="http://schemas.microsoft.com/office/drawing/2014/main" val="629627468"/>
                  </a:ext>
                </a:extLst>
              </a:tr>
              <a:tr h="440783">
                <a:tc>
                  <a:txBody>
                    <a:bodyPr/>
                    <a:lstStyle/>
                    <a:p>
                      <a:pPr marL="635" marR="0" lvl="0" indent="0" algn="l" defTabSz="914400" eaLnBrk="1" fontAlgn="auto" latinLnBrk="0" hangingPunct="1">
                        <a:lnSpc>
                          <a:spcPts val="2090"/>
                        </a:lnSpc>
                        <a:spcBef>
                          <a:spcPts val="5"/>
                        </a:spcBef>
                        <a:spcAft>
                          <a:spcPts val="0"/>
                        </a:spcAft>
                        <a:buClrTx/>
                        <a:buSzTx/>
                        <a:buFontTx/>
                        <a:buNone/>
                        <a:tabLst/>
                        <a:defRPr/>
                      </a:pPr>
                      <a:r>
                        <a:rPr lang="en-US" sz="1800" b="0" u="none" strike="noStrike" baseline="0" dirty="0">
                          <a:solidFill>
                            <a:schemeClr val="tx1"/>
                          </a:solidFill>
                          <a:latin typeface="Times New Roman" panose="02020603050405020304" pitchFamily="18" charset="0"/>
                          <a:cs typeface="Times New Roman" panose="02020603050405020304" pitchFamily="18" charset="0"/>
                        </a:rPr>
                        <a:t> Section 90</a:t>
                      </a:r>
                      <a:endParaRPr lang="en-IN" sz="1800" b="0" i="0" u="none" strike="noStrike" baseline="0" dirty="0">
                        <a:solidFill>
                          <a:schemeClr val="tx1"/>
                        </a:solidFill>
                        <a:latin typeface="Times New Roman" panose="02020603050405020304" pitchFamily="18" charset="0"/>
                        <a:ea typeface="+mn-ea"/>
                        <a:cs typeface="Times New Roman" panose="02020603050405020304" pitchFamily="18" charset="0"/>
                      </a:endParaRPr>
                    </a:p>
                  </a:txBody>
                  <a:tcPr marL="0" marR="0" marT="1270" marB="0"/>
                </a:tc>
                <a:tc>
                  <a:txBody>
                    <a:bodyPr/>
                    <a:lstStyle/>
                    <a:p>
                      <a:pPr algn="l"/>
                      <a:endParaRPr lang="en-IN" sz="1800" b="0" i="0" u="none" strike="noStrike" baseline="0" dirty="0">
                        <a:solidFill>
                          <a:schemeClr val="tx1"/>
                        </a:solidFill>
                        <a:latin typeface="Times New Roman" panose="02020603050405020304" pitchFamily="18" charset="0"/>
                        <a:ea typeface="+mn-ea"/>
                        <a:cs typeface="Times New Roman" panose="02020603050405020304" pitchFamily="18" charset="0"/>
                      </a:endParaRPr>
                    </a:p>
                  </a:txBody>
                  <a:tcPr marL="0" marR="0" marT="4445" marB="0"/>
                </a:tc>
                <a:tc>
                  <a:txBody>
                    <a:bodyPr/>
                    <a:lstStyle/>
                    <a:p>
                      <a:pPr marL="1270" marR="0" lvl="0" indent="0" algn="l" defTabSz="914400" eaLnBrk="1" fontAlgn="auto" latinLnBrk="0" hangingPunct="1">
                        <a:lnSpc>
                          <a:spcPct val="100000"/>
                        </a:lnSpc>
                        <a:spcBef>
                          <a:spcPts val="35"/>
                        </a:spcBef>
                        <a:spcAft>
                          <a:spcPts val="0"/>
                        </a:spcAft>
                        <a:buClrTx/>
                        <a:buSzTx/>
                        <a:buFont typeface="Wingdings" panose="05000000000000000000" pitchFamily="2" charset="2"/>
                        <a:buNone/>
                        <a:tabLst/>
                        <a:defRPr/>
                      </a:pPr>
                      <a:r>
                        <a:rPr lang="en-US" sz="1800" b="0" u="none" strike="noStrike" baseline="0" dirty="0">
                          <a:solidFill>
                            <a:schemeClr val="tx1"/>
                          </a:solidFill>
                          <a:latin typeface="Times New Roman" panose="02020603050405020304" pitchFamily="18" charset="0"/>
                          <a:cs typeface="Times New Roman" panose="02020603050405020304" pitchFamily="18" charset="0"/>
                        </a:rPr>
                        <a:t> Liability of partners of firm to pay tax. 	</a:t>
                      </a:r>
                      <a:endParaRPr lang="en-US" sz="1800" b="0" i="0" u="none" strike="noStrike" baseline="0" dirty="0">
                        <a:solidFill>
                          <a:schemeClr val="tx1"/>
                        </a:solidFill>
                        <a:latin typeface="Times New Roman" panose="02020603050405020304" pitchFamily="18" charset="0"/>
                        <a:ea typeface="+mn-ea"/>
                        <a:cs typeface="Times New Roman" panose="02020603050405020304" pitchFamily="18" charset="0"/>
                      </a:endParaRPr>
                    </a:p>
                  </a:txBody>
                  <a:tcPr marL="0" marR="0" marT="4445" marB="0"/>
                </a:tc>
                <a:extLst>
                  <a:ext uri="{0D108BD9-81ED-4DB2-BD59-A6C34878D82A}">
                    <a16:rowId xmlns:a16="http://schemas.microsoft.com/office/drawing/2014/main" val="660311940"/>
                  </a:ext>
                </a:extLst>
              </a:tr>
              <a:tr h="440783">
                <a:tc>
                  <a:txBody>
                    <a:bodyPr/>
                    <a:lstStyle/>
                    <a:p>
                      <a:pPr marL="635" marR="0" lvl="0" indent="0" algn="l" defTabSz="914400" eaLnBrk="1" fontAlgn="auto" latinLnBrk="0" hangingPunct="1">
                        <a:lnSpc>
                          <a:spcPts val="2090"/>
                        </a:lnSpc>
                        <a:spcBef>
                          <a:spcPts val="5"/>
                        </a:spcBef>
                        <a:spcAft>
                          <a:spcPts val="0"/>
                        </a:spcAft>
                        <a:buClrTx/>
                        <a:buSzTx/>
                        <a:buFontTx/>
                        <a:buNone/>
                        <a:tabLst/>
                        <a:defRPr/>
                      </a:pPr>
                      <a:r>
                        <a:rPr lang="en-US" sz="1800" b="0" u="none" strike="noStrike" baseline="0" dirty="0">
                          <a:solidFill>
                            <a:schemeClr val="tx1"/>
                          </a:solidFill>
                          <a:latin typeface="Times New Roman" panose="02020603050405020304" pitchFamily="18" charset="0"/>
                          <a:cs typeface="Times New Roman" panose="02020603050405020304" pitchFamily="18" charset="0"/>
                        </a:rPr>
                        <a:t> Section 122</a:t>
                      </a:r>
                      <a:endParaRPr lang="en-IN" sz="1800" b="0" i="0" u="none" strike="noStrike" baseline="0" dirty="0">
                        <a:solidFill>
                          <a:schemeClr val="tx1"/>
                        </a:solidFill>
                        <a:latin typeface="Times New Roman" panose="02020603050405020304" pitchFamily="18" charset="0"/>
                        <a:ea typeface="+mn-ea"/>
                        <a:cs typeface="Times New Roman" panose="02020603050405020304" pitchFamily="18" charset="0"/>
                      </a:endParaRPr>
                    </a:p>
                  </a:txBody>
                  <a:tcPr marL="0" marR="0" marT="1270" marB="0"/>
                </a:tc>
                <a:tc>
                  <a:txBody>
                    <a:bodyPr/>
                    <a:lstStyle/>
                    <a:p>
                      <a:pPr algn="l"/>
                      <a:endParaRPr lang="en-IN" sz="1800" b="0" i="0" u="none" strike="noStrike" baseline="0" dirty="0">
                        <a:solidFill>
                          <a:schemeClr val="tx1"/>
                        </a:solidFill>
                        <a:latin typeface="Times New Roman" panose="02020603050405020304" pitchFamily="18" charset="0"/>
                        <a:ea typeface="+mn-ea"/>
                        <a:cs typeface="Times New Roman" panose="02020603050405020304" pitchFamily="18" charset="0"/>
                      </a:endParaRPr>
                    </a:p>
                  </a:txBody>
                  <a:tcPr marL="0" marR="0" marT="4445" marB="0"/>
                </a:tc>
                <a:tc>
                  <a:txBody>
                    <a:bodyPr/>
                    <a:lstStyle/>
                    <a:p>
                      <a:pPr marL="1270" indent="0" algn="l">
                        <a:lnSpc>
                          <a:spcPct val="100000"/>
                        </a:lnSpc>
                        <a:spcBef>
                          <a:spcPts val="35"/>
                        </a:spcBef>
                        <a:buFont typeface="Wingdings" panose="05000000000000000000" pitchFamily="2" charset="2"/>
                        <a:buNone/>
                      </a:pPr>
                      <a:r>
                        <a:rPr lang="en-US" sz="1800" spc="-5" dirty="0">
                          <a:latin typeface="Times New Roman" panose="02020603050405020304" pitchFamily="18" charset="0"/>
                          <a:cs typeface="Times New Roman" panose="02020603050405020304" pitchFamily="18" charset="0"/>
                        </a:rPr>
                        <a:t> Penalty for certain Offences</a:t>
                      </a:r>
                    </a:p>
                  </a:txBody>
                  <a:tcPr marL="0" marR="0" marT="4445" marB="0"/>
                </a:tc>
                <a:extLst>
                  <a:ext uri="{0D108BD9-81ED-4DB2-BD59-A6C34878D82A}">
                    <a16:rowId xmlns:a16="http://schemas.microsoft.com/office/drawing/2014/main" val="1789362695"/>
                  </a:ext>
                </a:extLst>
              </a:tr>
              <a:tr h="440783">
                <a:tc>
                  <a:txBody>
                    <a:bodyPr/>
                    <a:lstStyle/>
                    <a:p>
                      <a:pPr marL="635" marR="0" lvl="0" indent="0" algn="l" defTabSz="914400" eaLnBrk="1" fontAlgn="auto" latinLnBrk="0" hangingPunct="1">
                        <a:lnSpc>
                          <a:spcPts val="2090"/>
                        </a:lnSpc>
                        <a:spcBef>
                          <a:spcPts val="5"/>
                        </a:spcBef>
                        <a:spcAft>
                          <a:spcPts val="0"/>
                        </a:spcAft>
                        <a:buClrTx/>
                        <a:buSzTx/>
                        <a:buFontTx/>
                        <a:buNone/>
                        <a:tabLst/>
                        <a:defRPr/>
                      </a:pPr>
                      <a:r>
                        <a:rPr lang="en-US" sz="1800" b="0" u="none" strike="noStrike" baseline="0" dirty="0">
                          <a:solidFill>
                            <a:schemeClr val="tx1"/>
                          </a:solidFill>
                          <a:latin typeface="Times New Roman" panose="02020603050405020304" pitchFamily="18" charset="0"/>
                          <a:cs typeface="Times New Roman" panose="02020603050405020304" pitchFamily="18" charset="0"/>
                        </a:rPr>
                        <a:t> Section 129</a:t>
                      </a:r>
                      <a:endParaRPr lang="en-IN" sz="1800" b="0" i="0" u="none" strike="noStrike" baseline="0" dirty="0">
                        <a:solidFill>
                          <a:schemeClr val="tx1"/>
                        </a:solidFill>
                        <a:latin typeface="Times New Roman" panose="02020603050405020304" pitchFamily="18" charset="0"/>
                        <a:ea typeface="+mn-ea"/>
                        <a:cs typeface="Times New Roman" panose="02020603050405020304" pitchFamily="18" charset="0"/>
                      </a:endParaRPr>
                    </a:p>
                  </a:txBody>
                  <a:tcPr marL="0" marR="0" marT="1270" marB="0"/>
                </a:tc>
                <a:tc>
                  <a:txBody>
                    <a:bodyPr/>
                    <a:lstStyle/>
                    <a:p>
                      <a:pPr algn="l"/>
                      <a:endParaRPr lang="en-IN" sz="1800" b="0" i="0" u="none" strike="noStrike" baseline="0" dirty="0">
                        <a:solidFill>
                          <a:schemeClr val="tx1"/>
                        </a:solidFill>
                        <a:latin typeface="Times New Roman" panose="02020603050405020304" pitchFamily="18" charset="0"/>
                        <a:ea typeface="+mn-ea"/>
                        <a:cs typeface="Times New Roman" panose="02020603050405020304" pitchFamily="18" charset="0"/>
                      </a:endParaRPr>
                    </a:p>
                  </a:txBody>
                  <a:tcPr marL="0" marR="0" marT="4445" marB="0"/>
                </a:tc>
                <a:tc>
                  <a:txBody>
                    <a:bodyPr/>
                    <a:lstStyle/>
                    <a:p>
                      <a:pPr marL="1270" marR="0" lvl="0" indent="0" algn="l" defTabSz="914400" eaLnBrk="1" fontAlgn="auto" latinLnBrk="0" hangingPunct="1">
                        <a:lnSpc>
                          <a:spcPct val="100000"/>
                        </a:lnSpc>
                        <a:spcBef>
                          <a:spcPts val="35"/>
                        </a:spcBef>
                        <a:spcAft>
                          <a:spcPts val="0"/>
                        </a:spcAft>
                        <a:buClrTx/>
                        <a:buSzTx/>
                        <a:buFont typeface="Wingdings" panose="05000000000000000000" pitchFamily="2" charset="2"/>
                        <a:buNone/>
                        <a:tabLst/>
                        <a:defRPr/>
                      </a:pPr>
                      <a:r>
                        <a:rPr lang="en-US" sz="1800" b="0" u="none" strike="noStrike" baseline="0" dirty="0">
                          <a:solidFill>
                            <a:schemeClr val="tx1"/>
                          </a:solidFill>
                          <a:latin typeface="Times New Roman" panose="02020603050405020304" pitchFamily="18" charset="0"/>
                          <a:cs typeface="Times New Roman" panose="02020603050405020304" pitchFamily="18" charset="0"/>
                        </a:rPr>
                        <a:t> Detention, seizure and release of Goods and Conveyances in transit. 	</a:t>
                      </a:r>
                      <a:endParaRPr lang="en-US" sz="1800" b="0" i="0" u="none" strike="noStrike" baseline="0" dirty="0">
                        <a:solidFill>
                          <a:schemeClr val="tx1"/>
                        </a:solidFill>
                        <a:latin typeface="Times New Roman" panose="02020603050405020304" pitchFamily="18" charset="0"/>
                        <a:ea typeface="+mn-ea"/>
                        <a:cs typeface="Times New Roman" panose="02020603050405020304" pitchFamily="18" charset="0"/>
                      </a:endParaRPr>
                    </a:p>
                  </a:txBody>
                  <a:tcPr marL="0" marR="0" marT="4445" marB="0"/>
                </a:tc>
                <a:extLst>
                  <a:ext uri="{0D108BD9-81ED-4DB2-BD59-A6C34878D82A}">
                    <a16:rowId xmlns:a16="http://schemas.microsoft.com/office/drawing/2014/main" val="563060902"/>
                  </a:ext>
                </a:extLst>
              </a:tr>
            </a:tbl>
          </a:graphicData>
        </a:graphic>
      </p:graphicFrame>
    </p:spTree>
    <p:extLst>
      <p:ext uri="{BB962C8B-B14F-4D97-AF65-F5344CB8AC3E}">
        <p14:creationId xmlns:p14="http://schemas.microsoft.com/office/powerpoint/2010/main" val="20297548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41122" y="43688"/>
            <a:ext cx="9383878" cy="350737"/>
          </a:xfrm>
          <a:prstGeom prst="rect">
            <a:avLst/>
          </a:prstGeom>
        </p:spPr>
        <p:txBody>
          <a:bodyPr vert="horz" wrap="square" lIns="0" tIns="12065" rIns="0" bIns="0" rtlCol="0">
            <a:spAutoFit/>
          </a:bodyPr>
          <a:lstStyle/>
          <a:p>
            <a:pPr marL="38100">
              <a:lnSpc>
                <a:spcPct val="100000"/>
              </a:lnSpc>
              <a:spcBef>
                <a:spcPts val="95"/>
              </a:spcBef>
            </a:pPr>
            <a:r>
              <a:rPr lang="en-US" spc="85" dirty="0">
                <a:latin typeface="Times New Roman" panose="02020603050405020304" pitchFamily="18" charset="0"/>
                <a:cs typeface="Times New Roman" panose="02020603050405020304" pitchFamily="18" charset="0"/>
              </a:rPr>
              <a:t>Exclusions</a:t>
            </a:r>
            <a:endParaRPr sz="2200" dirty="0"/>
          </a:p>
        </p:txBody>
      </p:sp>
      <p:sp>
        <p:nvSpPr>
          <p:cNvPr id="3" name="object 3"/>
          <p:cNvSpPr/>
          <p:nvPr/>
        </p:nvSpPr>
        <p:spPr>
          <a:xfrm>
            <a:off x="11381231" y="6481571"/>
            <a:ext cx="655320" cy="340360"/>
          </a:xfrm>
          <a:custGeom>
            <a:avLst/>
            <a:gdLst/>
            <a:ahLst/>
            <a:cxnLst/>
            <a:rect l="l" t="t" r="r" b="b"/>
            <a:pathLst>
              <a:path w="655320" h="340359">
                <a:moveTo>
                  <a:pt x="655320" y="0"/>
                </a:moveTo>
                <a:lnTo>
                  <a:pt x="0" y="0"/>
                </a:lnTo>
                <a:lnTo>
                  <a:pt x="0" y="339851"/>
                </a:lnTo>
                <a:lnTo>
                  <a:pt x="655320" y="339851"/>
                </a:lnTo>
                <a:lnTo>
                  <a:pt x="655320" y="0"/>
                </a:lnTo>
                <a:close/>
              </a:path>
            </a:pathLst>
          </a:custGeom>
          <a:solidFill>
            <a:srgbClr val="FF0000"/>
          </a:solidFill>
        </p:spPr>
        <p:txBody>
          <a:bodyPr wrap="square" lIns="0" tIns="0" rIns="0" bIns="0" rtlCol="0"/>
          <a:lstStyle/>
          <a:p>
            <a:endParaRPr/>
          </a:p>
        </p:txBody>
      </p:sp>
      <p:pic>
        <p:nvPicPr>
          <p:cNvPr id="4" name="object 4"/>
          <p:cNvPicPr/>
          <p:nvPr/>
        </p:nvPicPr>
        <p:blipFill>
          <a:blip r:embed="rId3" cstate="print"/>
          <a:stretch>
            <a:fillRect/>
          </a:stretch>
        </p:blipFill>
        <p:spPr>
          <a:xfrm>
            <a:off x="5199150" y="6503213"/>
            <a:ext cx="1462990" cy="295046"/>
          </a:xfrm>
          <a:prstGeom prst="rect">
            <a:avLst/>
          </a:prstGeom>
        </p:spPr>
      </p:pic>
      <p:sp>
        <p:nvSpPr>
          <p:cNvPr id="65" name="object 65"/>
          <p:cNvSpPr txBox="1">
            <a:spLocks noGrp="1"/>
          </p:cNvSpPr>
          <p:nvPr>
            <p:ph type="ftr" sz="quarter" idx="5"/>
          </p:nvPr>
        </p:nvSpPr>
        <p:spPr>
          <a:prstGeom prst="rect">
            <a:avLst/>
          </a:prstGeom>
        </p:spPr>
        <p:txBody>
          <a:bodyPr vert="horz" wrap="square" lIns="0" tIns="0" rIns="0" bIns="0" rtlCol="0">
            <a:spAutoFit/>
          </a:bodyPr>
          <a:lstStyle/>
          <a:p>
            <a:pPr marL="12700">
              <a:lnSpc>
                <a:spcPts val="2615"/>
              </a:lnSpc>
            </a:pPr>
            <a:r>
              <a:rPr spc="75" dirty="0"/>
              <a:t>Ashu</a:t>
            </a:r>
            <a:r>
              <a:rPr spc="25" dirty="0"/>
              <a:t> </a:t>
            </a:r>
            <a:r>
              <a:rPr spc="130" dirty="0"/>
              <a:t>Dalmia</a:t>
            </a:r>
          </a:p>
        </p:txBody>
      </p:sp>
      <p:sp>
        <p:nvSpPr>
          <p:cNvPr id="66" name="object 66"/>
          <p:cNvSpPr txBox="1">
            <a:spLocks noGrp="1"/>
          </p:cNvSpPr>
          <p:nvPr>
            <p:ph type="sldNum" sz="quarter" idx="7"/>
          </p:nvPr>
        </p:nvSpPr>
        <p:spPr>
          <a:xfrm>
            <a:off x="11582399" y="6512487"/>
            <a:ext cx="454151" cy="294953"/>
          </a:xfrm>
          <a:prstGeom prst="rect">
            <a:avLst/>
          </a:prstGeom>
        </p:spPr>
        <p:txBody>
          <a:bodyPr vert="horz" wrap="square" lIns="0" tIns="0" rIns="0" bIns="0" rtlCol="0">
            <a:spAutoFit/>
          </a:bodyPr>
          <a:lstStyle/>
          <a:p>
            <a:pPr marL="38100">
              <a:lnSpc>
                <a:spcPts val="2315"/>
              </a:lnSpc>
            </a:pPr>
            <a:fld id="{81D60167-4931-47E6-BA6A-407CBD079E47}" type="slidenum">
              <a:rPr dirty="0"/>
              <a:t>12</a:t>
            </a:fld>
            <a:endParaRPr dirty="0"/>
          </a:p>
        </p:txBody>
      </p:sp>
      <p:graphicFrame>
        <p:nvGraphicFramePr>
          <p:cNvPr id="67" name="object 5">
            <a:extLst>
              <a:ext uri="{FF2B5EF4-FFF2-40B4-BE49-F238E27FC236}">
                <a16:creationId xmlns:a16="http://schemas.microsoft.com/office/drawing/2014/main" id="{1EFA7009-1FA7-4542-967C-3D9B9191E3FB}"/>
              </a:ext>
            </a:extLst>
          </p:cNvPr>
          <p:cNvGraphicFramePr>
            <a:graphicFrameLocks noGrp="1"/>
          </p:cNvGraphicFramePr>
          <p:nvPr>
            <p:extLst>
              <p:ext uri="{D42A27DB-BD31-4B8C-83A1-F6EECF244321}">
                <p14:modId xmlns:p14="http://schemas.microsoft.com/office/powerpoint/2010/main" val="2242807815"/>
              </p:ext>
            </p:extLst>
          </p:nvPr>
        </p:nvGraphicFramePr>
        <p:xfrm>
          <a:off x="141122" y="457200"/>
          <a:ext cx="11895429" cy="1498123"/>
        </p:xfrm>
        <a:graphic>
          <a:graphicData uri="http://schemas.openxmlformats.org/drawingml/2006/table">
            <a:tbl>
              <a:tblPr firstRow="1" bandRow="1">
                <a:tableStyleId>{8799B23B-EC83-4686-B30A-512413B5E67A}</a:tableStyleId>
              </a:tblPr>
              <a:tblGrid>
                <a:gridCol w="3059278">
                  <a:extLst>
                    <a:ext uri="{9D8B030D-6E8A-4147-A177-3AD203B41FA5}">
                      <a16:colId xmlns:a16="http://schemas.microsoft.com/office/drawing/2014/main" val="20000"/>
                    </a:ext>
                  </a:extLst>
                </a:gridCol>
                <a:gridCol w="1600200">
                  <a:extLst>
                    <a:ext uri="{9D8B030D-6E8A-4147-A177-3AD203B41FA5}">
                      <a16:colId xmlns:a16="http://schemas.microsoft.com/office/drawing/2014/main" val="484204316"/>
                    </a:ext>
                  </a:extLst>
                </a:gridCol>
                <a:gridCol w="7235951">
                  <a:extLst>
                    <a:ext uri="{9D8B030D-6E8A-4147-A177-3AD203B41FA5}">
                      <a16:colId xmlns:a16="http://schemas.microsoft.com/office/drawing/2014/main" val="4073300884"/>
                    </a:ext>
                  </a:extLst>
                </a:gridCol>
              </a:tblGrid>
              <a:tr h="410368">
                <a:tc>
                  <a:txBody>
                    <a:bodyPr/>
                    <a:lstStyle/>
                    <a:p>
                      <a:pPr algn="ctr">
                        <a:lnSpc>
                          <a:spcPts val="2065"/>
                        </a:lnSpc>
                      </a:pPr>
                      <a:r>
                        <a:rPr lang="en-US" sz="1800" spc="-5" dirty="0">
                          <a:latin typeface="Times New Roman" panose="02020603050405020304" pitchFamily="18" charset="0"/>
                          <a:cs typeface="Times New Roman" panose="02020603050405020304" pitchFamily="18" charset="0"/>
                        </a:rPr>
                        <a:t>Section</a:t>
                      </a:r>
                      <a:endParaRPr sz="1800" dirty="0">
                        <a:latin typeface="Times New Roman" panose="02020603050405020304" pitchFamily="18" charset="0"/>
                        <a:cs typeface="Times New Roman" panose="02020603050405020304" pitchFamily="18" charset="0"/>
                      </a:endParaRPr>
                    </a:p>
                  </a:txBody>
                  <a:tcPr marL="0" marR="0" marT="0" marB="0"/>
                </a:tc>
                <a:tc>
                  <a:txBody>
                    <a:bodyPr/>
                    <a:lstStyle/>
                    <a:p>
                      <a:pPr algn="ctr">
                        <a:lnSpc>
                          <a:spcPts val="2065"/>
                        </a:lnSpc>
                      </a:pPr>
                      <a:r>
                        <a:rPr lang="en-US" sz="1800" spc="-5" dirty="0">
                          <a:latin typeface="Times New Roman" panose="02020603050405020304" pitchFamily="18" charset="0"/>
                          <a:cs typeface="Times New Roman" panose="02020603050405020304" pitchFamily="18" charset="0"/>
                        </a:rPr>
                        <a:t>Rules</a:t>
                      </a:r>
                      <a:endParaRPr sz="1800" dirty="0">
                        <a:latin typeface="Times New Roman" panose="02020603050405020304" pitchFamily="18" charset="0"/>
                        <a:cs typeface="Times New Roman" panose="02020603050405020304" pitchFamily="18" charset="0"/>
                      </a:endParaRPr>
                    </a:p>
                  </a:txBody>
                  <a:tcPr marL="0" marR="0" marT="0" marB="0"/>
                </a:tc>
                <a:tc>
                  <a:txBody>
                    <a:bodyPr/>
                    <a:lstStyle/>
                    <a:p>
                      <a:pPr algn="ctr">
                        <a:lnSpc>
                          <a:spcPts val="2065"/>
                        </a:lnSpc>
                      </a:pPr>
                      <a:r>
                        <a:rPr lang="en-US" sz="1800" spc="-5" dirty="0">
                          <a:latin typeface="Times New Roman" panose="02020603050405020304" pitchFamily="18" charset="0"/>
                          <a:cs typeface="Times New Roman" panose="02020603050405020304" pitchFamily="18" charset="0"/>
                        </a:rPr>
                        <a:t>Provisions</a:t>
                      </a:r>
                      <a:endParaRPr sz="1800" dirty="0">
                        <a:latin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10000"/>
                  </a:ext>
                </a:extLst>
              </a:tr>
              <a:tr h="455965">
                <a:tc>
                  <a:txBody>
                    <a:bodyPr/>
                    <a:lstStyle/>
                    <a:p>
                      <a:pPr marL="635" marR="0" lvl="0" indent="0" algn="l" defTabSz="914400" eaLnBrk="1" fontAlgn="auto" latinLnBrk="0" hangingPunct="1">
                        <a:lnSpc>
                          <a:spcPts val="2090"/>
                        </a:lnSpc>
                        <a:spcBef>
                          <a:spcPts val="5"/>
                        </a:spcBef>
                        <a:spcAft>
                          <a:spcPts val="0"/>
                        </a:spcAft>
                        <a:buClrTx/>
                        <a:buSzTx/>
                        <a:buFontTx/>
                        <a:buNone/>
                        <a:tabLst/>
                        <a:defRPr/>
                      </a:pPr>
                      <a:r>
                        <a:rPr lang="en-US" sz="1800" b="0" u="none" strike="noStrike" baseline="0" dirty="0">
                          <a:solidFill>
                            <a:schemeClr val="tx1"/>
                          </a:solidFill>
                          <a:latin typeface="Times New Roman" panose="02020603050405020304" pitchFamily="18" charset="0"/>
                          <a:cs typeface="Times New Roman" panose="02020603050405020304" pitchFamily="18" charset="0"/>
                        </a:rPr>
                        <a:t> Section 39, except 39(3), (4) &amp; (5). 	</a:t>
                      </a:r>
                      <a:endParaRPr lang="en-US" sz="1800" b="0" i="0" u="none" strike="noStrike" baseline="0" dirty="0">
                        <a:solidFill>
                          <a:schemeClr val="tx1"/>
                        </a:solidFill>
                        <a:latin typeface="Times New Roman" panose="02020603050405020304" pitchFamily="18" charset="0"/>
                        <a:ea typeface="+mn-ea"/>
                        <a:cs typeface="Times New Roman" panose="02020603050405020304" pitchFamily="18" charset="0"/>
                      </a:endParaRPr>
                    </a:p>
                  </a:txBody>
                  <a:tcPr marL="0" marR="0" marT="1270" marB="0"/>
                </a:tc>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n-IN" sz="1800" b="0" u="none" strike="noStrike" baseline="0" dirty="0">
                          <a:solidFill>
                            <a:schemeClr val="tx1"/>
                          </a:solidFill>
                          <a:latin typeface="Times New Roman" panose="02020603050405020304" pitchFamily="18" charset="0"/>
                          <a:cs typeface="Times New Roman" panose="02020603050405020304" pitchFamily="18" charset="0"/>
                        </a:rPr>
                        <a:t> Rule 61, 62 	</a:t>
                      </a:r>
                      <a:endParaRPr lang="en-IN" sz="1800" b="0" i="0" u="none" strike="noStrike" baseline="0" dirty="0">
                        <a:solidFill>
                          <a:schemeClr val="tx1"/>
                        </a:solidFill>
                        <a:latin typeface="Times New Roman" panose="02020603050405020304" pitchFamily="18" charset="0"/>
                        <a:ea typeface="+mn-ea"/>
                        <a:cs typeface="Times New Roman" panose="02020603050405020304" pitchFamily="18" charset="0"/>
                      </a:endParaRPr>
                    </a:p>
                  </a:txBody>
                  <a:tcPr marL="0" marR="0" marT="4445" marB="0"/>
                </a:tc>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n-US" sz="1800" b="0" u="none" strike="noStrike" baseline="0" dirty="0">
                          <a:solidFill>
                            <a:schemeClr val="tx1"/>
                          </a:solidFill>
                          <a:latin typeface="Times New Roman" panose="02020603050405020304" pitchFamily="18" charset="0"/>
                          <a:cs typeface="Times New Roman" panose="02020603050405020304" pitchFamily="18" charset="0"/>
                        </a:rPr>
                        <a:t> Furnishing of Returns</a:t>
                      </a:r>
                      <a:endParaRPr lang="en-US" sz="1800" b="0" i="0" u="none" strike="noStrike" baseline="0" dirty="0">
                        <a:solidFill>
                          <a:schemeClr val="tx1"/>
                        </a:solidFill>
                        <a:latin typeface="Times New Roman" panose="02020603050405020304" pitchFamily="18" charset="0"/>
                        <a:ea typeface="+mn-ea"/>
                        <a:cs typeface="Times New Roman" panose="02020603050405020304" pitchFamily="18" charset="0"/>
                      </a:endParaRPr>
                    </a:p>
                  </a:txBody>
                  <a:tcPr marL="0" marR="0" marT="4445" marB="0"/>
                </a:tc>
                <a:extLst>
                  <a:ext uri="{0D108BD9-81ED-4DB2-BD59-A6C34878D82A}">
                    <a16:rowId xmlns:a16="http://schemas.microsoft.com/office/drawing/2014/main" val="2435609546"/>
                  </a:ext>
                </a:extLst>
              </a:tr>
              <a:tr h="455965">
                <a:tc>
                  <a:txBody>
                    <a:bodyPr/>
                    <a:lstStyle/>
                    <a:p>
                      <a:pPr marL="635" marR="0" lvl="0" indent="0" algn="l" defTabSz="914400" eaLnBrk="1" fontAlgn="auto" latinLnBrk="0" hangingPunct="1">
                        <a:lnSpc>
                          <a:spcPts val="2090"/>
                        </a:lnSpc>
                        <a:spcBef>
                          <a:spcPts val="5"/>
                        </a:spcBef>
                        <a:spcAft>
                          <a:spcPts val="0"/>
                        </a:spcAft>
                        <a:buClrTx/>
                        <a:buSzTx/>
                        <a:buFontTx/>
                        <a:buNone/>
                        <a:tabLst/>
                        <a:defRPr/>
                      </a:pPr>
                      <a:r>
                        <a:rPr lang="en-US" sz="1800" b="0" u="none" strike="noStrike" baseline="0" dirty="0">
                          <a:solidFill>
                            <a:schemeClr val="tx1"/>
                          </a:solidFill>
                          <a:latin typeface="Times New Roman" panose="02020603050405020304" pitchFamily="18" charset="0"/>
                          <a:cs typeface="Times New Roman" panose="02020603050405020304" pitchFamily="18" charset="0"/>
                        </a:rPr>
                        <a:t> Section 68, to the extent E-way Bill is considered. 	</a:t>
                      </a:r>
                      <a:endParaRPr lang="en-US" sz="1800" b="0" i="0" u="none" strike="noStrike" baseline="0" dirty="0">
                        <a:solidFill>
                          <a:schemeClr val="tx1"/>
                        </a:solidFill>
                        <a:latin typeface="Times New Roman" panose="02020603050405020304" pitchFamily="18" charset="0"/>
                        <a:ea typeface="+mn-ea"/>
                        <a:cs typeface="Times New Roman" panose="02020603050405020304" pitchFamily="18" charset="0"/>
                      </a:endParaRPr>
                    </a:p>
                  </a:txBody>
                  <a:tcPr marL="0" marR="0" marT="1270" marB="0"/>
                </a:tc>
                <a:tc>
                  <a:txBody>
                    <a:bodyPr/>
                    <a:lstStyle/>
                    <a:p>
                      <a:pPr algn="l"/>
                      <a:r>
                        <a:rPr lang="en-IN" sz="1800" b="0" u="none" strike="noStrike" baseline="0" dirty="0">
                          <a:solidFill>
                            <a:schemeClr val="tx1"/>
                          </a:solidFill>
                          <a:latin typeface="Times New Roman" panose="02020603050405020304" pitchFamily="18" charset="0"/>
                          <a:cs typeface="Times New Roman" panose="02020603050405020304" pitchFamily="18" charset="0"/>
                        </a:rPr>
                        <a:t>	</a:t>
                      </a:r>
                      <a:endParaRPr lang="en-IN" sz="1800" b="0" i="0" u="none" strike="noStrike" baseline="0" dirty="0">
                        <a:solidFill>
                          <a:schemeClr val="tx1"/>
                        </a:solidFill>
                        <a:latin typeface="Times New Roman" panose="02020603050405020304" pitchFamily="18" charset="0"/>
                        <a:ea typeface="+mn-ea"/>
                        <a:cs typeface="Times New Roman" panose="02020603050405020304" pitchFamily="18" charset="0"/>
                      </a:endParaRPr>
                    </a:p>
                  </a:txBody>
                  <a:tcPr marL="0" marR="0" marT="4445" marB="0"/>
                </a:tc>
                <a:tc>
                  <a:txBody>
                    <a:bodyPr/>
                    <a:lstStyle/>
                    <a:p>
                      <a:pPr algn="l"/>
                      <a:r>
                        <a:rPr lang="en-US" sz="1800" b="0" u="none" strike="noStrike" baseline="0" dirty="0">
                          <a:solidFill>
                            <a:schemeClr val="tx1"/>
                          </a:solidFill>
                          <a:latin typeface="Times New Roman" panose="02020603050405020304" pitchFamily="18" charset="0"/>
                          <a:cs typeface="Times New Roman" panose="02020603050405020304" pitchFamily="18" charset="0"/>
                        </a:rPr>
                        <a:t>Inspection of Goods in movement</a:t>
                      </a:r>
                      <a:endParaRPr lang="en-US" sz="1800" b="0" i="0" u="none" strike="noStrike" baseline="0" dirty="0">
                        <a:solidFill>
                          <a:schemeClr val="tx1"/>
                        </a:solidFill>
                        <a:latin typeface="Times New Roman" panose="02020603050405020304" pitchFamily="18" charset="0"/>
                        <a:ea typeface="+mn-ea"/>
                        <a:cs typeface="Times New Roman" panose="02020603050405020304" pitchFamily="18" charset="0"/>
                      </a:endParaRPr>
                    </a:p>
                  </a:txBody>
                  <a:tcPr marL="0" marR="0" marT="4445" marB="0"/>
                </a:tc>
                <a:extLst>
                  <a:ext uri="{0D108BD9-81ED-4DB2-BD59-A6C34878D82A}">
                    <a16:rowId xmlns:a16="http://schemas.microsoft.com/office/drawing/2014/main" val="3010813845"/>
                  </a:ext>
                </a:extLst>
              </a:tr>
            </a:tbl>
          </a:graphicData>
        </a:graphic>
      </p:graphicFrame>
      <p:sp>
        <p:nvSpPr>
          <p:cNvPr id="9" name="TextBox 8">
            <a:extLst>
              <a:ext uri="{FF2B5EF4-FFF2-40B4-BE49-F238E27FC236}">
                <a16:creationId xmlns:a16="http://schemas.microsoft.com/office/drawing/2014/main" id="{02F948E0-6520-4156-8524-094B8EFE4CFC}"/>
              </a:ext>
            </a:extLst>
          </p:cNvPr>
          <p:cNvSpPr txBox="1"/>
          <p:nvPr/>
        </p:nvSpPr>
        <p:spPr>
          <a:xfrm>
            <a:off x="645716" y="5513457"/>
            <a:ext cx="9641284" cy="707886"/>
          </a:xfrm>
          <a:prstGeom prst="rect">
            <a:avLst/>
          </a:prstGeom>
          <a:noFill/>
        </p:spPr>
        <p:txBody>
          <a:bodyPr wrap="square">
            <a:spAutoFit/>
          </a:bodyPr>
          <a:lstStyle/>
          <a:p>
            <a:r>
              <a:rPr lang="en-US" sz="2000" b="1" spc="85" dirty="0">
                <a:solidFill>
                  <a:schemeClr val="tx2">
                    <a:lumMod val="60000"/>
                    <a:lumOff val="40000"/>
                  </a:schemeClr>
                </a:solidFill>
                <a:latin typeface="Times New Roman" panose="02020603050405020304" pitchFamily="18" charset="0"/>
                <a:cs typeface="Times New Roman" panose="02020603050405020304" pitchFamily="18" charset="0"/>
              </a:rPr>
              <a:t>Click on the below link for Notification </a:t>
            </a:r>
          </a:p>
          <a:p>
            <a:r>
              <a:rPr lang="en-IN" sz="2000" b="1" spc="85" dirty="0">
                <a:solidFill>
                  <a:schemeClr val="tx2">
                    <a:lumMod val="60000"/>
                    <a:lumOff val="40000"/>
                  </a:schemeClr>
                </a:solidFill>
                <a:latin typeface="Times New Roman" panose="02020603050405020304" pitchFamily="18" charset="0"/>
                <a:cs typeface="Times New Roman" panose="02020603050405020304" pitchFamily="18" charset="0"/>
                <a:hlinkClick r:id="rId4">
                  <a:extLst>
                    <a:ext uri="{A12FA001-AC4F-418D-AE19-62706E023703}">
                      <ahyp:hlinkClr xmlns:ahyp="http://schemas.microsoft.com/office/drawing/2018/hyperlinkcolor" val="tx"/>
                    </a:ext>
                  </a:extLst>
                </a:hlinkClick>
              </a:rPr>
              <a:t>Notification No. 14/2021-Central Tax</a:t>
            </a:r>
            <a:endParaRPr lang="en-IN" sz="2000" b="1" spc="85" dirty="0">
              <a:solidFill>
                <a:schemeClr val="tx2">
                  <a:lumMod val="60000"/>
                  <a:lumOff val="40000"/>
                </a:schemeClr>
              </a:solidFill>
              <a:latin typeface="Times New Roman" panose="02020603050405020304" pitchFamily="18" charset="0"/>
              <a:cs typeface="Times New Roman" panose="02020603050405020304" pitchFamily="18" charset="0"/>
            </a:endParaRPr>
          </a:p>
        </p:txBody>
      </p:sp>
      <p:pic>
        <p:nvPicPr>
          <p:cNvPr id="10" name="Picture 2">
            <a:extLst>
              <a:ext uri="{FF2B5EF4-FFF2-40B4-BE49-F238E27FC236}">
                <a16:creationId xmlns:a16="http://schemas.microsoft.com/office/drawing/2014/main" id="{33E08709-D94B-4C6C-AA1B-1CF6770D6913}"/>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486400" y="5562600"/>
            <a:ext cx="381000" cy="304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033884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41122" y="43688"/>
            <a:ext cx="9383878" cy="350737"/>
          </a:xfrm>
          <a:prstGeom prst="rect">
            <a:avLst/>
          </a:prstGeom>
        </p:spPr>
        <p:txBody>
          <a:bodyPr vert="horz" wrap="square" lIns="0" tIns="12065" rIns="0" bIns="0" rtlCol="0">
            <a:spAutoFit/>
          </a:bodyPr>
          <a:lstStyle/>
          <a:p>
            <a:pPr marL="38100">
              <a:lnSpc>
                <a:spcPct val="100000"/>
              </a:lnSpc>
              <a:spcBef>
                <a:spcPts val="95"/>
              </a:spcBef>
            </a:pPr>
            <a:r>
              <a:rPr lang="en-US" spc="80" dirty="0"/>
              <a:t>Other </a:t>
            </a:r>
            <a:r>
              <a:rPr lang="en-US" spc="70" dirty="0"/>
              <a:t>Relaxations</a:t>
            </a:r>
            <a:r>
              <a:rPr lang="en-US" sz="2200" spc="-95" dirty="0"/>
              <a:t> </a:t>
            </a:r>
            <a:endParaRPr sz="2200" dirty="0"/>
          </a:p>
        </p:txBody>
      </p:sp>
      <p:sp>
        <p:nvSpPr>
          <p:cNvPr id="3" name="object 3"/>
          <p:cNvSpPr/>
          <p:nvPr/>
        </p:nvSpPr>
        <p:spPr>
          <a:xfrm>
            <a:off x="11381231" y="6481571"/>
            <a:ext cx="655320" cy="340360"/>
          </a:xfrm>
          <a:custGeom>
            <a:avLst/>
            <a:gdLst/>
            <a:ahLst/>
            <a:cxnLst/>
            <a:rect l="l" t="t" r="r" b="b"/>
            <a:pathLst>
              <a:path w="655320" h="340359">
                <a:moveTo>
                  <a:pt x="655320" y="0"/>
                </a:moveTo>
                <a:lnTo>
                  <a:pt x="0" y="0"/>
                </a:lnTo>
                <a:lnTo>
                  <a:pt x="0" y="339851"/>
                </a:lnTo>
                <a:lnTo>
                  <a:pt x="655320" y="339851"/>
                </a:lnTo>
                <a:lnTo>
                  <a:pt x="655320" y="0"/>
                </a:lnTo>
                <a:close/>
              </a:path>
            </a:pathLst>
          </a:custGeom>
          <a:solidFill>
            <a:srgbClr val="FF0000"/>
          </a:solidFill>
        </p:spPr>
        <p:txBody>
          <a:bodyPr wrap="square" lIns="0" tIns="0" rIns="0" bIns="0" rtlCol="0"/>
          <a:lstStyle/>
          <a:p>
            <a:endParaRPr/>
          </a:p>
        </p:txBody>
      </p:sp>
      <p:pic>
        <p:nvPicPr>
          <p:cNvPr id="4" name="object 4"/>
          <p:cNvPicPr/>
          <p:nvPr/>
        </p:nvPicPr>
        <p:blipFill>
          <a:blip r:embed="rId2" cstate="print"/>
          <a:stretch>
            <a:fillRect/>
          </a:stretch>
        </p:blipFill>
        <p:spPr>
          <a:xfrm>
            <a:off x="5199150" y="6503213"/>
            <a:ext cx="1462990" cy="295046"/>
          </a:xfrm>
          <a:prstGeom prst="rect">
            <a:avLst/>
          </a:prstGeom>
        </p:spPr>
      </p:pic>
      <p:sp>
        <p:nvSpPr>
          <p:cNvPr id="65" name="object 65"/>
          <p:cNvSpPr txBox="1">
            <a:spLocks noGrp="1"/>
          </p:cNvSpPr>
          <p:nvPr>
            <p:ph type="ftr" sz="quarter" idx="5"/>
          </p:nvPr>
        </p:nvSpPr>
        <p:spPr>
          <a:prstGeom prst="rect">
            <a:avLst/>
          </a:prstGeom>
        </p:spPr>
        <p:txBody>
          <a:bodyPr vert="horz" wrap="square" lIns="0" tIns="0" rIns="0" bIns="0" rtlCol="0">
            <a:spAutoFit/>
          </a:bodyPr>
          <a:lstStyle/>
          <a:p>
            <a:pPr marL="12700">
              <a:lnSpc>
                <a:spcPts val="2615"/>
              </a:lnSpc>
            </a:pPr>
            <a:r>
              <a:rPr spc="75" dirty="0"/>
              <a:t>Ashu</a:t>
            </a:r>
            <a:r>
              <a:rPr spc="25" dirty="0"/>
              <a:t> </a:t>
            </a:r>
            <a:r>
              <a:rPr spc="130" dirty="0"/>
              <a:t>Dalmia</a:t>
            </a:r>
          </a:p>
        </p:txBody>
      </p:sp>
      <p:sp>
        <p:nvSpPr>
          <p:cNvPr id="66" name="object 66"/>
          <p:cNvSpPr txBox="1">
            <a:spLocks noGrp="1"/>
          </p:cNvSpPr>
          <p:nvPr>
            <p:ph type="sldNum" sz="quarter" idx="7"/>
          </p:nvPr>
        </p:nvSpPr>
        <p:spPr>
          <a:xfrm>
            <a:off x="11582399" y="6512487"/>
            <a:ext cx="454151" cy="294953"/>
          </a:xfrm>
          <a:prstGeom prst="rect">
            <a:avLst/>
          </a:prstGeom>
        </p:spPr>
        <p:txBody>
          <a:bodyPr vert="horz" wrap="square" lIns="0" tIns="0" rIns="0" bIns="0" rtlCol="0">
            <a:spAutoFit/>
          </a:bodyPr>
          <a:lstStyle/>
          <a:p>
            <a:pPr marL="38100">
              <a:lnSpc>
                <a:spcPts val="2315"/>
              </a:lnSpc>
            </a:pPr>
            <a:fld id="{81D60167-4931-47E6-BA6A-407CBD079E47}" type="slidenum">
              <a:rPr dirty="0"/>
              <a:t>13</a:t>
            </a:fld>
            <a:endParaRPr dirty="0"/>
          </a:p>
        </p:txBody>
      </p:sp>
      <p:graphicFrame>
        <p:nvGraphicFramePr>
          <p:cNvPr id="67" name="object 5">
            <a:extLst>
              <a:ext uri="{FF2B5EF4-FFF2-40B4-BE49-F238E27FC236}">
                <a16:creationId xmlns:a16="http://schemas.microsoft.com/office/drawing/2014/main" id="{1EFA7009-1FA7-4542-967C-3D9B9191E3FB}"/>
              </a:ext>
            </a:extLst>
          </p:cNvPr>
          <p:cNvGraphicFramePr>
            <a:graphicFrameLocks noGrp="1"/>
          </p:cNvGraphicFramePr>
          <p:nvPr>
            <p:extLst>
              <p:ext uri="{D42A27DB-BD31-4B8C-83A1-F6EECF244321}">
                <p14:modId xmlns:p14="http://schemas.microsoft.com/office/powerpoint/2010/main" val="1014114034"/>
              </p:ext>
            </p:extLst>
          </p:nvPr>
        </p:nvGraphicFramePr>
        <p:xfrm>
          <a:off x="395122" y="457200"/>
          <a:ext cx="11339679" cy="5205730"/>
        </p:xfrm>
        <a:graphic>
          <a:graphicData uri="http://schemas.openxmlformats.org/drawingml/2006/table">
            <a:tbl>
              <a:tblPr firstRow="1" bandRow="1">
                <a:tableStyleId>{2D5ABB26-0587-4C30-8999-92F81FD0307C}</a:tableStyleId>
              </a:tblPr>
              <a:tblGrid>
                <a:gridCol w="768536">
                  <a:extLst>
                    <a:ext uri="{9D8B030D-6E8A-4147-A177-3AD203B41FA5}">
                      <a16:colId xmlns:a16="http://schemas.microsoft.com/office/drawing/2014/main" val="20000"/>
                    </a:ext>
                  </a:extLst>
                </a:gridCol>
                <a:gridCol w="5481333">
                  <a:extLst>
                    <a:ext uri="{9D8B030D-6E8A-4147-A177-3AD203B41FA5}">
                      <a16:colId xmlns:a16="http://schemas.microsoft.com/office/drawing/2014/main" val="876860198"/>
                    </a:ext>
                  </a:extLst>
                </a:gridCol>
                <a:gridCol w="2897276">
                  <a:extLst>
                    <a:ext uri="{9D8B030D-6E8A-4147-A177-3AD203B41FA5}">
                      <a16:colId xmlns:a16="http://schemas.microsoft.com/office/drawing/2014/main" val="4073300884"/>
                    </a:ext>
                  </a:extLst>
                </a:gridCol>
                <a:gridCol w="2192534">
                  <a:extLst>
                    <a:ext uri="{9D8B030D-6E8A-4147-A177-3AD203B41FA5}">
                      <a16:colId xmlns:a16="http://schemas.microsoft.com/office/drawing/2014/main" val="3509551806"/>
                    </a:ext>
                  </a:extLst>
                </a:gridCol>
              </a:tblGrid>
              <a:tr h="237513">
                <a:tc>
                  <a:txBody>
                    <a:bodyPr/>
                    <a:lstStyle/>
                    <a:p>
                      <a:pPr algn="ctr">
                        <a:lnSpc>
                          <a:spcPts val="2065"/>
                        </a:lnSpc>
                      </a:pPr>
                      <a:r>
                        <a:rPr sz="1800" spc="-5" dirty="0">
                          <a:latin typeface="Times New Roman" panose="02020603050405020304" pitchFamily="18" charset="0"/>
                          <a:cs typeface="Times New Roman" panose="02020603050405020304" pitchFamily="18" charset="0"/>
                        </a:rPr>
                        <a:t>S.No.</a:t>
                      </a: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lnSpc>
                          <a:spcPts val="2065"/>
                        </a:lnSpc>
                      </a:pPr>
                      <a:r>
                        <a:rPr lang="en-US" sz="1800" spc="-5" dirty="0">
                          <a:latin typeface="Times New Roman" panose="02020603050405020304" pitchFamily="18" charset="0"/>
                          <a:cs typeface="Times New Roman" panose="02020603050405020304" pitchFamily="18" charset="0"/>
                        </a:rPr>
                        <a:t>Compliance</a:t>
                      </a: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lnSpc>
                          <a:spcPts val="2065"/>
                        </a:lnSpc>
                      </a:pPr>
                      <a:r>
                        <a:rPr lang="en-US" sz="1800" spc="-5" dirty="0">
                          <a:latin typeface="Times New Roman" panose="02020603050405020304" pitchFamily="18" charset="0"/>
                          <a:cs typeface="Times New Roman" panose="02020603050405020304" pitchFamily="18" charset="0"/>
                        </a:rPr>
                        <a:t>Issuance of order </a:t>
                      </a:r>
                    </a:p>
                    <a:p>
                      <a:pPr algn="ctr">
                        <a:lnSpc>
                          <a:spcPts val="2065"/>
                        </a:lnSpc>
                      </a:pPr>
                      <a:r>
                        <a:rPr lang="en-US" sz="1800" spc="-5" dirty="0">
                          <a:latin typeface="Times New Roman" panose="02020603050405020304" pitchFamily="18" charset="0"/>
                          <a:cs typeface="Times New Roman" panose="02020603050405020304" pitchFamily="18" charset="0"/>
                        </a:rPr>
                        <a:t>period Falling between</a:t>
                      </a: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lnSpc>
                          <a:spcPts val="2065"/>
                        </a:lnSpc>
                      </a:pPr>
                      <a:r>
                        <a:rPr lang="en-US" sz="1800" spc="-5" dirty="0">
                          <a:latin typeface="Times New Roman" panose="02020603050405020304" pitchFamily="18" charset="0"/>
                          <a:cs typeface="Times New Roman" panose="02020603050405020304" pitchFamily="18" charset="0"/>
                        </a:rPr>
                        <a:t>Limit for issuance of order extended to</a:t>
                      </a: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0"/>
                  </a:ext>
                </a:extLst>
              </a:tr>
              <a:tr h="1872554">
                <a:tc>
                  <a:txBody>
                    <a:bodyPr/>
                    <a:lstStyle/>
                    <a:p>
                      <a:pPr marL="635" algn="ctr">
                        <a:lnSpc>
                          <a:spcPts val="2090"/>
                        </a:lnSpc>
                        <a:spcBef>
                          <a:spcPts val="5"/>
                        </a:spcBef>
                      </a:pPr>
                      <a:r>
                        <a:rPr lang="en-US" sz="1800" dirty="0">
                          <a:latin typeface="Times New Roman" panose="02020603050405020304" pitchFamily="18" charset="0"/>
                          <a:cs typeface="Times New Roman" panose="02020603050405020304" pitchFamily="18" charset="0"/>
                        </a:rPr>
                        <a:t>2</a:t>
                      </a:r>
                      <a:endParaRPr sz="1800" dirty="0">
                        <a:latin typeface="Times New Roman" panose="02020603050405020304" pitchFamily="18" charset="0"/>
                        <a:cs typeface="Times New Roman" panose="02020603050405020304" pitchFamily="18" charset="0"/>
                      </a:endParaRPr>
                    </a:p>
                  </a:txBody>
                  <a:tcPr marL="0" marR="0" marT="127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1270" algn="just">
                        <a:lnSpc>
                          <a:spcPct val="100000"/>
                        </a:lnSpc>
                        <a:spcBef>
                          <a:spcPts val="35"/>
                        </a:spcBef>
                      </a:pPr>
                      <a:r>
                        <a:rPr lang="en-US" sz="1800" spc="-5" dirty="0">
                          <a:latin typeface="Times New Roman" panose="02020603050405020304" pitchFamily="18" charset="0"/>
                          <a:cs typeface="Times New Roman" panose="02020603050405020304" pitchFamily="18" charset="0"/>
                        </a:rPr>
                        <a:t>Time limit </a:t>
                      </a:r>
                      <a:r>
                        <a:rPr lang="en-US" sz="1800" spc="-20" dirty="0">
                          <a:latin typeface="Times New Roman" panose="02020603050405020304" pitchFamily="18" charset="0"/>
                          <a:cs typeface="Times New Roman" panose="02020603050405020304" pitchFamily="18" charset="0"/>
                        </a:rPr>
                        <a:t>for </a:t>
                      </a:r>
                      <a:r>
                        <a:rPr lang="en-US" sz="1800" spc="-15" dirty="0">
                          <a:latin typeface="Times New Roman" panose="02020603050405020304" pitchFamily="18" charset="0"/>
                          <a:cs typeface="Times New Roman" panose="02020603050405020304" pitchFamily="18" charset="0"/>
                        </a:rPr>
                        <a:t>Rule 9 CGST Rules (Verification of the application of Registration and Approval)</a:t>
                      </a:r>
                    </a:p>
                    <a:p>
                      <a:pPr marL="1270" algn="just">
                        <a:lnSpc>
                          <a:spcPct val="100000"/>
                        </a:lnSpc>
                        <a:spcBef>
                          <a:spcPts val="35"/>
                        </a:spcBef>
                      </a:pPr>
                      <a:endParaRPr lang="en-US" sz="1800" spc="-15" dirty="0">
                        <a:latin typeface="Times New Roman" panose="02020603050405020304" pitchFamily="18" charset="0"/>
                        <a:cs typeface="Times New Roman" panose="02020603050405020304" pitchFamily="18" charset="0"/>
                      </a:endParaRPr>
                    </a:p>
                    <a:p>
                      <a:pPr marL="1270" algn="just">
                        <a:lnSpc>
                          <a:spcPct val="100000"/>
                        </a:lnSpc>
                        <a:spcBef>
                          <a:spcPts val="35"/>
                        </a:spcBef>
                      </a:pPr>
                      <a:r>
                        <a:rPr lang="en-US" b="0" i="0" dirty="0">
                          <a:solidFill>
                            <a:schemeClr val="tx1"/>
                          </a:solidFill>
                          <a:effectLst/>
                          <a:latin typeface="Times New Roman" panose="02020603050405020304" pitchFamily="18" charset="0"/>
                          <a:ea typeface="+mn-ea"/>
                          <a:cs typeface="Times New Roman" panose="02020603050405020304" pitchFamily="18" charset="0"/>
                        </a:rPr>
                        <a:t>As per Rule 9,The Registration application shall be forwarded to the proper officer who shall examine the application and the accompanying documents and if the same are found to be in order/deficient follow the procedure for clarification and  approve the grant of registration to the applicant within </a:t>
                      </a:r>
                      <a:r>
                        <a:rPr lang="en-US" b="1" i="0" dirty="0">
                          <a:solidFill>
                            <a:schemeClr val="tx1"/>
                          </a:solidFill>
                          <a:effectLst/>
                          <a:latin typeface="Times New Roman" panose="02020603050405020304" pitchFamily="18" charset="0"/>
                          <a:ea typeface="+mn-ea"/>
                          <a:cs typeface="Times New Roman" panose="02020603050405020304" pitchFamily="18" charset="0"/>
                        </a:rPr>
                        <a:t>specified period </a:t>
                      </a:r>
                      <a:r>
                        <a:rPr lang="en-US" b="0" i="0" dirty="0">
                          <a:solidFill>
                            <a:schemeClr val="tx1"/>
                          </a:solidFill>
                          <a:effectLst/>
                          <a:latin typeface="Times New Roman" panose="02020603050405020304" pitchFamily="18" charset="0"/>
                          <a:ea typeface="+mn-ea"/>
                          <a:cs typeface="Times New Roman" panose="02020603050405020304" pitchFamily="18" charset="0"/>
                        </a:rPr>
                        <a:t>from the date of submission of the application.</a:t>
                      </a:r>
                      <a:endParaRPr sz="1800" dirty="0">
                        <a:latin typeface="Times New Roman" panose="02020603050405020304" pitchFamily="18" charset="0"/>
                        <a:cs typeface="Times New Roman" panose="02020603050405020304" pitchFamily="18" charset="0"/>
                      </a:endParaRPr>
                    </a:p>
                  </a:txBody>
                  <a:tcPr marL="0" marR="0" marT="444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1270" indent="0" algn="ctr">
                        <a:lnSpc>
                          <a:spcPct val="100000"/>
                        </a:lnSpc>
                        <a:spcBef>
                          <a:spcPts val="35"/>
                        </a:spcBef>
                        <a:buFont typeface="Wingdings" panose="05000000000000000000" pitchFamily="2" charset="2"/>
                        <a:buNone/>
                      </a:pPr>
                      <a:endParaRPr lang="en-US" sz="1800" spc="-10" dirty="0">
                        <a:latin typeface="Times New Roman" panose="02020603050405020304" pitchFamily="18" charset="0"/>
                        <a:cs typeface="Times New Roman" panose="02020603050405020304" pitchFamily="18" charset="0"/>
                      </a:endParaRPr>
                    </a:p>
                    <a:p>
                      <a:pPr marL="1270" indent="0" algn="ctr">
                        <a:lnSpc>
                          <a:spcPct val="100000"/>
                        </a:lnSpc>
                        <a:spcBef>
                          <a:spcPts val="35"/>
                        </a:spcBef>
                        <a:buFont typeface="Wingdings" panose="05000000000000000000" pitchFamily="2" charset="2"/>
                        <a:buNone/>
                      </a:pPr>
                      <a:endParaRPr lang="en-US" sz="1800" spc="-10" dirty="0">
                        <a:latin typeface="Times New Roman" panose="02020603050405020304" pitchFamily="18" charset="0"/>
                        <a:cs typeface="Times New Roman" panose="02020603050405020304" pitchFamily="18" charset="0"/>
                      </a:endParaRPr>
                    </a:p>
                    <a:p>
                      <a:pPr marL="1270" indent="0" algn="ctr">
                        <a:lnSpc>
                          <a:spcPct val="100000"/>
                        </a:lnSpc>
                        <a:spcBef>
                          <a:spcPts val="35"/>
                        </a:spcBef>
                        <a:buFont typeface="Wingdings" panose="05000000000000000000" pitchFamily="2" charset="2"/>
                        <a:buNone/>
                      </a:pPr>
                      <a:r>
                        <a:rPr lang="en-IN" sz="1800" b="0" i="0" u="none" strike="noStrike" baseline="0" dirty="0">
                          <a:solidFill>
                            <a:schemeClr val="tx1"/>
                          </a:solidFill>
                          <a:latin typeface="Times New Roman" panose="02020603050405020304" pitchFamily="18" charset="0"/>
                          <a:ea typeface="+mn-ea"/>
                          <a:cs typeface="Times New Roman" panose="02020603050405020304" pitchFamily="18" charset="0"/>
                        </a:rPr>
                        <a:t>1st May’21 to 31st May’21</a:t>
                      </a:r>
                      <a:endParaRPr lang="en-US" sz="1800" spc="-5" dirty="0">
                        <a:latin typeface="Times New Roman" panose="02020603050405020304" pitchFamily="18" charset="0"/>
                        <a:cs typeface="Times New Roman" panose="02020603050405020304" pitchFamily="18" charset="0"/>
                      </a:endParaRPr>
                    </a:p>
                  </a:txBody>
                  <a:tcPr marL="0" marR="0" marT="444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indent="0" algn="ctr">
                        <a:lnSpc>
                          <a:spcPct val="100000"/>
                        </a:lnSpc>
                        <a:spcBef>
                          <a:spcPts val="35"/>
                        </a:spcBef>
                        <a:buFont typeface="Wingdings" panose="05000000000000000000" pitchFamily="2" charset="2"/>
                        <a:buNone/>
                      </a:pPr>
                      <a:endParaRPr lang="en-US" sz="1800" spc="-5" dirty="0">
                        <a:latin typeface="Times New Roman" panose="02020603050405020304" pitchFamily="18" charset="0"/>
                        <a:cs typeface="Times New Roman" panose="02020603050405020304" pitchFamily="18" charset="0"/>
                      </a:endParaRPr>
                    </a:p>
                    <a:p>
                      <a:pPr marL="0" indent="0" algn="ctr">
                        <a:lnSpc>
                          <a:spcPct val="100000"/>
                        </a:lnSpc>
                        <a:spcBef>
                          <a:spcPts val="35"/>
                        </a:spcBef>
                        <a:buFont typeface="Wingdings" panose="05000000000000000000" pitchFamily="2" charset="2"/>
                        <a:buNone/>
                      </a:pPr>
                      <a:endParaRPr lang="en-US" sz="1800" spc="-5" dirty="0">
                        <a:latin typeface="Times New Roman" panose="02020603050405020304" pitchFamily="18" charset="0"/>
                        <a:cs typeface="Times New Roman" panose="02020603050405020304" pitchFamily="18" charset="0"/>
                      </a:endParaRPr>
                    </a:p>
                    <a:p>
                      <a:pPr marL="0" indent="0" algn="ctr">
                        <a:lnSpc>
                          <a:spcPct val="100000"/>
                        </a:lnSpc>
                        <a:spcBef>
                          <a:spcPts val="35"/>
                        </a:spcBef>
                        <a:buFont typeface="Wingdings" panose="05000000000000000000" pitchFamily="2" charset="2"/>
                        <a:buNone/>
                      </a:pPr>
                      <a:r>
                        <a:rPr lang="en-IN" sz="1800" b="0" i="0" u="none" strike="noStrike" baseline="0" dirty="0">
                          <a:solidFill>
                            <a:schemeClr val="tx1"/>
                          </a:solidFill>
                          <a:latin typeface="Times New Roman" panose="02020603050405020304" pitchFamily="18" charset="0"/>
                          <a:ea typeface="+mn-ea"/>
                          <a:cs typeface="Times New Roman" panose="02020603050405020304" pitchFamily="18" charset="0"/>
                        </a:rPr>
                        <a:t>15th June’21</a:t>
                      </a:r>
                      <a:endParaRPr sz="1800" b="0" dirty="0">
                        <a:latin typeface="Times New Roman" panose="02020603050405020304" pitchFamily="18" charset="0"/>
                        <a:cs typeface="Times New Roman" panose="02020603050405020304" pitchFamily="18" charset="0"/>
                      </a:endParaRPr>
                    </a:p>
                  </a:txBody>
                  <a:tcPr marL="0" marR="0" marT="444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2"/>
                  </a:ext>
                </a:extLst>
              </a:tr>
              <a:tr h="1872554">
                <a:tc>
                  <a:txBody>
                    <a:bodyPr/>
                    <a:lstStyle/>
                    <a:p>
                      <a:pPr marL="635" algn="ctr">
                        <a:lnSpc>
                          <a:spcPts val="2090"/>
                        </a:lnSpc>
                        <a:spcBef>
                          <a:spcPts val="5"/>
                        </a:spcBef>
                      </a:pPr>
                      <a:r>
                        <a:rPr lang="en-US" sz="1800" dirty="0">
                          <a:latin typeface="Times New Roman" panose="02020603050405020304" pitchFamily="18" charset="0"/>
                          <a:cs typeface="Times New Roman" panose="02020603050405020304" pitchFamily="18" charset="0"/>
                        </a:rPr>
                        <a:t>3</a:t>
                      </a:r>
                      <a:endParaRPr sz="1800" dirty="0">
                        <a:latin typeface="Times New Roman" panose="02020603050405020304" pitchFamily="18" charset="0"/>
                        <a:cs typeface="Times New Roman" panose="02020603050405020304" pitchFamily="18" charset="0"/>
                      </a:endParaRPr>
                    </a:p>
                  </a:txBody>
                  <a:tcPr marL="0" marR="0" marT="127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1270" algn="just">
                        <a:lnSpc>
                          <a:spcPct val="100000"/>
                        </a:lnSpc>
                        <a:spcBef>
                          <a:spcPts val="35"/>
                        </a:spcBef>
                      </a:pPr>
                      <a:r>
                        <a:rPr lang="en-US" sz="1800" b="0" i="0" u="none" strike="noStrike" baseline="0" dirty="0">
                          <a:solidFill>
                            <a:schemeClr val="tx1"/>
                          </a:solidFill>
                          <a:latin typeface="Times New Roman" panose="02020603050405020304" pitchFamily="18" charset="0"/>
                          <a:ea typeface="+mn-ea"/>
                          <a:cs typeface="Times New Roman" panose="02020603050405020304" pitchFamily="18" charset="0"/>
                        </a:rPr>
                        <a:t>Time limit for issue of Refund Order in terms of the </a:t>
                      </a:r>
                    </a:p>
                    <a:p>
                      <a:pPr marL="1270" algn="just">
                        <a:lnSpc>
                          <a:spcPct val="100000"/>
                        </a:lnSpc>
                        <a:spcBef>
                          <a:spcPts val="35"/>
                        </a:spcBef>
                      </a:pPr>
                      <a:r>
                        <a:rPr lang="en-US" sz="1800" b="0" i="0" u="none" strike="noStrike" baseline="0" dirty="0">
                          <a:solidFill>
                            <a:schemeClr val="tx1"/>
                          </a:solidFill>
                          <a:latin typeface="Times New Roman" panose="02020603050405020304" pitchFamily="18" charset="0"/>
                          <a:ea typeface="+mn-ea"/>
                          <a:cs typeface="Times New Roman" panose="02020603050405020304" pitchFamily="18" charset="0"/>
                        </a:rPr>
                        <a:t>Sec 54(5),(7)</a:t>
                      </a:r>
                    </a:p>
                    <a:p>
                      <a:pPr marL="1270" algn="just">
                        <a:lnSpc>
                          <a:spcPct val="100000"/>
                        </a:lnSpc>
                        <a:spcBef>
                          <a:spcPts val="35"/>
                        </a:spcBef>
                      </a:pPr>
                      <a:endParaRPr lang="en-US" sz="1800" b="0" i="0" u="none" strike="noStrike" baseline="0" dirty="0">
                        <a:solidFill>
                          <a:schemeClr val="tx1"/>
                        </a:solidFill>
                        <a:latin typeface="Times New Roman" panose="02020603050405020304" pitchFamily="18" charset="0"/>
                        <a:ea typeface="+mn-ea"/>
                        <a:cs typeface="Times New Roman" panose="02020603050405020304" pitchFamily="18" charset="0"/>
                      </a:endParaRPr>
                    </a:p>
                    <a:p>
                      <a:pPr marL="1270" marR="0" lvl="0" indent="0" algn="just" defTabSz="914400" eaLnBrk="1" fontAlgn="auto" latinLnBrk="0" hangingPunct="1">
                        <a:lnSpc>
                          <a:spcPct val="100000"/>
                        </a:lnSpc>
                        <a:spcBef>
                          <a:spcPts val="35"/>
                        </a:spcBef>
                        <a:spcAft>
                          <a:spcPts val="0"/>
                        </a:spcAft>
                        <a:buClrTx/>
                        <a:buSzTx/>
                        <a:buFontTx/>
                        <a:buNone/>
                        <a:tabLst/>
                        <a:defRPr/>
                      </a:pPr>
                      <a:r>
                        <a:rPr lang="en-US" sz="1800" b="0" i="0" u="none" strike="noStrike" baseline="0" dirty="0">
                          <a:solidFill>
                            <a:schemeClr val="tx1"/>
                          </a:solidFill>
                          <a:latin typeface="Times New Roman" panose="02020603050405020304" pitchFamily="18" charset="0"/>
                          <a:ea typeface="+mn-ea"/>
                          <a:cs typeface="Times New Roman" panose="02020603050405020304" pitchFamily="18" charset="0"/>
                        </a:rPr>
                        <a:t>Where the notice has been issued by department for rejection of refund claim (in part or full) and the time limit of issuance of order by department under Sec 54(5) and (7) falls during 15</a:t>
                      </a:r>
                      <a:r>
                        <a:rPr lang="en-US" sz="1800" b="0" i="0" u="none" strike="noStrike" baseline="30000" dirty="0">
                          <a:solidFill>
                            <a:schemeClr val="tx1"/>
                          </a:solidFill>
                          <a:latin typeface="Times New Roman" panose="02020603050405020304" pitchFamily="18" charset="0"/>
                          <a:ea typeface="+mn-ea"/>
                          <a:cs typeface="Times New Roman" panose="02020603050405020304" pitchFamily="18" charset="0"/>
                        </a:rPr>
                        <a:t>th</a:t>
                      </a:r>
                      <a:r>
                        <a:rPr lang="en-US" sz="1800" b="0" i="0" u="none" strike="noStrike" baseline="0" dirty="0">
                          <a:solidFill>
                            <a:schemeClr val="tx1"/>
                          </a:solidFill>
                          <a:latin typeface="Times New Roman" panose="02020603050405020304" pitchFamily="18" charset="0"/>
                          <a:ea typeface="+mn-ea"/>
                          <a:cs typeface="Times New Roman" panose="02020603050405020304" pitchFamily="18" charset="0"/>
                        </a:rPr>
                        <a:t>  Apr’21 to the 30</a:t>
                      </a:r>
                      <a:r>
                        <a:rPr lang="en-US" sz="1800" b="0" i="0" u="none" strike="noStrike" baseline="30000" dirty="0">
                          <a:solidFill>
                            <a:schemeClr val="tx1"/>
                          </a:solidFill>
                          <a:latin typeface="Times New Roman" panose="02020603050405020304" pitchFamily="18" charset="0"/>
                          <a:ea typeface="+mn-ea"/>
                          <a:cs typeface="Times New Roman" panose="02020603050405020304" pitchFamily="18" charset="0"/>
                        </a:rPr>
                        <a:t>th</a:t>
                      </a:r>
                      <a:r>
                        <a:rPr lang="en-US" sz="1800" b="0" i="0" u="none" strike="noStrike" baseline="0" dirty="0">
                          <a:solidFill>
                            <a:schemeClr val="tx1"/>
                          </a:solidFill>
                          <a:latin typeface="Times New Roman" panose="02020603050405020304" pitchFamily="18" charset="0"/>
                          <a:ea typeface="+mn-ea"/>
                          <a:cs typeface="Times New Roman" panose="02020603050405020304" pitchFamily="18" charset="0"/>
                        </a:rPr>
                        <a:t> May’21</a:t>
                      </a:r>
                      <a:endParaRPr sz="1800" dirty="0">
                        <a:latin typeface="Times New Roman" panose="02020603050405020304" pitchFamily="18" charset="0"/>
                        <a:cs typeface="Times New Roman" panose="02020603050405020304" pitchFamily="18" charset="0"/>
                      </a:endParaRPr>
                    </a:p>
                  </a:txBody>
                  <a:tcPr marL="0" marR="0" marT="444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1270" indent="0" algn="ctr">
                        <a:lnSpc>
                          <a:spcPct val="100000"/>
                        </a:lnSpc>
                        <a:spcBef>
                          <a:spcPts val="35"/>
                        </a:spcBef>
                        <a:buFont typeface="Wingdings" panose="05000000000000000000" pitchFamily="2" charset="2"/>
                        <a:buNone/>
                      </a:pPr>
                      <a:endParaRPr lang="en-US" sz="1800" b="0" i="0" u="none" strike="noStrike" baseline="0" dirty="0">
                        <a:solidFill>
                          <a:schemeClr val="tx1"/>
                        </a:solidFill>
                        <a:latin typeface="Times New Roman" panose="02020603050405020304" pitchFamily="18" charset="0"/>
                        <a:ea typeface="+mn-ea"/>
                        <a:cs typeface="Times New Roman" panose="02020603050405020304" pitchFamily="18" charset="0"/>
                      </a:endParaRPr>
                    </a:p>
                    <a:p>
                      <a:pPr marL="1270" indent="0" algn="ctr">
                        <a:lnSpc>
                          <a:spcPct val="100000"/>
                        </a:lnSpc>
                        <a:spcBef>
                          <a:spcPts val="35"/>
                        </a:spcBef>
                        <a:buFont typeface="Wingdings" panose="05000000000000000000" pitchFamily="2" charset="2"/>
                        <a:buNone/>
                      </a:pPr>
                      <a:r>
                        <a:rPr lang="en-US" sz="1800" b="0" i="0" u="none" strike="noStrike" baseline="0" dirty="0">
                          <a:solidFill>
                            <a:schemeClr val="tx1"/>
                          </a:solidFill>
                          <a:latin typeface="Times New Roman" panose="02020603050405020304" pitchFamily="18" charset="0"/>
                          <a:ea typeface="+mn-ea"/>
                          <a:cs typeface="Times New Roman" panose="02020603050405020304" pitchFamily="18" charset="0"/>
                        </a:rPr>
                        <a:t>15</a:t>
                      </a:r>
                      <a:r>
                        <a:rPr lang="en-US" sz="1800" b="0" i="0" u="none" strike="noStrike" baseline="30000" dirty="0">
                          <a:solidFill>
                            <a:schemeClr val="tx1"/>
                          </a:solidFill>
                          <a:latin typeface="Times New Roman" panose="02020603050405020304" pitchFamily="18" charset="0"/>
                          <a:ea typeface="+mn-ea"/>
                          <a:cs typeface="Times New Roman" panose="02020603050405020304" pitchFamily="18" charset="0"/>
                        </a:rPr>
                        <a:t>th</a:t>
                      </a:r>
                      <a:r>
                        <a:rPr lang="en-US" sz="1800" b="0" i="0" u="none" strike="noStrike" baseline="0" dirty="0">
                          <a:solidFill>
                            <a:schemeClr val="tx1"/>
                          </a:solidFill>
                          <a:latin typeface="Times New Roman" panose="02020603050405020304" pitchFamily="18" charset="0"/>
                          <a:ea typeface="+mn-ea"/>
                          <a:cs typeface="Times New Roman" panose="02020603050405020304" pitchFamily="18" charset="0"/>
                        </a:rPr>
                        <a:t>  Apr’21 to the 30</a:t>
                      </a:r>
                      <a:r>
                        <a:rPr lang="en-US" sz="1800" b="0" i="0" u="none" strike="noStrike" baseline="30000" dirty="0">
                          <a:solidFill>
                            <a:schemeClr val="tx1"/>
                          </a:solidFill>
                          <a:latin typeface="Times New Roman" panose="02020603050405020304" pitchFamily="18" charset="0"/>
                          <a:ea typeface="+mn-ea"/>
                          <a:cs typeface="Times New Roman" panose="02020603050405020304" pitchFamily="18" charset="0"/>
                        </a:rPr>
                        <a:t>th</a:t>
                      </a:r>
                      <a:r>
                        <a:rPr lang="en-US" sz="1800" b="0" i="0" u="none" strike="noStrike" baseline="0" dirty="0">
                          <a:solidFill>
                            <a:schemeClr val="tx1"/>
                          </a:solidFill>
                          <a:latin typeface="Times New Roman" panose="02020603050405020304" pitchFamily="18" charset="0"/>
                          <a:ea typeface="+mn-ea"/>
                          <a:cs typeface="Times New Roman" panose="02020603050405020304" pitchFamily="18" charset="0"/>
                        </a:rPr>
                        <a:t> May’21</a:t>
                      </a:r>
                      <a:endParaRPr lang="en-US" sz="1800" spc="-5" dirty="0">
                        <a:latin typeface="Times New Roman" panose="02020603050405020304" pitchFamily="18" charset="0"/>
                        <a:cs typeface="Times New Roman" panose="02020603050405020304" pitchFamily="18" charset="0"/>
                      </a:endParaRPr>
                    </a:p>
                  </a:txBody>
                  <a:tcPr marL="0" marR="0" marT="444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indent="0" algn="ctr">
                        <a:lnSpc>
                          <a:spcPct val="100000"/>
                        </a:lnSpc>
                        <a:spcBef>
                          <a:spcPts val="35"/>
                        </a:spcBef>
                        <a:buFont typeface="Wingdings" panose="05000000000000000000" pitchFamily="2" charset="2"/>
                        <a:buNone/>
                      </a:pPr>
                      <a:r>
                        <a:rPr lang="en-US" sz="1800" b="0" dirty="0">
                          <a:latin typeface="Times New Roman" panose="02020603050405020304" pitchFamily="18" charset="0"/>
                          <a:cs typeface="Times New Roman" panose="02020603050405020304" pitchFamily="18" charset="0"/>
                        </a:rPr>
                        <a:t>Later of:</a:t>
                      </a:r>
                    </a:p>
                    <a:p>
                      <a:pPr marL="0" indent="0" algn="just">
                        <a:lnSpc>
                          <a:spcPct val="100000"/>
                        </a:lnSpc>
                        <a:spcBef>
                          <a:spcPts val="35"/>
                        </a:spcBef>
                        <a:buFont typeface="Wingdings" panose="05000000000000000000" pitchFamily="2" charset="2"/>
                        <a:buNone/>
                      </a:pPr>
                      <a:r>
                        <a:rPr lang="en-US" sz="1800" b="0" dirty="0">
                          <a:latin typeface="Times New Roman" panose="02020603050405020304" pitchFamily="18" charset="0"/>
                          <a:cs typeface="Times New Roman" panose="02020603050405020304" pitchFamily="18" charset="0"/>
                        </a:rPr>
                        <a:t>15 days after receipt of reply to the notice from Registered Person</a:t>
                      </a:r>
                    </a:p>
                    <a:p>
                      <a:pPr marL="0" indent="0" algn="l">
                        <a:lnSpc>
                          <a:spcPct val="100000"/>
                        </a:lnSpc>
                        <a:spcBef>
                          <a:spcPts val="35"/>
                        </a:spcBef>
                        <a:buFont typeface="Wingdings" panose="05000000000000000000" pitchFamily="2" charset="2"/>
                        <a:buNone/>
                      </a:pPr>
                      <a:r>
                        <a:rPr lang="en-US" sz="1800" b="0" dirty="0">
                          <a:latin typeface="Times New Roman" panose="02020603050405020304" pitchFamily="18" charset="0"/>
                          <a:cs typeface="Times New Roman" panose="02020603050405020304" pitchFamily="18" charset="0"/>
                        </a:rPr>
                        <a:t>Or </a:t>
                      </a:r>
                    </a:p>
                    <a:p>
                      <a:pPr marL="0" indent="0" algn="l">
                        <a:lnSpc>
                          <a:spcPct val="100000"/>
                        </a:lnSpc>
                        <a:spcBef>
                          <a:spcPts val="35"/>
                        </a:spcBef>
                        <a:buFont typeface="Wingdings" panose="05000000000000000000" pitchFamily="2" charset="2"/>
                        <a:buNone/>
                      </a:pPr>
                      <a:r>
                        <a:rPr lang="en-US" sz="1800" b="0" dirty="0">
                          <a:latin typeface="Times New Roman" panose="02020603050405020304" pitchFamily="18" charset="0"/>
                          <a:cs typeface="Times New Roman" panose="02020603050405020304" pitchFamily="18" charset="0"/>
                        </a:rPr>
                        <a:t>31</a:t>
                      </a:r>
                      <a:r>
                        <a:rPr lang="en-US" sz="1800" b="0" baseline="30000" dirty="0">
                          <a:latin typeface="Times New Roman" panose="02020603050405020304" pitchFamily="18" charset="0"/>
                          <a:cs typeface="Times New Roman" panose="02020603050405020304" pitchFamily="18" charset="0"/>
                        </a:rPr>
                        <a:t>st</a:t>
                      </a:r>
                      <a:r>
                        <a:rPr lang="en-US" sz="1800" b="0" dirty="0">
                          <a:latin typeface="Times New Roman" panose="02020603050405020304" pitchFamily="18" charset="0"/>
                          <a:cs typeface="Times New Roman" panose="02020603050405020304" pitchFamily="18" charset="0"/>
                        </a:rPr>
                        <a:t> May’21</a:t>
                      </a:r>
                      <a:endParaRPr sz="1800" b="0" dirty="0">
                        <a:latin typeface="Times New Roman" panose="02020603050405020304" pitchFamily="18" charset="0"/>
                        <a:cs typeface="Times New Roman" panose="02020603050405020304" pitchFamily="18" charset="0"/>
                      </a:endParaRPr>
                    </a:p>
                  </a:txBody>
                  <a:tcPr marL="0" marR="0" marT="444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858576782"/>
                  </a:ext>
                </a:extLst>
              </a:tr>
            </a:tbl>
          </a:graphicData>
        </a:graphic>
      </p:graphicFrame>
      <p:sp>
        <p:nvSpPr>
          <p:cNvPr id="10" name="TextBox 9">
            <a:extLst>
              <a:ext uri="{FF2B5EF4-FFF2-40B4-BE49-F238E27FC236}">
                <a16:creationId xmlns:a16="http://schemas.microsoft.com/office/drawing/2014/main" id="{5B3FEFB4-CCD7-4D05-9044-DDD82F6872FB}"/>
              </a:ext>
            </a:extLst>
          </p:cNvPr>
          <p:cNvSpPr txBox="1"/>
          <p:nvPr/>
        </p:nvSpPr>
        <p:spPr>
          <a:xfrm>
            <a:off x="457200" y="5791200"/>
            <a:ext cx="9641284" cy="707886"/>
          </a:xfrm>
          <a:prstGeom prst="rect">
            <a:avLst/>
          </a:prstGeom>
          <a:noFill/>
        </p:spPr>
        <p:txBody>
          <a:bodyPr wrap="square">
            <a:spAutoFit/>
          </a:bodyPr>
          <a:lstStyle/>
          <a:p>
            <a:r>
              <a:rPr lang="en-US" sz="2000" b="1" spc="85" dirty="0">
                <a:solidFill>
                  <a:schemeClr val="tx2">
                    <a:lumMod val="60000"/>
                    <a:lumOff val="40000"/>
                  </a:schemeClr>
                </a:solidFill>
                <a:latin typeface="Times New Roman" panose="02020603050405020304" pitchFamily="18" charset="0"/>
                <a:cs typeface="Times New Roman" panose="02020603050405020304" pitchFamily="18" charset="0"/>
              </a:rPr>
              <a:t>Click on the below link for Notification </a:t>
            </a:r>
          </a:p>
          <a:p>
            <a:r>
              <a:rPr lang="en-IN" sz="2000" b="1" spc="85" dirty="0">
                <a:solidFill>
                  <a:schemeClr val="tx2">
                    <a:lumMod val="60000"/>
                    <a:lumOff val="40000"/>
                  </a:schemeClr>
                </a:solidFill>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Notification No. 14/2021-Central Tax</a:t>
            </a:r>
            <a:endParaRPr lang="en-IN" sz="2000" b="1" spc="85" dirty="0">
              <a:solidFill>
                <a:schemeClr val="tx2">
                  <a:lumMod val="60000"/>
                  <a:lumOff val="40000"/>
                </a:schemeClr>
              </a:solidFill>
              <a:latin typeface="Times New Roman" panose="02020603050405020304" pitchFamily="18" charset="0"/>
              <a:cs typeface="Times New Roman" panose="02020603050405020304" pitchFamily="18" charset="0"/>
            </a:endParaRPr>
          </a:p>
        </p:txBody>
      </p:sp>
      <p:pic>
        <p:nvPicPr>
          <p:cNvPr id="11" name="Picture 2">
            <a:extLst>
              <a:ext uri="{FF2B5EF4-FFF2-40B4-BE49-F238E27FC236}">
                <a16:creationId xmlns:a16="http://schemas.microsoft.com/office/drawing/2014/main" id="{C24F8DAC-8B6D-40AE-AE96-4E2D42BFD205}"/>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257800" y="5867400"/>
            <a:ext cx="381000" cy="304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640149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11381231" y="6481571"/>
            <a:ext cx="655320" cy="340360"/>
          </a:xfrm>
          <a:custGeom>
            <a:avLst/>
            <a:gdLst/>
            <a:ahLst/>
            <a:cxnLst/>
            <a:rect l="l" t="t" r="r" b="b"/>
            <a:pathLst>
              <a:path w="655320" h="340359">
                <a:moveTo>
                  <a:pt x="655320" y="0"/>
                </a:moveTo>
                <a:lnTo>
                  <a:pt x="0" y="0"/>
                </a:lnTo>
                <a:lnTo>
                  <a:pt x="0" y="339851"/>
                </a:lnTo>
                <a:lnTo>
                  <a:pt x="655320" y="339851"/>
                </a:lnTo>
                <a:lnTo>
                  <a:pt x="655320" y="0"/>
                </a:lnTo>
                <a:close/>
              </a:path>
            </a:pathLst>
          </a:custGeom>
          <a:solidFill>
            <a:srgbClr val="FF0000"/>
          </a:solidFill>
        </p:spPr>
        <p:txBody>
          <a:bodyPr wrap="square" lIns="0" tIns="0" rIns="0" bIns="0" rtlCol="0"/>
          <a:lstStyle/>
          <a:p>
            <a:endParaRPr/>
          </a:p>
        </p:txBody>
      </p:sp>
      <p:pic>
        <p:nvPicPr>
          <p:cNvPr id="3" name="object 3"/>
          <p:cNvPicPr/>
          <p:nvPr/>
        </p:nvPicPr>
        <p:blipFill>
          <a:blip r:embed="rId2" cstate="print"/>
          <a:stretch>
            <a:fillRect/>
          </a:stretch>
        </p:blipFill>
        <p:spPr>
          <a:xfrm>
            <a:off x="5199150" y="6503213"/>
            <a:ext cx="1462990" cy="295046"/>
          </a:xfrm>
          <a:prstGeom prst="rect">
            <a:avLst/>
          </a:prstGeom>
        </p:spPr>
      </p:pic>
      <p:grpSp>
        <p:nvGrpSpPr>
          <p:cNvPr id="4" name="object 4"/>
          <p:cNvGrpSpPr/>
          <p:nvPr/>
        </p:nvGrpSpPr>
        <p:grpSpPr>
          <a:xfrm>
            <a:off x="1949301" y="0"/>
            <a:ext cx="10243185" cy="1759585"/>
            <a:chOff x="1949301" y="0"/>
            <a:chExt cx="10243185" cy="1759585"/>
          </a:xfrm>
        </p:grpSpPr>
        <p:pic>
          <p:nvPicPr>
            <p:cNvPr id="5" name="object 5"/>
            <p:cNvPicPr/>
            <p:nvPr/>
          </p:nvPicPr>
          <p:blipFill>
            <a:blip r:embed="rId3" cstate="print"/>
            <a:stretch>
              <a:fillRect/>
            </a:stretch>
          </p:blipFill>
          <p:spPr>
            <a:xfrm>
              <a:off x="1949301" y="215100"/>
              <a:ext cx="8374274" cy="1544416"/>
            </a:xfrm>
            <a:prstGeom prst="rect">
              <a:avLst/>
            </a:prstGeom>
          </p:spPr>
        </p:pic>
        <p:pic>
          <p:nvPicPr>
            <p:cNvPr id="6" name="object 6"/>
            <p:cNvPicPr/>
            <p:nvPr/>
          </p:nvPicPr>
          <p:blipFill>
            <a:blip r:embed="rId4" cstate="print"/>
            <a:stretch>
              <a:fillRect/>
            </a:stretch>
          </p:blipFill>
          <p:spPr>
            <a:xfrm>
              <a:off x="8785860" y="0"/>
              <a:ext cx="3406140" cy="1178814"/>
            </a:xfrm>
            <a:prstGeom prst="rect">
              <a:avLst/>
            </a:prstGeom>
          </p:spPr>
        </p:pic>
        <p:pic>
          <p:nvPicPr>
            <p:cNvPr id="7" name="object 7"/>
            <p:cNvPicPr/>
            <p:nvPr/>
          </p:nvPicPr>
          <p:blipFill>
            <a:blip r:embed="rId5" cstate="print"/>
            <a:stretch>
              <a:fillRect/>
            </a:stretch>
          </p:blipFill>
          <p:spPr>
            <a:xfrm>
              <a:off x="9172321" y="130759"/>
              <a:ext cx="2974594" cy="619048"/>
            </a:xfrm>
            <a:prstGeom prst="rect">
              <a:avLst/>
            </a:prstGeom>
          </p:spPr>
        </p:pic>
      </p:grpSp>
      <p:pic>
        <p:nvPicPr>
          <p:cNvPr id="8" name="object 8"/>
          <p:cNvPicPr/>
          <p:nvPr/>
        </p:nvPicPr>
        <p:blipFill>
          <a:blip r:embed="rId6" cstate="print"/>
          <a:stretch>
            <a:fillRect/>
          </a:stretch>
        </p:blipFill>
        <p:spPr>
          <a:xfrm>
            <a:off x="2584088" y="2374522"/>
            <a:ext cx="778367" cy="692903"/>
          </a:xfrm>
          <a:prstGeom prst="rect">
            <a:avLst/>
          </a:prstGeom>
        </p:spPr>
      </p:pic>
      <p:sp>
        <p:nvSpPr>
          <p:cNvPr id="9" name="object 9"/>
          <p:cNvSpPr txBox="1"/>
          <p:nvPr/>
        </p:nvSpPr>
        <p:spPr>
          <a:xfrm>
            <a:off x="4093464" y="2545079"/>
            <a:ext cx="5463540" cy="460375"/>
          </a:xfrm>
          <a:prstGeom prst="rect">
            <a:avLst/>
          </a:prstGeom>
          <a:ln w="9525">
            <a:solidFill>
              <a:srgbClr val="FFD966"/>
            </a:solidFill>
          </a:ln>
        </p:spPr>
        <p:txBody>
          <a:bodyPr vert="horz" wrap="square" lIns="0" tIns="26034" rIns="0" bIns="0" rtlCol="0">
            <a:spAutoFit/>
          </a:bodyPr>
          <a:lstStyle/>
          <a:p>
            <a:pPr marL="90805">
              <a:lnSpc>
                <a:spcPct val="100000"/>
              </a:lnSpc>
              <a:spcBef>
                <a:spcPts val="204"/>
              </a:spcBef>
            </a:pPr>
            <a:r>
              <a:rPr sz="2400" spc="-5" dirty="0">
                <a:latin typeface="Calibri"/>
                <a:cs typeface="Calibri"/>
                <a:hlinkClick r:id="rId7"/>
              </a:rPr>
              <a:t>ashu.dalmia@ada.org.in</a:t>
            </a:r>
            <a:endParaRPr sz="2400">
              <a:latin typeface="Calibri"/>
              <a:cs typeface="Calibri"/>
            </a:endParaRPr>
          </a:p>
        </p:txBody>
      </p:sp>
      <p:pic>
        <p:nvPicPr>
          <p:cNvPr id="10" name="object 10"/>
          <p:cNvPicPr/>
          <p:nvPr/>
        </p:nvPicPr>
        <p:blipFill>
          <a:blip r:embed="rId8" cstate="print"/>
          <a:stretch>
            <a:fillRect/>
          </a:stretch>
        </p:blipFill>
        <p:spPr>
          <a:xfrm>
            <a:off x="2592493" y="3442009"/>
            <a:ext cx="742335" cy="451724"/>
          </a:xfrm>
          <a:prstGeom prst="rect">
            <a:avLst/>
          </a:prstGeom>
        </p:spPr>
      </p:pic>
      <p:sp>
        <p:nvSpPr>
          <p:cNvPr id="11" name="object 11"/>
          <p:cNvSpPr txBox="1"/>
          <p:nvPr/>
        </p:nvSpPr>
        <p:spPr>
          <a:xfrm>
            <a:off x="4093464" y="3310128"/>
            <a:ext cx="5463540" cy="830580"/>
          </a:xfrm>
          <a:prstGeom prst="rect">
            <a:avLst/>
          </a:prstGeom>
          <a:ln w="9525">
            <a:solidFill>
              <a:srgbClr val="FFD966"/>
            </a:solidFill>
          </a:ln>
        </p:spPr>
        <p:txBody>
          <a:bodyPr vert="horz" wrap="square" lIns="0" tIns="26034" rIns="0" bIns="0" rtlCol="0">
            <a:spAutoFit/>
          </a:bodyPr>
          <a:lstStyle/>
          <a:p>
            <a:pPr marL="90805">
              <a:lnSpc>
                <a:spcPct val="100000"/>
              </a:lnSpc>
              <a:spcBef>
                <a:spcPts val="204"/>
              </a:spcBef>
            </a:pPr>
            <a:r>
              <a:rPr sz="2400" spc="-5" dirty="0">
                <a:latin typeface="Calibri"/>
                <a:cs typeface="Calibri"/>
              </a:rPr>
              <a:t>+91-11-22466591,</a:t>
            </a:r>
            <a:r>
              <a:rPr sz="2400" spc="-20" dirty="0">
                <a:latin typeface="Calibri"/>
                <a:cs typeface="Calibri"/>
              </a:rPr>
              <a:t> </a:t>
            </a:r>
            <a:r>
              <a:rPr sz="2400" spc="-5" dirty="0">
                <a:latin typeface="Calibri"/>
                <a:cs typeface="Calibri"/>
              </a:rPr>
              <a:t>45665691,</a:t>
            </a:r>
            <a:r>
              <a:rPr sz="2400" spc="-35" dirty="0">
                <a:latin typeface="Calibri"/>
                <a:cs typeface="Calibri"/>
              </a:rPr>
              <a:t> </a:t>
            </a:r>
            <a:r>
              <a:rPr sz="2400" spc="-5" dirty="0">
                <a:latin typeface="Calibri"/>
                <a:cs typeface="Calibri"/>
              </a:rPr>
              <a:t>22422707</a:t>
            </a:r>
            <a:endParaRPr sz="2400">
              <a:latin typeface="Calibri"/>
              <a:cs typeface="Calibri"/>
            </a:endParaRPr>
          </a:p>
          <a:p>
            <a:pPr marL="90805">
              <a:lnSpc>
                <a:spcPct val="100000"/>
              </a:lnSpc>
            </a:pPr>
            <a:r>
              <a:rPr sz="2400" spc="-5" dirty="0">
                <a:latin typeface="Calibri"/>
                <a:cs typeface="Calibri"/>
              </a:rPr>
              <a:t>+91-9810893243</a:t>
            </a:r>
            <a:endParaRPr sz="2400">
              <a:latin typeface="Calibri"/>
              <a:cs typeface="Calibri"/>
            </a:endParaRPr>
          </a:p>
        </p:txBody>
      </p:sp>
      <p:pic>
        <p:nvPicPr>
          <p:cNvPr id="12" name="object 12"/>
          <p:cNvPicPr/>
          <p:nvPr/>
        </p:nvPicPr>
        <p:blipFill>
          <a:blip r:embed="rId9" cstate="print"/>
          <a:stretch>
            <a:fillRect/>
          </a:stretch>
        </p:blipFill>
        <p:spPr>
          <a:xfrm>
            <a:off x="2597205" y="4344639"/>
            <a:ext cx="732898" cy="556260"/>
          </a:xfrm>
          <a:prstGeom prst="rect">
            <a:avLst/>
          </a:prstGeom>
        </p:spPr>
      </p:pic>
      <p:sp>
        <p:nvSpPr>
          <p:cNvPr id="13" name="object 13"/>
          <p:cNvSpPr txBox="1"/>
          <p:nvPr/>
        </p:nvSpPr>
        <p:spPr>
          <a:xfrm>
            <a:off x="4093464" y="4433315"/>
            <a:ext cx="5463540" cy="462280"/>
          </a:xfrm>
          <a:prstGeom prst="rect">
            <a:avLst/>
          </a:prstGeom>
          <a:ln w="9525">
            <a:solidFill>
              <a:srgbClr val="FFD966"/>
            </a:solidFill>
          </a:ln>
        </p:spPr>
        <p:txBody>
          <a:bodyPr vert="horz" wrap="square" lIns="0" tIns="27305" rIns="0" bIns="0" rtlCol="0">
            <a:spAutoFit/>
          </a:bodyPr>
          <a:lstStyle/>
          <a:p>
            <a:pPr marL="90805">
              <a:lnSpc>
                <a:spcPct val="100000"/>
              </a:lnSpc>
              <a:spcBef>
                <a:spcPts val="215"/>
              </a:spcBef>
            </a:pPr>
            <a:r>
              <a:rPr sz="2400" spc="-15" dirty="0">
                <a:latin typeface="Calibri"/>
                <a:cs typeface="Calibri"/>
              </a:rPr>
              <a:t>http</a:t>
            </a:r>
            <a:r>
              <a:rPr sz="2400" spc="-15" dirty="0">
                <a:latin typeface="Calibri"/>
                <a:cs typeface="Calibri"/>
                <a:hlinkClick r:id="rId10"/>
              </a:rPr>
              <a:t>s://ww</a:t>
            </a:r>
            <a:r>
              <a:rPr sz="2400" spc="-15" dirty="0">
                <a:latin typeface="Calibri"/>
                <a:cs typeface="Calibri"/>
              </a:rPr>
              <a:t>w.gs</a:t>
            </a:r>
            <a:r>
              <a:rPr sz="2400" spc="-15" dirty="0">
                <a:latin typeface="Calibri"/>
                <a:cs typeface="Calibri"/>
                <a:hlinkClick r:id="rId10"/>
              </a:rPr>
              <a:t>tindia.biz/</a:t>
            </a:r>
            <a:endParaRPr sz="2400">
              <a:latin typeface="Calibri"/>
              <a:cs typeface="Calibri"/>
            </a:endParaRPr>
          </a:p>
        </p:txBody>
      </p:sp>
      <p:sp>
        <p:nvSpPr>
          <p:cNvPr id="14" name="object 14"/>
          <p:cNvSpPr txBox="1">
            <a:spLocks noGrp="1"/>
          </p:cNvSpPr>
          <p:nvPr>
            <p:ph type="ftr" sz="quarter" idx="5"/>
          </p:nvPr>
        </p:nvSpPr>
        <p:spPr>
          <a:prstGeom prst="rect">
            <a:avLst/>
          </a:prstGeom>
        </p:spPr>
        <p:txBody>
          <a:bodyPr vert="horz" wrap="square" lIns="0" tIns="0" rIns="0" bIns="0" rtlCol="0">
            <a:spAutoFit/>
          </a:bodyPr>
          <a:lstStyle/>
          <a:p>
            <a:pPr marL="12700">
              <a:lnSpc>
                <a:spcPts val="2615"/>
              </a:lnSpc>
            </a:pPr>
            <a:r>
              <a:rPr spc="75" dirty="0"/>
              <a:t>Ashu</a:t>
            </a:r>
            <a:r>
              <a:rPr spc="25" dirty="0"/>
              <a:t> </a:t>
            </a:r>
            <a:r>
              <a:rPr spc="130" dirty="0"/>
              <a:t>Dalmia</a:t>
            </a:r>
          </a:p>
        </p:txBody>
      </p:sp>
      <p:sp>
        <p:nvSpPr>
          <p:cNvPr id="15" name="object 15"/>
          <p:cNvSpPr txBox="1">
            <a:spLocks noGrp="1"/>
          </p:cNvSpPr>
          <p:nvPr>
            <p:ph type="sldNum" sz="quarter" idx="7"/>
          </p:nvPr>
        </p:nvSpPr>
        <p:spPr>
          <a:xfrm>
            <a:off x="11559033" y="6512487"/>
            <a:ext cx="480567" cy="294953"/>
          </a:xfrm>
          <a:prstGeom prst="rect">
            <a:avLst/>
          </a:prstGeom>
        </p:spPr>
        <p:txBody>
          <a:bodyPr vert="horz" wrap="square" lIns="0" tIns="0" rIns="0" bIns="0" rtlCol="0">
            <a:spAutoFit/>
          </a:bodyPr>
          <a:lstStyle/>
          <a:p>
            <a:pPr marL="38100">
              <a:lnSpc>
                <a:spcPts val="2315"/>
              </a:lnSpc>
            </a:pPr>
            <a:fld id="{81D60167-4931-47E6-BA6A-407CBD079E47}" type="slidenum">
              <a:rPr dirty="0"/>
              <a:t>14</a:t>
            </a:fld>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66522" y="43688"/>
            <a:ext cx="11034878" cy="350737"/>
          </a:xfrm>
          <a:prstGeom prst="rect">
            <a:avLst/>
          </a:prstGeom>
        </p:spPr>
        <p:txBody>
          <a:bodyPr vert="horz" wrap="square" lIns="0" tIns="12065" rIns="0" bIns="0" rtlCol="0">
            <a:spAutoFit/>
          </a:bodyPr>
          <a:lstStyle/>
          <a:p>
            <a:pPr marL="12700">
              <a:lnSpc>
                <a:spcPct val="100000"/>
              </a:lnSpc>
              <a:spcBef>
                <a:spcPts val="95"/>
              </a:spcBef>
            </a:pPr>
            <a:r>
              <a:rPr spc="70" dirty="0">
                <a:latin typeface="Times New Roman" panose="02020603050405020304" pitchFamily="18" charset="0"/>
                <a:cs typeface="Times New Roman" panose="02020603050405020304" pitchFamily="18" charset="0"/>
              </a:rPr>
              <a:t>Relaxation</a:t>
            </a:r>
            <a:r>
              <a:rPr lang="en-US" spc="70" dirty="0">
                <a:latin typeface="Times New Roman" panose="02020603050405020304" pitchFamily="18" charset="0"/>
                <a:cs typeface="Times New Roman" panose="02020603050405020304" pitchFamily="18" charset="0"/>
              </a:rPr>
              <a:t>s regarding GSTR-3B</a:t>
            </a:r>
            <a:endParaRPr spc="70" dirty="0">
              <a:latin typeface="Times New Roman" panose="02020603050405020304" pitchFamily="18" charset="0"/>
              <a:cs typeface="Times New Roman" panose="02020603050405020304" pitchFamily="18" charset="0"/>
            </a:endParaRPr>
          </a:p>
        </p:txBody>
      </p:sp>
      <p:sp>
        <p:nvSpPr>
          <p:cNvPr id="3" name="object 3"/>
          <p:cNvSpPr/>
          <p:nvPr/>
        </p:nvSpPr>
        <p:spPr>
          <a:xfrm>
            <a:off x="11381231" y="6481571"/>
            <a:ext cx="655320" cy="340360"/>
          </a:xfrm>
          <a:custGeom>
            <a:avLst/>
            <a:gdLst/>
            <a:ahLst/>
            <a:cxnLst/>
            <a:rect l="l" t="t" r="r" b="b"/>
            <a:pathLst>
              <a:path w="655320" h="340359">
                <a:moveTo>
                  <a:pt x="655320" y="0"/>
                </a:moveTo>
                <a:lnTo>
                  <a:pt x="0" y="0"/>
                </a:lnTo>
                <a:lnTo>
                  <a:pt x="0" y="339851"/>
                </a:lnTo>
                <a:lnTo>
                  <a:pt x="655320" y="339851"/>
                </a:lnTo>
                <a:lnTo>
                  <a:pt x="655320" y="0"/>
                </a:lnTo>
                <a:close/>
              </a:path>
            </a:pathLst>
          </a:custGeom>
          <a:solidFill>
            <a:srgbClr val="FF0000"/>
          </a:solidFill>
        </p:spPr>
        <p:txBody>
          <a:bodyPr wrap="square" lIns="0" tIns="0" rIns="0" bIns="0" rtlCol="0"/>
          <a:lstStyle/>
          <a:p>
            <a:endParaRPr/>
          </a:p>
        </p:txBody>
      </p:sp>
      <p:pic>
        <p:nvPicPr>
          <p:cNvPr id="4" name="object 4"/>
          <p:cNvPicPr/>
          <p:nvPr/>
        </p:nvPicPr>
        <p:blipFill>
          <a:blip r:embed="rId2" cstate="print"/>
          <a:stretch>
            <a:fillRect/>
          </a:stretch>
        </p:blipFill>
        <p:spPr>
          <a:xfrm>
            <a:off x="5199150" y="6503213"/>
            <a:ext cx="1462990" cy="295046"/>
          </a:xfrm>
          <a:prstGeom prst="rect">
            <a:avLst/>
          </a:prstGeom>
        </p:spPr>
      </p:pic>
      <p:graphicFrame>
        <p:nvGraphicFramePr>
          <p:cNvPr id="5" name="object 5"/>
          <p:cNvGraphicFramePr>
            <a:graphicFrameLocks noGrp="1"/>
          </p:cNvGraphicFramePr>
          <p:nvPr>
            <p:extLst>
              <p:ext uri="{D42A27DB-BD31-4B8C-83A1-F6EECF244321}">
                <p14:modId xmlns:p14="http://schemas.microsoft.com/office/powerpoint/2010/main" val="2895124280"/>
              </p:ext>
            </p:extLst>
          </p:nvPr>
        </p:nvGraphicFramePr>
        <p:xfrm>
          <a:off x="360718" y="1500124"/>
          <a:ext cx="10840681" cy="2745232"/>
        </p:xfrm>
        <a:graphic>
          <a:graphicData uri="http://schemas.openxmlformats.org/drawingml/2006/table">
            <a:tbl>
              <a:tblPr firstRow="1" bandRow="1">
                <a:tableStyleId>{2D5ABB26-0587-4C30-8999-92F81FD0307C}</a:tableStyleId>
              </a:tblPr>
              <a:tblGrid>
                <a:gridCol w="716268">
                  <a:extLst>
                    <a:ext uri="{9D8B030D-6E8A-4147-A177-3AD203B41FA5}">
                      <a16:colId xmlns:a16="http://schemas.microsoft.com/office/drawing/2014/main" val="20000"/>
                    </a:ext>
                  </a:extLst>
                </a:gridCol>
                <a:gridCol w="1502616">
                  <a:extLst>
                    <a:ext uri="{9D8B030D-6E8A-4147-A177-3AD203B41FA5}">
                      <a16:colId xmlns:a16="http://schemas.microsoft.com/office/drawing/2014/main" val="20001"/>
                    </a:ext>
                  </a:extLst>
                </a:gridCol>
                <a:gridCol w="2120659">
                  <a:extLst>
                    <a:ext uri="{9D8B030D-6E8A-4147-A177-3AD203B41FA5}">
                      <a16:colId xmlns:a16="http://schemas.microsoft.com/office/drawing/2014/main" val="20002"/>
                    </a:ext>
                  </a:extLst>
                </a:gridCol>
                <a:gridCol w="2053888">
                  <a:extLst>
                    <a:ext uri="{9D8B030D-6E8A-4147-A177-3AD203B41FA5}">
                      <a16:colId xmlns:a16="http://schemas.microsoft.com/office/drawing/2014/main" val="20003"/>
                    </a:ext>
                  </a:extLst>
                </a:gridCol>
                <a:gridCol w="1379559">
                  <a:extLst>
                    <a:ext uri="{9D8B030D-6E8A-4147-A177-3AD203B41FA5}">
                      <a16:colId xmlns:a16="http://schemas.microsoft.com/office/drawing/2014/main" val="20004"/>
                    </a:ext>
                  </a:extLst>
                </a:gridCol>
                <a:gridCol w="1379559">
                  <a:extLst>
                    <a:ext uri="{9D8B030D-6E8A-4147-A177-3AD203B41FA5}">
                      <a16:colId xmlns:a16="http://schemas.microsoft.com/office/drawing/2014/main" val="20005"/>
                    </a:ext>
                  </a:extLst>
                </a:gridCol>
                <a:gridCol w="1688132">
                  <a:extLst>
                    <a:ext uri="{9D8B030D-6E8A-4147-A177-3AD203B41FA5}">
                      <a16:colId xmlns:a16="http://schemas.microsoft.com/office/drawing/2014/main" val="3692975347"/>
                    </a:ext>
                  </a:extLst>
                </a:gridCol>
              </a:tblGrid>
              <a:tr h="328676">
                <a:tc>
                  <a:txBody>
                    <a:bodyPr/>
                    <a:lstStyle/>
                    <a:p>
                      <a:pPr algn="ctr">
                        <a:lnSpc>
                          <a:spcPts val="2065"/>
                        </a:lnSpc>
                      </a:pPr>
                      <a:r>
                        <a:rPr sz="1800" spc="-5" dirty="0">
                          <a:latin typeface="Times New Roman" panose="02020603050405020304" pitchFamily="18" charset="0"/>
                          <a:cs typeface="Times New Roman" panose="02020603050405020304" pitchFamily="18" charset="0"/>
                        </a:rPr>
                        <a:t>S.No.</a:t>
                      </a: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lnSpc>
                          <a:spcPts val="2065"/>
                        </a:lnSpc>
                      </a:pPr>
                      <a:r>
                        <a:rPr sz="1800" spc="-5" dirty="0">
                          <a:latin typeface="Times New Roman" panose="02020603050405020304" pitchFamily="18" charset="0"/>
                          <a:cs typeface="Times New Roman" panose="02020603050405020304" pitchFamily="18" charset="0"/>
                        </a:rPr>
                        <a:t>Month</a:t>
                      </a: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737870">
                        <a:lnSpc>
                          <a:spcPts val="2065"/>
                        </a:lnSpc>
                      </a:pPr>
                      <a:r>
                        <a:rPr sz="1800" spc="-5" dirty="0">
                          <a:latin typeface="Times New Roman" panose="02020603050405020304" pitchFamily="18" charset="0"/>
                          <a:cs typeface="Times New Roman" panose="02020603050405020304" pitchFamily="18" charset="0"/>
                        </a:rPr>
                        <a:t>Due</a:t>
                      </a:r>
                      <a:r>
                        <a:rPr sz="1800" spc="-35" dirty="0">
                          <a:latin typeface="Times New Roman" panose="02020603050405020304" pitchFamily="18" charset="0"/>
                          <a:cs typeface="Times New Roman" panose="02020603050405020304" pitchFamily="18" charset="0"/>
                        </a:rPr>
                        <a:t> </a:t>
                      </a:r>
                      <a:r>
                        <a:rPr sz="1800" spc="-5" dirty="0">
                          <a:latin typeface="Times New Roman" panose="02020603050405020304" pitchFamily="18" charset="0"/>
                          <a:cs typeface="Times New Roman" panose="02020603050405020304" pitchFamily="18" charset="0"/>
                        </a:rPr>
                        <a:t>Date</a:t>
                      </a: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lnSpc>
                          <a:spcPts val="2065"/>
                        </a:lnSpc>
                      </a:pPr>
                      <a:r>
                        <a:rPr lang="en-US" sz="1800" spc="-5" dirty="0">
                          <a:latin typeface="Times New Roman" panose="02020603050405020304" pitchFamily="18" charset="0"/>
                          <a:cs typeface="Times New Roman" panose="02020603050405020304" pitchFamily="18" charset="0"/>
                        </a:rPr>
                        <a:t>Late Fee Relaxation</a:t>
                      </a: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gridSpan="3">
                  <a:txBody>
                    <a:bodyPr/>
                    <a:lstStyle/>
                    <a:p>
                      <a:pPr marL="102870" algn="ctr">
                        <a:lnSpc>
                          <a:spcPts val="2065"/>
                        </a:lnSpc>
                      </a:pPr>
                      <a:r>
                        <a:rPr lang="en-US" sz="1800" spc="-5" dirty="0">
                          <a:latin typeface="Times New Roman" panose="02020603050405020304" pitchFamily="18" charset="0"/>
                          <a:cs typeface="Times New Roman" panose="02020603050405020304" pitchFamily="18" charset="0"/>
                        </a:rPr>
                        <a:t>Interest Relaxation</a:t>
                      </a: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hMerge="1">
                  <a:txBody>
                    <a:bodyPr/>
                    <a:lstStyle/>
                    <a:p>
                      <a:endParaRPr/>
                    </a:p>
                  </a:txBody>
                  <a:tcPr marL="0" marR="0" marT="0" marB="0"/>
                </a:tc>
                <a:tc hMerge="1">
                  <a:txBody>
                    <a:bodyPr/>
                    <a:lstStyle/>
                    <a:p>
                      <a:pPr marL="102870" algn="ctr">
                        <a:lnSpc>
                          <a:spcPts val="2065"/>
                        </a:lnSpc>
                      </a:pPr>
                      <a:endParaRPr sz="1800" dirty="0">
                        <a:latin typeface="Arial MT"/>
                        <a:cs typeface="Arial MT"/>
                      </a:endParaRPr>
                    </a:p>
                  </a:txBody>
                  <a:tcPr marL="0" marR="0" marT="0" marB="0">
                    <a:lnL w="6350">
                      <a:solidFill>
                        <a:srgbClr val="000000"/>
                      </a:solidFill>
                      <a:prstDash val="solid"/>
                    </a:lnL>
                    <a:lnB w="6350" cap="flat" cmpd="sng" algn="ctr">
                      <a:solidFill>
                        <a:srgbClr val="FFC000"/>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0"/>
                  </a:ext>
                </a:extLst>
              </a:tr>
              <a:tr h="282956">
                <a:tc gridSpan="4">
                  <a:txBody>
                    <a:bodyPr/>
                    <a:lstStyle/>
                    <a:p>
                      <a:pPr>
                        <a:lnSpc>
                          <a:spcPct val="100000"/>
                        </a:lnSpc>
                      </a:pPr>
                      <a:endParaRPr sz="17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marL="1270" algn="ctr">
                        <a:lnSpc>
                          <a:spcPts val="2065"/>
                        </a:lnSpc>
                      </a:pPr>
                      <a:r>
                        <a:rPr lang="en-US" sz="1800" dirty="0">
                          <a:latin typeface="Times New Roman" panose="02020603050405020304" pitchFamily="18" charset="0"/>
                          <a:cs typeface="Times New Roman" panose="02020603050405020304" pitchFamily="18" charset="0"/>
                        </a:rPr>
                        <a:t>No Interest</a:t>
                      </a: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3810" algn="ctr">
                        <a:lnSpc>
                          <a:spcPts val="2065"/>
                        </a:lnSpc>
                      </a:pPr>
                      <a:r>
                        <a:rPr lang="en-US" sz="1800" spc="-5" dirty="0">
                          <a:latin typeface="Times New Roman" panose="02020603050405020304" pitchFamily="18" charset="0"/>
                          <a:cs typeface="Times New Roman" panose="02020603050405020304" pitchFamily="18" charset="0"/>
                        </a:rPr>
                        <a:t>Interest @ 9%</a:t>
                      </a: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3810" marR="0" lvl="0" indent="0" algn="ctr" defTabSz="914400" eaLnBrk="1" fontAlgn="auto" latinLnBrk="0" hangingPunct="1">
                        <a:lnSpc>
                          <a:spcPts val="2065"/>
                        </a:lnSpc>
                        <a:spcBef>
                          <a:spcPts val="0"/>
                        </a:spcBef>
                        <a:spcAft>
                          <a:spcPts val="0"/>
                        </a:spcAft>
                        <a:buClrTx/>
                        <a:buSzTx/>
                        <a:buFontTx/>
                        <a:buNone/>
                        <a:tabLst/>
                        <a:defRPr/>
                      </a:pPr>
                      <a:r>
                        <a:rPr lang="en-US" sz="1800" spc="-5" dirty="0">
                          <a:latin typeface="Times New Roman" panose="02020603050405020304" pitchFamily="18" charset="0"/>
                          <a:cs typeface="Times New Roman" panose="02020603050405020304" pitchFamily="18" charset="0"/>
                        </a:rPr>
                        <a:t>Interest @ 18%</a:t>
                      </a:r>
                      <a:endParaRPr lang="en-US"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1"/>
                  </a:ext>
                </a:extLst>
              </a:tr>
              <a:tr h="274446">
                <a:tc>
                  <a:txBody>
                    <a:bodyPr/>
                    <a:lstStyle/>
                    <a:p>
                      <a:pPr marL="635" algn="ctr">
                        <a:lnSpc>
                          <a:spcPct val="150000"/>
                        </a:lnSpc>
                        <a:spcBef>
                          <a:spcPts val="5"/>
                        </a:spcBef>
                      </a:pPr>
                      <a:r>
                        <a:rPr sz="1800" dirty="0">
                          <a:latin typeface="Times New Roman" panose="02020603050405020304" pitchFamily="18" charset="0"/>
                          <a:cs typeface="Times New Roman" panose="02020603050405020304" pitchFamily="18" charset="0"/>
                        </a:rPr>
                        <a:t>1</a:t>
                      </a:r>
                    </a:p>
                  </a:txBody>
                  <a:tcPr marL="0" marR="0" marT="127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1270" algn="ctr">
                        <a:lnSpc>
                          <a:spcPct val="150000"/>
                        </a:lnSpc>
                        <a:spcBef>
                          <a:spcPts val="35"/>
                        </a:spcBef>
                      </a:pPr>
                      <a:r>
                        <a:rPr lang="en-US" sz="1800" spc="-5" dirty="0">
                          <a:latin typeface="Times New Roman" panose="02020603050405020304" pitchFamily="18" charset="0"/>
                          <a:cs typeface="Times New Roman" panose="02020603050405020304" pitchFamily="18" charset="0"/>
                        </a:rPr>
                        <a:t>Mar</a:t>
                      </a:r>
                      <a:r>
                        <a:rPr sz="1800" spc="-5" dirty="0">
                          <a:latin typeface="Times New Roman" panose="02020603050405020304" pitchFamily="18" charset="0"/>
                          <a:cs typeface="Times New Roman" panose="02020603050405020304" pitchFamily="18" charset="0"/>
                        </a:rPr>
                        <a:t>'202</a:t>
                      </a:r>
                      <a:r>
                        <a:rPr lang="en-US" sz="1800" spc="-5" dirty="0">
                          <a:latin typeface="Times New Roman" panose="02020603050405020304" pitchFamily="18" charset="0"/>
                          <a:cs typeface="Times New Roman" panose="02020603050405020304" pitchFamily="18" charset="0"/>
                        </a:rPr>
                        <a:t>1</a:t>
                      </a:r>
                      <a:endParaRPr sz="1800" dirty="0">
                        <a:latin typeface="Times New Roman" panose="02020603050405020304" pitchFamily="18" charset="0"/>
                        <a:cs typeface="Times New Roman" panose="02020603050405020304" pitchFamily="18" charset="0"/>
                      </a:endParaRPr>
                    </a:p>
                  </a:txBody>
                  <a:tcPr marL="0" marR="0" marT="444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R="481965" algn="ctr">
                        <a:lnSpc>
                          <a:spcPct val="150000"/>
                        </a:lnSpc>
                        <a:spcBef>
                          <a:spcPts val="35"/>
                        </a:spcBef>
                      </a:pPr>
                      <a:r>
                        <a:rPr lang="en-US" sz="1800" spc="-10" dirty="0">
                          <a:latin typeface="Times New Roman" panose="02020603050405020304" pitchFamily="18" charset="0"/>
                          <a:cs typeface="Times New Roman" panose="02020603050405020304" pitchFamily="18" charset="0"/>
                        </a:rPr>
                        <a:t>20</a:t>
                      </a:r>
                      <a:r>
                        <a:rPr sz="1800" dirty="0">
                          <a:latin typeface="Times New Roman" panose="02020603050405020304" pitchFamily="18" charset="0"/>
                          <a:cs typeface="Times New Roman" panose="02020603050405020304" pitchFamily="18" charset="0"/>
                        </a:rPr>
                        <a:t>th</a:t>
                      </a:r>
                      <a:r>
                        <a:rPr sz="1800" spc="-110" dirty="0">
                          <a:latin typeface="Times New Roman" panose="02020603050405020304" pitchFamily="18" charset="0"/>
                          <a:cs typeface="Times New Roman" panose="02020603050405020304" pitchFamily="18" charset="0"/>
                        </a:rPr>
                        <a:t> </a:t>
                      </a:r>
                      <a:r>
                        <a:rPr sz="1800" dirty="0">
                          <a:latin typeface="Times New Roman" panose="02020603050405020304" pitchFamily="18" charset="0"/>
                          <a:cs typeface="Times New Roman" panose="02020603050405020304" pitchFamily="18" charset="0"/>
                        </a:rPr>
                        <a:t>A</a:t>
                      </a:r>
                      <a:r>
                        <a:rPr sz="1800" spc="-10" dirty="0">
                          <a:latin typeface="Times New Roman" panose="02020603050405020304" pitchFamily="18" charset="0"/>
                          <a:cs typeface="Times New Roman" panose="02020603050405020304" pitchFamily="18" charset="0"/>
                        </a:rPr>
                        <a:t>p</a:t>
                      </a:r>
                      <a:r>
                        <a:rPr sz="1800" dirty="0">
                          <a:latin typeface="Times New Roman" panose="02020603050405020304" pitchFamily="18" charset="0"/>
                          <a:cs typeface="Times New Roman" panose="02020603050405020304" pitchFamily="18" charset="0"/>
                        </a:rPr>
                        <a:t>ril </a:t>
                      </a:r>
                      <a:r>
                        <a:rPr sz="1800" spc="-10" dirty="0">
                          <a:latin typeface="Times New Roman" panose="02020603050405020304" pitchFamily="18" charset="0"/>
                          <a:cs typeface="Times New Roman" panose="02020603050405020304" pitchFamily="18" charset="0"/>
                        </a:rPr>
                        <a:t>202</a:t>
                      </a:r>
                      <a:r>
                        <a:rPr lang="en-US" sz="1800" spc="-10" dirty="0">
                          <a:latin typeface="Times New Roman" panose="02020603050405020304" pitchFamily="18" charset="0"/>
                          <a:cs typeface="Times New Roman" panose="02020603050405020304" pitchFamily="18" charset="0"/>
                        </a:rPr>
                        <a:t>1</a:t>
                      </a:r>
                      <a:endParaRPr sz="1800" dirty="0">
                        <a:latin typeface="Times New Roman" panose="02020603050405020304" pitchFamily="18" charset="0"/>
                        <a:cs typeface="Times New Roman" panose="02020603050405020304" pitchFamily="18" charset="0"/>
                      </a:endParaRPr>
                    </a:p>
                  </a:txBody>
                  <a:tcPr marL="0" marR="0" marT="444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273050" indent="0">
                        <a:lnSpc>
                          <a:spcPct val="100000"/>
                        </a:lnSpc>
                        <a:spcBef>
                          <a:spcPts val="35"/>
                        </a:spcBef>
                      </a:pPr>
                      <a:r>
                        <a:rPr lang="en-US" sz="1800" spc="-10" dirty="0">
                          <a:latin typeface="Times New Roman" panose="02020603050405020304" pitchFamily="18" charset="0"/>
                          <a:cs typeface="Times New Roman" panose="02020603050405020304" pitchFamily="18" charset="0"/>
                        </a:rPr>
                        <a:t>15 days from due date- till </a:t>
                      </a:r>
                      <a:r>
                        <a:rPr sz="1800" spc="-10" dirty="0">
                          <a:latin typeface="Times New Roman" panose="02020603050405020304" pitchFamily="18" charset="0"/>
                          <a:cs typeface="Times New Roman" panose="02020603050405020304" pitchFamily="18" charset="0"/>
                        </a:rPr>
                        <a:t>5</a:t>
                      </a:r>
                      <a:r>
                        <a:rPr sz="1800" dirty="0">
                          <a:latin typeface="Times New Roman" panose="02020603050405020304" pitchFamily="18" charset="0"/>
                          <a:cs typeface="Times New Roman" panose="02020603050405020304" pitchFamily="18" charset="0"/>
                        </a:rPr>
                        <a:t>th</a:t>
                      </a:r>
                      <a:r>
                        <a:rPr sz="1800" spc="-110" dirty="0">
                          <a:latin typeface="Times New Roman" panose="02020603050405020304" pitchFamily="18" charset="0"/>
                          <a:cs typeface="Times New Roman" panose="02020603050405020304" pitchFamily="18" charset="0"/>
                        </a:rPr>
                        <a:t> </a:t>
                      </a:r>
                      <a:r>
                        <a:rPr lang="en-US" sz="1800" spc="-110" dirty="0">
                          <a:latin typeface="Times New Roman" panose="02020603050405020304" pitchFamily="18" charset="0"/>
                          <a:cs typeface="Times New Roman" panose="02020603050405020304" pitchFamily="18" charset="0"/>
                        </a:rPr>
                        <a:t>May</a:t>
                      </a:r>
                      <a:r>
                        <a:rPr sz="1800" dirty="0">
                          <a:latin typeface="Times New Roman" panose="02020603050405020304" pitchFamily="18" charset="0"/>
                          <a:cs typeface="Times New Roman" panose="02020603050405020304" pitchFamily="18" charset="0"/>
                        </a:rPr>
                        <a:t> </a:t>
                      </a:r>
                      <a:r>
                        <a:rPr sz="1800" spc="-10" dirty="0">
                          <a:latin typeface="Times New Roman" panose="02020603050405020304" pitchFamily="18" charset="0"/>
                          <a:cs typeface="Times New Roman" panose="02020603050405020304" pitchFamily="18" charset="0"/>
                        </a:rPr>
                        <a:t>202</a:t>
                      </a:r>
                      <a:r>
                        <a:rPr lang="en-US" sz="1800" spc="-10" dirty="0">
                          <a:latin typeface="Times New Roman" panose="02020603050405020304" pitchFamily="18" charset="0"/>
                          <a:cs typeface="Times New Roman" panose="02020603050405020304" pitchFamily="18" charset="0"/>
                        </a:rPr>
                        <a:t>1</a:t>
                      </a:r>
                      <a:endParaRPr sz="1800" dirty="0">
                        <a:latin typeface="Times New Roman" panose="02020603050405020304" pitchFamily="18" charset="0"/>
                        <a:cs typeface="Times New Roman" panose="02020603050405020304" pitchFamily="18" charset="0"/>
                      </a:endParaRPr>
                    </a:p>
                  </a:txBody>
                  <a:tcPr marL="0" marR="0" marT="444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1270" algn="ctr">
                        <a:lnSpc>
                          <a:spcPts val="2065"/>
                        </a:lnSpc>
                      </a:pPr>
                      <a:r>
                        <a:rPr lang="en-US" sz="1800" dirty="0">
                          <a:latin typeface="Times New Roman" panose="02020603050405020304" pitchFamily="18" charset="0"/>
                          <a:cs typeface="Times New Roman" panose="02020603050405020304" pitchFamily="18" charset="0"/>
                        </a:rPr>
                        <a:t>No such relaxation</a:t>
                      </a: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905" marR="0" lvl="0" indent="0" algn="ctr" defTabSz="914400" eaLnBrk="1" fontAlgn="auto" latinLnBrk="0" hangingPunct="1">
                        <a:lnSpc>
                          <a:spcPts val="2065"/>
                        </a:lnSpc>
                        <a:spcBef>
                          <a:spcPts val="0"/>
                        </a:spcBef>
                        <a:spcAft>
                          <a:spcPts val="0"/>
                        </a:spcAft>
                        <a:buClrTx/>
                        <a:buSzTx/>
                        <a:buFontTx/>
                        <a:buNone/>
                        <a:tabLst/>
                        <a:defRPr/>
                      </a:pPr>
                      <a:r>
                        <a:rPr lang="en-US" sz="1800" spc="-10" dirty="0">
                          <a:latin typeface="Times New Roman" panose="02020603050405020304" pitchFamily="18" charset="0"/>
                          <a:cs typeface="Times New Roman" panose="02020603050405020304" pitchFamily="18" charset="0"/>
                        </a:rPr>
                        <a:t>15 days from due date- till 5</a:t>
                      </a:r>
                      <a:r>
                        <a:rPr lang="en-US" sz="1800" dirty="0">
                          <a:latin typeface="Times New Roman" panose="02020603050405020304" pitchFamily="18" charset="0"/>
                          <a:cs typeface="Times New Roman" panose="02020603050405020304" pitchFamily="18" charset="0"/>
                        </a:rPr>
                        <a:t>th</a:t>
                      </a:r>
                      <a:r>
                        <a:rPr lang="en-US" sz="1800" spc="-110" dirty="0">
                          <a:latin typeface="Times New Roman" panose="02020603050405020304" pitchFamily="18" charset="0"/>
                          <a:cs typeface="Times New Roman" panose="02020603050405020304" pitchFamily="18" charset="0"/>
                        </a:rPr>
                        <a:t> May</a:t>
                      </a:r>
                      <a:r>
                        <a:rPr lang="en-US" sz="1800" dirty="0">
                          <a:latin typeface="Times New Roman" panose="02020603050405020304" pitchFamily="18" charset="0"/>
                          <a:cs typeface="Times New Roman" panose="02020603050405020304" pitchFamily="18" charset="0"/>
                        </a:rPr>
                        <a:t> </a:t>
                      </a:r>
                      <a:r>
                        <a:rPr lang="en-US" sz="1800" spc="-10" dirty="0">
                          <a:latin typeface="Times New Roman" panose="02020603050405020304" pitchFamily="18" charset="0"/>
                          <a:cs typeface="Times New Roman" panose="02020603050405020304" pitchFamily="18" charset="0"/>
                        </a:rPr>
                        <a:t>2021</a:t>
                      </a:r>
                      <a:endParaRPr lang="en-US" sz="1800" dirty="0">
                        <a:latin typeface="Times New Roman" panose="02020603050405020304" pitchFamily="18" charset="0"/>
                        <a:cs typeface="Times New Roman" panose="02020603050405020304" pitchFamily="18" charset="0"/>
                      </a:endParaRPr>
                    </a:p>
                    <a:p>
                      <a:pPr marL="1905" algn="ctr">
                        <a:lnSpc>
                          <a:spcPts val="2065"/>
                        </a:lnSpc>
                      </a:pP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905" algn="ctr">
                        <a:lnSpc>
                          <a:spcPts val="2065"/>
                        </a:lnSpc>
                      </a:pPr>
                      <a:r>
                        <a:rPr lang="en-US" sz="1800" dirty="0">
                          <a:latin typeface="Times New Roman" panose="02020603050405020304" pitchFamily="18" charset="0"/>
                          <a:cs typeface="Times New Roman" panose="02020603050405020304" pitchFamily="18" charset="0"/>
                        </a:rPr>
                        <a:t>From 06</a:t>
                      </a:r>
                      <a:r>
                        <a:rPr lang="en-US" sz="1800" baseline="30000" dirty="0">
                          <a:latin typeface="Times New Roman" panose="02020603050405020304" pitchFamily="18" charset="0"/>
                          <a:cs typeface="Times New Roman" panose="02020603050405020304" pitchFamily="18" charset="0"/>
                        </a:rPr>
                        <a:t>th</a:t>
                      </a:r>
                      <a:r>
                        <a:rPr lang="en-US" sz="1800" dirty="0">
                          <a:latin typeface="Times New Roman" panose="02020603050405020304" pitchFamily="18" charset="0"/>
                          <a:cs typeface="Times New Roman" panose="02020603050405020304" pitchFamily="18" charset="0"/>
                        </a:rPr>
                        <a:t> May 2021 onwards</a:t>
                      </a: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2"/>
                  </a:ext>
                </a:extLst>
              </a:tr>
              <a:tr h="557276">
                <a:tc>
                  <a:txBody>
                    <a:bodyPr/>
                    <a:lstStyle/>
                    <a:p>
                      <a:pPr marL="635" algn="ctr">
                        <a:lnSpc>
                          <a:spcPct val="150000"/>
                        </a:lnSpc>
                      </a:pPr>
                      <a:r>
                        <a:rPr sz="1800" dirty="0">
                          <a:latin typeface="Times New Roman" panose="02020603050405020304" pitchFamily="18" charset="0"/>
                          <a:cs typeface="Times New Roman" panose="02020603050405020304" pitchFamily="18" charset="0"/>
                        </a:rPr>
                        <a:t>2</a:t>
                      </a:r>
                    </a:p>
                  </a:txBody>
                  <a:tcPr marL="0" marR="0" marT="127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1905" algn="ctr">
                        <a:lnSpc>
                          <a:spcPct val="150000"/>
                        </a:lnSpc>
                        <a:spcBef>
                          <a:spcPts val="35"/>
                        </a:spcBef>
                      </a:pPr>
                      <a:r>
                        <a:rPr lang="en-US" sz="1800" spc="-5" dirty="0">
                          <a:latin typeface="Times New Roman" panose="02020603050405020304" pitchFamily="18" charset="0"/>
                          <a:cs typeface="Times New Roman" panose="02020603050405020304" pitchFamily="18" charset="0"/>
                        </a:rPr>
                        <a:t>April</a:t>
                      </a:r>
                      <a:r>
                        <a:rPr sz="1800" spc="-5" dirty="0">
                          <a:latin typeface="Times New Roman" panose="02020603050405020304" pitchFamily="18" charset="0"/>
                          <a:cs typeface="Times New Roman" panose="02020603050405020304" pitchFamily="18" charset="0"/>
                        </a:rPr>
                        <a:t>'202</a:t>
                      </a:r>
                      <a:r>
                        <a:rPr lang="en-US" sz="1800" spc="-5" dirty="0">
                          <a:latin typeface="Times New Roman" panose="02020603050405020304" pitchFamily="18" charset="0"/>
                          <a:cs typeface="Times New Roman" panose="02020603050405020304" pitchFamily="18" charset="0"/>
                        </a:rPr>
                        <a:t>1</a:t>
                      </a:r>
                      <a:endParaRPr sz="1800" dirty="0">
                        <a:latin typeface="Times New Roman" panose="02020603050405020304" pitchFamily="18" charset="0"/>
                        <a:cs typeface="Times New Roman" panose="02020603050405020304" pitchFamily="18" charset="0"/>
                      </a:endParaRPr>
                    </a:p>
                  </a:txBody>
                  <a:tcPr marL="0" marR="0" marT="444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R="520065" algn="ctr">
                        <a:lnSpc>
                          <a:spcPct val="150000"/>
                        </a:lnSpc>
                        <a:spcBef>
                          <a:spcPts val="35"/>
                        </a:spcBef>
                      </a:pPr>
                      <a:r>
                        <a:rPr lang="en-US" sz="1800" spc="-5" dirty="0">
                          <a:latin typeface="Times New Roman" panose="02020603050405020304" pitchFamily="18" charset="0"/>
                          <a:cs typeface="Times New Roman" panose="02020603050405020304" pitchFamily="18" charset="0"/>
                        </a:rPr>
                        <a:t>20</a:t>
                      </a:r>
                      <a:r>
                        <a:rPr sz="1800" spc="-5" dirty="0">
                          <a:latin typeface="Times New Roman" panose="02020603050405020304" pitchFamily="18" charset="0"/>
                          <a:cs typeface="Times New Roman" panose="02020603050405020304" pitchFamily="18" charset="0"/>
                        </a:rPr>
                        <a:t>th</a:t>
                      </a:r>
                      <a:r>
                        <a:rPr sz="1800" spc="-35" dirty="0">
                          <a:latin typeface="Times New Roman" panose="02020603050405020304" pitchFamily="18" charset="0"/>
                          <a:cs typeface="Times New Roman" panose="02020603050405020304" pitchFamily="18" charset="0"/>
                        </a:rPr>
                        <a:t> </a:t>
                      </a:r>
                      <a:r>
                        <a:rPr sz="1800" dirty="0">
                          <a:latin typeface="Times New Roman" panose="02020603050405020304" pitchFamily="18" charset="0"/>
                          <a:cs typeface="Times New Roman" panose="02020603050405020304" pitchFamily="18" charset="0"/>
                        </a:rPr>
                        <a:t>May</a:t>
                      </a:r>
                      <a:r>
                        <a:rPr sz="1800" spc="-25" dirty="0">
                          <a:latin typeface="Times New Roman" panose="02020603050405020304" pitchFamily="18" charset="0"/>
                          <a:cs typeface="Times New Roman" panose="02020603050405020304" pitchFamily="18" charset="0"/>
                        </a:rPr>
                        <a:t> </a:t>
                      </a:r>
                      <a:r>
                        <a:rPr sz="1800" spc="-5" dirty="0">
                          <a:latin typeface="Times New Roman" panose="02020603050405020304" pitchFamily="18" charset="0"/>
                          <a:cs typeface="Times New Roman" panose="02020603050405020304" pitchFamily="18" charset="0"/>
                        </a:rPr>
                        <a:t>202</a:t>
                      </a:r>
                      <a:r>
                        <a:rPr lang="en-US" sz="1800" spc="-5" dirty="0">
                          <a:latin typeface="Times New Roman" panose="02020603050405020304" pitchFamily="18" charset="0"/>
                          <a:cs typeface="Times New Roman" panose="02020603050405020304" pitchFamily="18" charset="0"/>
                        </a:rPr>
                        <a:t>1</a:t>
                      </a:r>
                      <a:endParaRPr sz="1800" dirty="0">
                        <a:latin typeface="Times New Roman" panose="02020603050405020304" pitchFamily="18" charset="0"/>
                        <a:cs typeface="Times New Roman" panose="02020603050405020304" pitchFamily="18" charset="0"/>
                      </a:endParaRPr>
                    </a:p>
                  </a:txBody>
                  <a:tcPr marL="0" marR="0" marT="444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273050" indent="0">
                        <a:lnSpc>
                          <a:spcPct val="100000"/>
                        </a:lnSpc>
                        <a:spcBef>
                          <a:spcPts val="35"/>
                        </a:spcBef>
                        <a:tabLst>
                          <a:tab pos="273050" algn="l"/>
                        </a:tabLst>
                      </a:pPr>
                      <a:r>
                        <a:rPr lang="en-US" sz="1800" spc="-10" dirty="0">
                          <a:latin typeface="Times New Roman" panose="02020603050405020304" pitchFamily="18" charset="0"/>
                          <a:cs typeface="Times New Roman" panose="02020603050405020304" pitchFamily="18" charset="0"/>
                        </a:rPr>
                        <a:t>15 days from due date- till 4</a:t>
                      </a:r>
                      <a:r>
                        <a:rPr lang="en-US" sz="1800" dirty="0">
                          <a:latin typeface="Times New Roman" panose="02020603050405020304" pitchFamily="18" charset="0"/>
                          <a:cs typeface="Times New Roman" panose="02020603050405020304" pitchFamily="18" charset="0"/>
                        </a:rPr>
                        <a:t>th</a:t>
                      </a:r>
                      <a:r>
                        <a:rPr lang="en-US" sz="1800" spc="-110" dirty="0">
                          <a:latin typeface="Times New Roman" panose="02020603050405020304" pitchFamily="18" charset="0"/>
                          <a:cs typeface="Times New Roman" panose="02020603050405020304" pitchFamily="18" charset="0"/>
                        </a:rPr>
                        <a:t> June</a:t>
                      </a:r>
                      <a:r>
                        <a:rPr lang="en-US" sz="1800" dirty="0">
                          <a:latin typeface="Times New Roman" panose="02020603050405020304" pitchFamily="18" charset="0"/>
                          <a:cs typeface="Times New Roman" panose="02020603050405020304" pitchFamily="18" charset="0"/>
                        </a:rPr>
                        <a:t> </a:t>
                      </a:r>
                      <a:r>
                        <a:rPr lang="en-US" sz="1800" spc="-10" dirty="0">
                          <a:latin typeface="Times New Roman" panose="02020603050405020304" pitchFamily="18" charset="0"/>
                          <a:cs typeface="Times New Roman" panose="02020603050405020304" pitchFamily="18" charset="0"/>
                        </a:rPr>
                        <a:t>2021</a:t>
                      </a:r>
                      <a:endParaRPr lang="en-US" sz="1800" dirty="0">
                        <a:latin typeface="Times New Roman" panose="02020603050405020304" pitchFamily="18" charset="0"/>
                        <a:cs typeface="Times New Roman" panose="02020603050405020304" pitchFamily="18" charset="0"/>
                      </a:endParaRPr>
                    </a:p>
                  </a:txBody>
                  <a:tcPr marL="0" marR="0" marT="444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635" marR="0" lvl="0" indent="0" algn="ctr" defTabSz="914400" eaLnBrk="1" fontAlgn="auto" latinLnBrk="0" hangingPunct="1">
                        <a:lnSpc>
                          <a:spcPts val="2065"/>
                        </a:lnSpc>
                        <a:spcBef>
                          <a:spcPts val="0"/>
                        </a:spcBef>
                        <a:spcAft>
                          <a:spcPts val="0"/>
                        </a:spcAft>
                        <a:buClrTx/>
                        <a:buSzTx/>
                        <a:buFontTx/>
                        <a:buNone/>
                        <a:tabLst/>
                        <a:defRPr/>
                      </a:pPr>
                      <a:r>
                        <a:rPr lang="en-US" sz="1800" dirty="0">
                          <a:latin typeface="Times New Roman" panose="02020603050405020304" pitchFamily="18" charset="0"/>
                          <a:cs typeface="Times New Roman" panose="02020603050405020304" pitchFamily="18" charset="0"/>
                        </a:rPr>
                        <a:t>No such relaxation</a:t>
                      </a:r>
                    </a:p>
                    <a:p>
                      <a:pPr marL="635" algn="ctr">
                        <a:lnSpc>
                          <a:spcPts val="2065"/>
                        </a:lnSpc>
                      </a:pP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270" marR="0" lvl="0" indent="0" algn="ctr" defTabSz="914400" eaLnBrk="1" fontAlgn="auto" latinLnBrk="0" hangingPunct="1">
                        <a:lnSpc>
                          <a:spcPts val="2065"/>
                        </a:lnSpc>
                        <a:spcBef>
                          <a:spcPts val="0"/>
                        </a:spcBef>
                        <a:spcAft>
                          <a:spcPts val="0"/>
                        </a:spcAft>
                        <a:buClrTx/>
                        <a:buSzTx/>
                        <a:buFontTx/>
                        <a:buNone/>
                        <a:tabLst/>
                        <a:defRPr/>
                      </a:pPr>
                      <a:r>
                        <a:rPr lang="en-US" sz="1800" spc="-10" dirty="0">
                          <a:latin typeface="Times New Roman" panose="02020603050405020304" pitchFamily="18" charset="0"/>
                          <a:cs typeface="Times New Roman" panose="02020603050405020304" pitchFamily="18" charset="0"/>
                        </a:rPr>
                        <a:t>15 days from due date- till 4</a:t>
                      </a:r>
                      <a:r>
                        <a:rPr lang="en-US" sz="1800" dirty="0">
                          <a:latin typeface="Times New Roman" panose="02020603050405020304" pitchFamily="18" charset="0"/>
                          <a:cs typeface="Times New Roman" panose="02020603050405020304" pitchFamily="18" charset="0"/>
                        </a:rPr>
                        <a:t>th</a:t>
                      </a:r>
                      <a:r>
                        <a:rPr lang="en-US" sz="1800" spc="-110" dirty="0">
                          <a:latin typeface="Times New Roman" panose="02020603050405020304" pitchFamily="18" charset="0"/>
                          <a:cs typeface="Times New Roman" panose="02020603050405020304" pitchFamily="18" charset="0"/>
                        </a:rPr>
                        <a:t> June</a:t>
                      </a:r>
                      <a:r>
                        <a:rPr lang="en-US" sz="1800" dirty="0">
                          <a:latin typeface="Times New Roman" panose="02020603050405020304" pitchFamily="18" charset="0"/>
                          <a:cs typeface="Times New Roman" panose="02020603050405020304" pitchFamily="18" charset="0"/>
                        </a:rPr>
                        <a:t> </a:t>
                      </a:r>
                      <a:r>
                        <a:rPr lang="en-US" sz="1800" spc="-10" dirty="0">
                          <a:latin typeface="Times New Roman" panose="02020603050405020304" pitchFamily="18" charset="0"/>
                          <a:cs typeface="Times New Roman" panose="02020603050405020304" pitchFamily="18" charset="0"/>
                        </a:rPr>
                        <a:t>2021</a:t>
                      </a:r>
                      <a:endParaRPr lang="en-US" sz="1800" dirty="0">
                        <a:latin typeface="Times New Roman" panose="02020603050405020304" pitchFamily="18" charset="0"/>
                        <a:cs typeface="Times New Roman" panose="02020603050405020304" pitchFamily="18" charset="0"/>
                      </a:endParaRPr>
                    </a:p>
                    <a:p>
                      <a:pPr marL="1270" algn="ctr">
                        <a:lnSpc>
                          <a:spcPts val="2065"/>
                        </a:lnSpc>
                      </a:pP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270" marR="0" lvl="0" indent="0" algn="ctr" defTabSz="914400" eaLnBrk="1" fontAlgn="auto" latinLnBrk="0" hangingPunct="1">
                        <a:lnSpc>
                          <a:spcPts val="2065"/>
                        </a:lnSpc>
                        <a:spcBef>
                          <a:spcPts val="0"/>
                        </a:spcBef>
                        <a:spcAft>
                          <a:spcPts val="0"/>
                        </a:spcAft>
                        <a:buClrTx/>
                        <a:buSzTx/>
                        <a:buFontTx/>
                        <a:buNone/>
                        <a:tabLst/>
                        <a:defRPr/>
                      </a:pPr>
                      <a:r>
                        <a:rPr lang="en-US" sz="1800" dirty="0">
                          <a:latin typeface="Times New Roman" panose="02020603050405020304" pitchFamily="18" charset="0"/>
                          <a:cs typeface="Times New Roman" panose="02020603050405020304" pitchFamily="18" charset="0"/>
                        </a:rPr>
                        <a:t>From 05</a:t>
                      </a:r>
                      <a:r>
                        <a:rPr lang="en-US" sz="1800" baseline="30000" dirty="0">
                          <a:latin typeface="Times New Roman" panose="02020603050405020304" pitchFamily="18" charset="0"/>
                          <a:cs typeface="Times New Roman" panose="02020603050405020304" pitchFamily="18" charset="0"/>
                        </a:rPr>
                        <a:t>th</a:t>
                      </a:r>
                      <a:r>
                        <a:rPr lang="en-US" sz="1800" dirty="0">
                          <a:latin typeface="Times New Roman" panose="02020603050405020304" pitchFamily="18" charset="0"/>
                          <a:cs typeface="Times New Roman" panose="02020603050405020304" pitchFamily="18" charset="0"/>
                        </a:rPr>
                        <a:t> June 2021 onwards</a:t>
                      </a:r>
                    </a:p>
                    <a:p>
                      <a:pPr marL="1270" algn="ctr">
                        <a:lnSpc>
                          <a:spcPts val="2065"/>
                        </a:lnSpc>
                      </a:pP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3"/>
                  </a:ext>
                </a:extLst>
              </a:tr>
            </a:tbl>
          </a:graphicData>
        </a:graphic>
      </p:graphicFrame>
      <p:sp>
        <p:nvSpPr>
          <p:cNvPr id="8" name="object 8"/>
          <p:cNvSpPr txBox="1">
            <a:spLocks noGrp="1"/>
          </p:cNvSpPr>
          <p:nvPr>
            <p:ph type="ftr" sz="quarter" idx="5"/>
          </p:nvPr>
        </p:nvSpPr>
        <p:spPr>
          <a:prstGeom prst="rect">
            <a:avLst/>
          </a:prstGeom>
        </p:spPr>
        <p:txBody>
          <a:bodyPr vert="horz" wrap="square" lIns="0" tIns="0" rIns="0" bIns="0" rtlCol="0">
            <a:spAutoFit/>
          </a:bodyPr>
          <a:lstStyle/>
          <a:p>
            <a:pPr marL="12700">
              <a:lnSpc>
                <a:spcPts val="2615"/>
              </a:lnSpc>
            </a:pPr>
            <a:r>
              <a:rPr spc="75" dirty="0"/>
              <a:t>Ashu</a:t>
            </a:r>
            <a:r>
              <a:rPr spc="25" dirty="0"/>
              <a:t> </a:t>
            </a:r>
            <a:r>
              <a:rPr spc="130" dirty="0"/>
              <a:t>Dalmia</a:t>
            </a:r>
          </a:p>
        </p:txBody>
      </p:sp>
      <p:sp>
        <p:nvSpPr>
          <p:cNvPr id="9" name="object 9"/>
          <p:cNvSpPr txBox="1">
            <a:spLocks noGrp="1"/>
          </p:cNvSpPr>
          <p:nvPr>
            <p:ph type="sldNum" sz="quarter" idx="7"/>
          </p:nvPr>
        </p:nvSpPr>
        <p:spPr>
          <a:xfrm>
            <a:off x="11593196" y="6512487"/>
            <a:ext cx="217804" cy="309879"/>
          </a:xfrm>
          <a:prstGeom prst="rect">
            <a:avLst/>
          </a:prstGeom>
        </p:spPr>
        <p:txBody>
          <a:bodyPr vert="horz" wrap="square" lIns="0" tIns="0" rIns="0" bIns="0" rtlCol="0">
            <a:spAutoFit/>
          </a:bodyPr>
          <a:lstStyle/>
          <a:p>
            <a:pPr marL="38100">
              <a:lnSpc>
                <a:spcPts val="2315"/>
              </a:lnSpc>
            </a:pPr>
            <a:fld id="{81D60167-4931-47E6-BA6A-407CBD079E47}" type="slidenum">
              <a:rPr dirty="0"/>
              <a:t>2</a:t>
            </a:fld>
            <a:endParaRPr dirty="0"/>
          </a:p>
        </p:txBody>
      </p:sp>
      <p:sp>
        <p:nvSpPr>
          <p:cNvPr id="6" name="object 6"/>
          <p:cNvSpPr txBox="1"/>
          <p:nvPr/>
        </p:nvSpPr>
        <p:spPr>
          <a:xfrm>
            <a:off x="229311" y="533400"/>
            <a:ext cx="10726420" cy="689291"/>
          </a:xfrm>
          <a:prstGeom prst="rect">
            <a:avLst/>
          </a:prstGeom>
        </p:spPr>
        <p:txBody>
          <a:bodyPr vert="horz" wrap="square" lIns="0" tIns="12065" rIns="0" bIns="0" rtlCol="0">
            <a:spAutoFit/>
          </a:bodyPr>
          <a:lstStyle/>
          <a:p>
            <a:pPr marL="12700">
              <a:lnSpc>
                <a:spcPct val="100000"/>
              </a:lnSpc>
              <a:spcBef>
                <a:spcPts val="95"/>
              </a:spcBef>
            </a:pPr>
            <a:r>
              <a:rPr lang="en-US" sz="2200" b="1" spc="10" dirty="0">
                <a:solidFill>
                  <a:srgbClr val="C00000"/>
                </a:solidFill>
                <a:latin typeface="Times New Roman" panose="02020603050405020304" pitchFamily="18" charset="0"/>
                <a:cs typeface="Times New Roman" panose="02020603050405020304" pitchFamily="18" charset="0"/>
              </a:rPr>
              <a:t>F</a:t>
            </a:r>
            <a:r>
              <a:rPr sz="2200" b="1" spc="10" dirty="0">
                <a:solidFill>
                  <a:srgbClr val="C00000"/>
                </a:solidFill>
                <a:latin typeface="Times New Roman" panose="02020603050405020304" pitchFamily="18" charset="0"/>
                <a:cs typeface="Times New Roman" panose="02020603050405020304" pitchFamily="18" charset="0"/>
              </a:rPr>
              <a:t>or</a:t>
            </a:r>
            <a:r>
              <a:rPr sz="2200" b="1" spc="60" dirty="0">
                <a:solidFill>
                  <a:srgbClr val="C00000"/>
                </a:solidFill>
                <a:latin typeface="Times New Roman" panose="02020603050405020304" pitchFamily="18" charset="0"/>
                <a:cs typeface="Times New Roman" panose="02020603050405020304" pitchFamily="18" charset="0"/>
              </a:rPr>
              <a:t> </a:t>
            </a:r>
            <a:r>
              <a:rPr sz="2200" b="1" spc="85" dirty="0">
                <a:solidFill>
                  <a:srgbClr val="C00000"/>
                </a:solidFill>
                <a:latin typeface="Times New Roman" panose="02020603050405020304" pitchFamily="18" charset="0"/>
                <a:cs typeface="Times New Roman" panose="02020603050405020304" pitchFamily="18" charset="0"/>
              </a:rPr>
              <a:t>businesses</a:t>
            </a:r>
            <a:r>
              <a:rPr sz="2200" b="1" spc="120" dirty="0">
                <a:solidFill>
                  <a:srgbClr val="C00000"/>
                </a:solidFill>
                <a:latin typeface="Times New Roman" panose="02020603050405020304" pitchFamily="18" charset="0"/>
                <a:cs typeface="Times New Roman" panose="02020603050405020304" pitchFamily="18" charset="0"/>
              </a:rPr>
              <a:t> </a:t>
            </a:r>
            <a:r>
              <a:rPr sz="2200" b="1" spc="90" dirty="0">
                <a:solidFill>
                  <a:srgbClr val="C00000"/>
                </a:solidFill>
                <a:latin typeface="Times New Roman" panose="02020603050405020304" pitchFamily="18" charset="0"/>
                <a:cs typeface="Times New Roman" panose="02020603050405020304" pitchFamily="18" charset="0"/>
              </a:rPr>
              <a:t>having</a:t>
            </a:r>
            <a:r>
              <a:rPr sz="2200" b="1" spc="80" dirty="0">
                <a:solidFill>
                  <a:srgbClr val="C00000"/>
                </a:solidFill>
                <a:latin typeface="Times New Roman" panose="02020603050405020304" pitchFamily="18" charset="0"/>
                <a:cs typeface="Times New Roman" panose="02020603050405020304" pitchFamily="18" charset="0"/>
              </a:rPr>
              <a:t> </a:t>
            </a:r>
            <a:r>
              <a:rPr sz="2200" b="1" spc="105" dirty="0">
                <a:solidFill>
                  <a:srgbClr val="C00000"/>
                </a:solidFill>
                <a:latin typeface="Times New Roman" panose="02020603050405020304" pitchFamily="18" charset="0"/>
                <a:cs typeface="Times New Roman" panose="02020603050405020304" pitchFamily="18" charset="0"/>
              </a:rPr>
              <a:t>aggregate </a:t>
            </a:r>
            <a:r>
              <a:rPr sz="2200" b="1" spc="20" dirty="0">
                <a:solidFill>
                  <a:srgbClr val="C00000"/>
                </a:solidFill>
                <a:latin typeface="Times New Roman" panose="02020603050405020304" pitchFamily="18" charset="0"/>
                <a:cs typeface="Times New Roman" panose="02020603050405020304" pitchFamily="18" charset="0"/>
              </a:rPr>
              <a:t>turnover</a:t>
            </a:r>
            <a:r>
              <a:rPr sz="2200" b="1" spc="110" dirty="0">
                <a:solidFill>
                  <a:srgbClr val="C00000"/>
                </a:solidFill>
                <a:latin typeface="Times New Roman" panose="02020603050405020304" pitchFamily="18" charset="0"/>
                <a:cs typeface="Times New Roman" panose="02020603050405020304" pitchFamily="18" charset="0"/>
              </a:rPr>
              <a:t> </a:t>
            </a:r>
            <a:r>
              <a:rPr sz="2200" b="1" spc="30" dirty="0">
                <a:solidFill>
                  <a:srgbClr val="C00000"/>
                </a:solidFill>
                <a:latin typeface="Times New Roman" panose="02020603050405020304" pitchFamily="18" charset="0"/>
                <a:cs typeface="Times New Roman" panose="02020603050405020304" pitchFamily="18" charset="0"/>
              </a:rPr>
              <a:t>of</a:t>
            </a:r>
            <a:r>
              <a:rPr sz="2200" b="1" spc="60" dirty="0">
                <a:solidFill>
                  <a:srgbClr val="C00000"/>
                </a:solidFill>
                <a:latin typeface="Times New Roman" panose="02020603050405020304" pitchFamily="18" charset="0"/>
                <a:cs typeface="Times New Roman" panose="02020603050405020304" pitchFamily="18" charset="0"/>
              </a:rPr>
              <a:t> </a:t>
            </a:r>
            <a:r>
              <a:rPr sz="2200" b="1" spc="25" dirty="0">
                <a:solidFill>
                  <a:srgbClr val="C00000"/>
                </a:solidFill>
                <a:latin typeface="Times New Roman" panose="02020603050405020304" pitchFamily="18" charset="0"/>
                <a:cs typeface="Times New Roman" panose="02020603050405020304" pitchFamily="18" charset="0"/>
              </a:rPr>
              <a:t>5cr</a:t>
            </a:r>
            <a:r>
              <a:rPr sz="2200" b="1" spc="70" dirty="0">
                <a:solidFill>
                  <a:srgbClr val="C00000"/>
                </a:solidFill>
                <a:latin typeface="Times New Roman" panose="02020603050405020304" pitchFamily="18" charset="0"/>
                <a:cs typeface="Times New Roman" panose="02020603050405020304" pitchFamily="18" charset="0"/>
              </a:rPr>
              <a:t> </a:t>
            </a:r>
            <a:r>
              <a:rPr sz="2200" b="1" spc="-15" dirty="0">
                <a:solidFill>
                  <a:srgbClr val="C00000"/>
                </a:solidFill>
                <a:latin typeface="Times New Roman" panose="02020603050405020304" pitchFamily="18" charset="0"/>
                <a:cs typeface="Times New Roman" panose="02020603050405020304" pitchFamily="18" charset="0"/>
              </a:rPr>
              <a:t>or</a:t>
            </a:r>
            <a:r>
              <a:rPr sz="2200" b="1" spc="60" dirty="0">
                <a:solidFill>
                  <a:srgbClr val="C00000"/>
                </a:solidFill>
                <a:latin typeface="Times New Roman" panose="02020603050405020304" pitchFamily="18" charset="0"/>
                <a:cs typeface="Times New Roman" panose="02020603050405020304" pitchFamily="18" charset="0"/>
              </a:rPr>
              <a:t> </a:t>
            </a:r>
            <a:r>
              <a:rPr sz="2200" b="1" spc="80" dirty="0">
                <a:solidFill>
                  <a:srgbClr val="C00000"/>
                </a:solidFill>
                <a:latin typeface="Times New Roman" panose="02020603050405020304" pitchFamily="18" charset="0"/>
                <a:cs typeface="Times New Roman" panose="02020603050405020304" pitchFamily="18" charset="0"/>
              </a:rPr>
              <a:t>more</a:t>
            </a:r>
            <a:r>
              <a:rPr lang="en-US" sz="2200" b="1" spc="80" dirty="0">
                <a:solidFill>
                  <a:srgbClr val="C00000"/>
                </a:solidFill>
                <a:latin typeface="Times New Roman" panose="02020603050405020304" pitchFamily="18" charset="0"/>
                <a:cs typeface="Times New Roman" panose="02020603050405020304" pitchFamily="18" charset="0"/>
              </a:rPr>
              <a:t> in preceding Financial Year i. e. FY 2020-21</a:t>
            </a:r>
            <a:r>
              <a:rPr sz="2200" b="1" spc="80" dirty="0">
                <a:solidFill>
                  <a:srgbClr val="C00000"/>
                </a:solidFill>
                <a:latin typeface="Times New Roman" panose="02020603050405020304" pitchFamily="18" charset="0"/>
                <a:cs typeface="Times New Roman" panose="02020603050405020304" pitchFamily="18" charset="0"/>
              </a:rPr>
              <a:t>:</a:t>
            </a:r>
            <a:endParaRPr sz="2200" dirty="0">
              <a:latin typeface="Times New Roman" panose="02020603050405020304" pitchFamily="18" charset="0"/>
              <a:cs typeface="Times New Roman" panose="02020603050405020304" pitchFamily="18" charset="0"/>
            </a:endParaRPr>
          </a:p>
        </p:txBody>
      </p:sp>
      <p:sp>
        <p:nvSpPr>
          <p:cNvPr id="11" name="TextBox 10">
            <a:extLst>
              <a:ext uri="{FF2B5EF4-FFF2-40B4-BE49-F238E27FC236}">
                <a16:creationId xmlns:a16="http://schemas.microsoft.com/office/drawing/2014/main" id="{31D3A1F3-C3FC-489C-84EF-86F9987ED9F5}"/>
              </a:ext>
            </a:extLst>
          </p:cNvPr>
          <p:cNvSpPr txBox="1"/>
          <p:nvPr/>
        </p:nvSpPr>
        <p:spPr>
          <a:xfrm>
            <a:off x="381000" y="5334000"/>
            <a:ext cx="8534400" cy="1015663"/>
          </a:xfrm>
          <a:prstGeom prst="rect">
            <a:avLst/>
          </a:prstGeom>
          <a:noFill/>
        </p:spPr>
        <p:txBody>
          <a:bodyPr wrap="square">
            <a:spAutoFit/>
          </a:bodyPr>
          <a:lstStyle/>
          <a:p>
            <a:r>
              <a:rPr lang="en-US" sz="2000" b="1" spc="85" dirty="0">
                <a:solidFill>
                  <a:schemeClr val="tx2">
                    <a:lumMod val="60000"/>
                    <a:lumOff val="40000"/>
                  </a:schemeClr>
                </a:solidFill>
                <a:latin typeface="Times New Roman" panose="02020603050405020304" pitchFamily="18" charset="0"/>
                <a:cs typeface="Times New Roman" panose="02020603050405020304" pitchFamily="18" charset="0"/>
              </a:rPr>
              <a:t>Click on the below links for Notifications </a:t>
            </a:r>
          </a:p>
          <a:p>
            <a:r>
              <a:rPr lang="en-IN" sz="2000" b="1" i="0" u="none" strike="noStrike" dirty="0">
                <a:solidFill>
                  <a:schemeClr val="tx2">
                    <a:lumMod val="60000"/>
                    <a:lumOff val="40000"/>
                  </a:schemeClr>
                </a:solidFill>
                <a:effectLst/>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Notification No. 08/2021-Central Tax</a:t>
            </a:r>
            <a:r>
              <a:rPr lang="en-IN" sz="2000" b="1" i="0" u="none" strike="noStrike" dirty="0">
                <a:solidFill>
                  <a:schemeClr val="tx2">
                    <a:lumMod val="60000"/>
                    <a:lumOff val="40000"/>
                  </a:schemeClr>
                </a:solidFill>
                <a:effectLst/>
                <a:latin typeface="Times New Roman" panose="02020603050405020304" pitchFamily="18" charset="0"/>
                <a:cs typeface="Times New Roman" panose="02020603050405020304" pitchFamily="18" charset="0"/>
              </a:rPr>
              <a:t> </a:t>
            </a:r>
            <a:r>
              <a:rPr lang="en-US" sz="2000" b="1" spc="85" dirty="0">
                <a:solidFill>
                  <a:schemeClr val="tx2">
                    <a:lumMod val="60000"/>
                    <a:lumOff val="40000"/>
                  </a:schemeClr>
                </a:solidFill>
                <a:latin typeface="Times New Roman" panose="02020603050405020304" pitchFamily="18" charset="0"/>
                <a:cs typeface="Times New Roman" panose="02020603050405020304" pitchFamily="18" charset="0"/>
              </a:rPr>
              <a:t>&amp; </a:t>
            </a:r>
          </a:p>
          <a:p>
            <a:r>
              <a:rPr lang="en-IN" sz="2000" b="1" i="0" u="none" strike="noStrike" dirty="0">
                <a:solidFill>
                  <a:schemeClr val="tx2">
                    <a:lumMod val="60000"/>
                    <a:lumOff val="40000"/>
                  </a:schemeClr>
                </a:solidFill>
                <a:effectLst/>
                <a:latin typeface="Times New Roman" panose="02020603050405020304" pitchFamily="18" charset="0"/>
                <a:cs typeface="Times New Roman" panose="02020603050405020304" pitchFamily="18" charset="0"/>
                <a:hlinkClick r:id="rId4">
                  <a:extLst>
                    <a:ext uri="{A12FA001-AC4F-418D-AE19-62706E023703}">
                      <ahyp:hlinkClr xmlns:ahyp="http://schemas.microsoft.com/office/drawing/2018/hyperlinkcolor" val="tx"/>
                    </a:ext>
                  </a:extLst>
                </a:hlinkClick>
              </a:rPr>
              <a:t>Notification No. 09/2021-Central Tax</a:t>
            </a:r>
            <a:endParaRPr lang="en-IN" sz="2000" b="1" dirty="0">
              <a:solidFill>
                <a:schemeClr val="tx2">
                  <a:lumMod val="60000"/>
                  <a:lumOff val="40000"/>
                </a:schemeClr>
              </a:solidFill>
              <a:latin typeface="Times New Roman" panose="02020603050405020304" pitchFamily="18" charset="0"/>
              <a:cs typeface="Times New Roman" panose="02020603050405020304" pitchFamily="18" charset="0"/>
            </a:endParaRPr>
          </a:p>
        </p:txBody>
      </p:sp>
      <p:pic>
        <p:nvPicPr>
          <p:cNvPr id="1026" name="Picture 2">
            <a:extLst>
              <a:ext uri="{FF2B5EF4-FFF2-40B4-BE49-F238E27FC236}">
                <a16:creationId xmlns:a16="http://schemas.microsoft.com/office/drawing/2014/main" id="{273AC49F-0B25-486E-8008-48A8BC345724}"/>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410200" y="5410200"/>
            <a:ext cx="381000" cy="3048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object 2"/>
          <p:cNvSpPr txBox="1">
            <a:spLocks noGrp="1"/>
          </p:cNvSpPr>
          <p:nvPr>
            <p:ph type="title"/>
          </p:nvPr>
        </p:nvSpPr>
        <p:spPr>
          <a:xfrm>
            <a:off x="166522" y="43688"/>
            <a:ext cx="11034878" cy="350737"/>
          </a:xfrm>
          <a:prstGeom prst="rect">
            <a:avLst/>
          </a:prstGeom>
        </p:spPr>
        <p:txBody>
          <a:bodyPr vert="horz" wrap="square" lIns="0" tIns="12065" rIns="0" bIns="0" rtlCol="0">
            <a:spAutoFit/>
          </a:bodyPr>
          <a:lstStyle/>
          <a:p>
            <a:pPr marL="12700">
              <a:lnSpc>
                <a:spcPct val="100000"/>
              </a:lnSpc>
              <a:spcBef>
                <a:spcPts val="95"/>
              </a:spcBef>
            </a:pPr>
            <a:r>
              <a:rPr spc="70" dirty="0">
                <a:latin typeface="Times New Roman" panose="02020603050405020304" pitchFamily="18" charset="0"/>
                <a:cs typeface="Times New Roman" panose="02020603050405020304" pitchFamily="18" charset="0"/>
              </a:rPr>
              <a:t>Relaxation</a:t>
            </a:r>
            <a:r>
              <a:rPr lang="en-US" spc="70" dirty="0">
                <a:latin typeface="Times New Roman" panose="02020603050405020304" pitchFamily="18" charset="0"/>
                <a:cs typeface="Times New Roman" panose="02020603050405020304" pitchFamily="18" charset="0"/>
              </a:rPr>
              <a:t>s regarding GSTR-3B</a:t>
            </a:r>
            <a:endParaRPr spc="70" dirty="0">
              <a:latin typeface="Times New Roman" panose="02020603050405020304" pitchFamily="18" charset="0"/>
              <a:cs typeface="Times New Roman" panose="02020603050405020304" pitchFamily="18" charset="0"/>
            </a:endParaRPr>
          </a:p>
        </p:txBody>
      </p:sp>
      <p:sp>
        <p:nvSpPr>
          <p:cNvPr id="8" name="object 8"/>
          <p:cNvSpPr txBox="1">
            <a:spLocks noGrp="1"/>
          </p:cNvSpPr>
          <p:nvPr>
            <p:ph type="ftr" sz="quarter" idx="5"/>
          </p:nvPr>
        </p:nvSpPr>
        <p:spPr>
          <a:prstGeom prst="rect">
            <a:avLst/>
          </a:prstGeom>
        </p:spPr>
        <p:txBody>
          <a:bodyPr vert="horz" wrap="square" lIns="0" tIns="0" rIns="0" bIns="0" rtlCol="0">
            <a:spAutoFit/>
          </a:bodyPr>
          <a:lstStyle/>
          <a:p>
            <a:pPr marL="12700">
              <a:lnSpc>
                <a:spcPts val="2615"/>
              </a:lnSpc>
            </a:pPr>
            <a:r>
              <a:rPr spc="75" dirty="0"/>
              <a:t>Ashu</a:t>
            </a:r>
            <a:r>
              <a:rPr spc="25" dirty="0"/>
              <a:t> </a:t>
            </a:r>
            <a:r>
              <a:rPr spc="130" dirty="0"/>
              <a:t>Dalmia</a:t>
            </a:r>
          </a:p>
        </p:txBody>
      </p:sp>
      <p:sp>
        <p:nvSpPr>
          <p:cNvPr id="9" name="object 9"/>
          <p:cNvSpPr txBox="1">
            <a:spLocks noGrp="1"/>
          </p:cNvSpPr>
          <p:nvPr>
            <p:ph type="sldNum" sz="quarter" idx="7"/>
          </p:nvPr>
        </p:nvSpPr>
        <p:spPr>
          <a:prstGeom prst="rect">
            <a:avLst/>
          </a:prstGeom>
        </p:spPr>
        <p:txBody>
          <a:bodyPr vert="horz" wrap="square" lIns="0" tIns="0" rIns="0" bIns="0" rtlCol="0">
            <a:spAutoFit/>
          </a:bodyPr>
          <a:lstStyle/>
          <a:p>
            <a:pPr marL="38100">
              <a:lnSpc>
                <a:spcPts val="2315"/>
              </a:lnSpc>
            </a:pPr>
            <a:fld id="{81D60167-4931-47E6-BA6A-407CBD079E47}" type="slidenum">
              <a:rPr dirty="0"/>
              <a:t>3</a:t>
            </a:fld>
            <a:endParaRPr dirty="0"/>
          </a:p>
        </p:txBody>
      </p:sp>
      <p:sp>
        <p:nvSpPr>
          <p:cNvPr id="3" name="object 3"/>
          <p:cNvSpPr/>
          <p:nvPr/>
        </p:nvSpPr>
        <p:spPr>
          <a:xfrm>
            <a:off x="11381231" y="6481571"/>
            <a:ext cx="655320" cy="340360"/>
          </a:xfrm>
          <a:custGeom>
            <a:avLst/>
            <a:gdLst/>
            <a:ahLst/>
            <a:cxnLst/>
            <a:rect l="l" t="t" r="r" b="b"/>
            <a:pathLst>
              <a:path w="655320" h="340359">
                <a:moveTo>
                  <a:pt x="655320" y="0"/>
                </a:moveTo>
                <a:lnTo>
                  <a:pt x="0" y="0"/>
                </a:lnTo>
                <a:lnTo>
                  <a:pt x="0" y="339851"/>
                </a:lnTo>
                <a:lnTo>
                  <a:pt x="655320" y="339851"/>
                </a:lnTo>
                <a:lnTo>
                  <a:pt x="655320" y="0"/>
                </a:lnTo>
                <a:close/>
              </a:path>
            </a:pathLst>
          </a:custGeom>
          <a:solidFill>
            <a:srgbClr val="FF0000"/>
          </a:solidFill>
        </p:spPr>
        <p:txBody>
          <a:bodyPr wrap="square" lIns="0" tIns="0" rIns="0" bIns="0" rtlCol="0"/>
          <a:lstStyle/>
          <a:p>
            <a:endParaRPr dirty="0"/>
          </a:p>
        </p:txBody>
      </p:sp>
      <p:pic>
        <p:nvPicPr>
          <p:cNvPr id="4" name="object 4"/>
          <p:cNvPicPr/>
          <p:nvPr/>
        </p:nvPicPr>
        <p:blipFill>
          <a:blip r:embed="rId3" cstate="print"/>
          <a:stretch>
            <a:fillRect/>
          </a:stretch>
        </p:blipFill>
        <p:spPr>
          <a:xfrm>
            <a:off x="5199150" y="6503213"/>
            <a:ext cx="1462990" cy="295046"/>
          </a:xfrm>
          <a:prstGeom prst="rect">
            <a:avLst/>
          </a:prstGeom>
        </p:spPr>
      </p:pic>
      <p:graphicFrame>
        <p:nvGraphicFramePr>
          <p:cNvPr id="5" name="object 5"/>
          <p:cNvGraphicFramePr>
            <a:graphicFrameLocks noGrp="1"/>
          </p:cNvGraphicFramePr>
          <p:nvPr>
            <p:extLst>
              <p:ext uri="{D42A27DB-BD31-4B8C-83A1-F6EECF244321}">
                <p14:modId xmlns:p14="http://schemas.microsoft.com/office/powerpoint/2010/main" val="816996866"/>
              </p:ext>
            </p:extLst>
          </p:nvPr>
        </p:nvGraphicFramePr>
        <p:xfrm>
          <a:off x="304800" y="1622044"/>
          <a:ext cx="11288395" cy="2797556"/>
        </p:xfrm>
        <a:graphic>
          <a:graphicData uri="http://schemas.openxmlformats.org/drawingml/2006/table">
            <a:tbl>
              <a:tblPr firstRow="1" bandRow="1">
                <a:tableStyleId>{2D5ABB26-0587-4C30-8999-92F81FD0307C}</a:tableStyleId>
              </a:tblPr>
              <a:tblGrid>
                <a:gridCol w="767700">
                  <a:extLst>
                    <a:ext uri="{9D8B030D-6E8A-4147-A177-3AD203B41FA5}">
                      <a16:colId xmlns:a16="http://schemas.microsoft.com/office/drawing/2014/main" val="20000"/>
                    </a:ext>
                  </a:extLst>
                </a:gridCol>
                <a:gridCol w="1610515">
                  <a:extLst>
                    <a:ext uri="{9D8B030D-6E8A-4147-A177-3AD203B41FA5}">
                      <a16:colId xmlns:a16="http://schemas.microsoft.com/office/drawing/2014/main" val="20001"/>
                    </a:ext>
                  </a:extLst>
                </a:gridCol>
                <a:gridCol w="2272938">
                  <a:extLst>
                    <a:ext uri="{9D8B030D-6E8A-4147-A177-3AD203B41FA5}">
                      <a16:colId xmlns:a16="http://schemas.microsoft.com/office/drawing/2014/main" val="20002"/>
                    </a:ext>
                  </a:extLst>
                </a:gridCol>
                <a:gridCol w="2201373">
                  <a:extLst>
                    <a:ext uri="{9D8B030D-6E8A-4147-A177-3AD203B41FA5}">
                      <a16:colId xmlns:a16="http://schemas.microsoft.com/office/drawing/2014/main" val="20003"/>
                    </a:ext>
                  </a:extLst>
                </a:gridCol>
                <a:gridCol w="1478623">
                  <a:extLst>
                    <a:ext uri="{9D8B030D-6E8A-4147-A177-3AD203B41FA5}">
                      <a16:colId xmlns:a16="http://schemas.microsoft.com/office/drawing/2014/main" val="20004"/>
                    </a:ext>
                  </a:extLst>
                </a:gridCol>
                <a:gridCol w="1478623">
                  <a:extLst>
                    <a:ext uri="{9D8B030D-6E8A-4147-A177-3AD203B41FA5}">
                      <a16:colId xmlns:a16="http://schemas.microsoft.com/office/drawing/2014/main" val="20005"/>
                    </a:ext>
                  </a:extLst>
                </a:gridCol>
                <a:gridCol w="1478623">
                  <a:extLst>
                    <a:ext uri="{9D8B030D-6E8A-4147-A177-3AD203B41FA5}">
                      <a16:colId xmlns:a16="http://schemas.microsoft.com/office/drawing/2014/main" val="3692975347"/>
                    </a:ext>
                  </a:extLst>
                </a:gridCol>
              </a:tblGrid>
              <a:tr h="381000">
                <a:tc>
                  <a:txBody>
                    <a:bodyPr/>
                    <a:lstStyle/>
                    <a:p>
                      <a:pPr algn="ctr">
                        <a:lnSpc>
                          <a:spcPts val="2065"/>
                        </a:lnSpc>
                      </a:pPr>
                      <a:r>
                        <a:rPr sz="1800" spc="-5" dirty="0">
                          <a:latin typeface="Times New Roman" panose="02020603050405020304" pitchFamily="18" charset="0"/>
                          <a:cs typeface="Times New Roman" panose="02020603050405020304" pitchFamily="18" charset="0"/>
                        </a:rPr>
                        <a:t>S.No.</a:t>
                      </a: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lnSpc>
                          <a:spcPts val="2065"/>
                        </a:lnSpc>
                      </a:pPr>
                      <a:r>
                        <a:rPr sz="1800" spc="-5" dirty="0">
                          <a:latin typeface="Times New Roman" panose="02020603050405020304" pitchFamily="18" charset="0"/>
                          <a:cs typeface="Times New Roman" panose="02020603050405020304" pitchFamily="18" charset="0"/>
                        </a:rPr>
                        <a:t>Month</a:t>
                      </a: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737870">
                        <a:lnSpc>
                          <a:spcPts val="2065"/>
                        </a:lnSpc>
                      </a:pPr>
                      <a:r>
                        <a:rPr sz="1800" spc="-5" dirty="0">
                          <a:latin typeface="Times New Roman" panose="02020603050405020304" pitchFamily="18" charset="0"/>
                          <a:cs typeface="Times New Roman" panose="02020603050405020304" pitchFamily="18" charset="0"/>
                        </a:rPr>
                        <a:t>Due</a:t>
                      </a:r>
                      <a:r>
                        <a:rPr sz="1800" spc="-35" dirty="0">
                          <a:latin typeface="Times New Roman" panose="02020603050405020304" pitchFamily="18" charset="0"/>
                          <a:cs typeface="Times New Roman" panose="02020603050405020304" pitchFamily="18" charset="0"/>
                        </a:rPr>
                        <a:t> </a:t>
                      </a:r>
                      <a:r>
                        <a:rPr sz="1800" spc="-5" dirty="0">
                          <a:latin typeface="Times New Roman" panose="02020603050405020304" pitchFamily="18" charset="0"/>
                          <a:cs typeface="Times New Roman" panose="02020603050405020304" pitchFamily="18" charset="0"/>
                        </a:rPr>
                        <a:t>Date</a:t>
                      </a: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lnSpc>
                          <a:spcPts val="2065"/>
                        </a:lnSpc>
                      </a:pPr>
                      <a:r>
                        <a:rPr lang="en-US" sz="1800" spc="-5" dirty="0">
                          <a:latin typeface="Times New Roman" panose="02020603050405020304" pitchFamily="18" charset="0"/>
                          <a:cs typeface="Times New Roman" panose="02020603050405020304" pitchFamily="18" charset="0"/>
                        </a:rPr>
                        <a:t>Late Fee Relaxation</a:t>
                      </a: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gridSpan="3">
                  <a:txBody>
                    <a:bodyPr/>
                    <a:lstStyle/>
                    <a:p>
                      <a:pPr marL="102870" algn="ctr">
                        <a:lnSpc>
                          <a:spcPts val="2065"/>
                        </a:lnSpc>
                      </a:pPr>
                      <a:r>
                        <a:rPr lang="en-US" sz="1800" spc="-5" dirty="0">
                          <a:latin typeface="Times New Roman" panose="02020603050405020304" pitchFamily="18" charset="0"/>
                          <a:cs typeface="Times New Roman" panose="02020603050405020304" pitchFamily="18" charset="0"/>
                        </a:rPr>
                        <a:t>Interest Relaxation</a:t>
                      </a: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hMerge="1">
                  <a:txBody>
                    <a:bodyPr/>
                    <a:lstStyle/>
                    <a:p>
                      <a:endParaRPr/>
                    </a:p>
                  </a:txBody>
                  <a:tcPr marL="0" marR="0" marT="0" marB="0"/>
                </a:tc>
                <a:tc hMerge="1">
                  <a:txBody>
                    <a:bodyPr/>
                    <a:lstStyle/>
                    <a:p>
                      <a:pPr marL="102870" algn="ctr">
                        <a:lnSpc>
                          <a:spcPts val="2065"/>
                        </a:lnSpc>
                      </a:pPr>
                      <a:endParaRPr sz="1800" dirty="0">
                        <a:latin typeface="Arial MT"/>
                        <a:cs typeface="Arial MT"/>
                      </a:endParaRPr>
                    </a:p>
                  </a:txBody>
                  <a:tcPr marL="0" marR="0" marT="0" marB="0">
                    <a:lnL w="6350">
                      <a:solidFill>
                        <a:srgbClr val="000000"/>
                      </a:solidFill>
                      <a:prstDash val="solid"/>
                    </a:lnL>
                    <a:lnB w="6350" cap="flat" cmpd="sng" algn="ctr">
                      <a:solidFill>
                        <a:srgbClr val="FFC000"/>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0"/>
                  </a:ext>
                </a:extLst>
              </a:tr>
              <a:tr h="282956">
                <a:tc gridSpan="4">
                  <a:txBody>
                    <a:bodyPr/>
                    <a:lstStyle/>
                    <a:p>
                      <a:pPr>
                        <a:lnSpc>
                          <a:spcPct val="100000"/>
                        </a:lnSpc>
                      </a:pPr>
                      <a:endParaRPr sz="17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a:txBody>
                    <a:bodyPr/>
                    <a:lstStyle/>
                    <a:p>
                      <a:pPr marL="1270" algn="ctr">
                        <a:lnSpc>
                          <a:spcPts val="2065"/>
                        </a:lnSpc>
                      </a:pPr>
                      <a:r>
                        <a:rPr lang="en-US" sz="1800" dirty="0">
                          <a:latin typeface="Times New Roman" panose="02020603050405020304" pitchFamily="18" charset="0"/>
                          <a:cs typeface="Times New Roman" panose="02020603050405020304" pitchFamily="18" charset="0"/>
                        </a:rPr>
                        <a:t>No Interest</a:t>
                      </a: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3810" algn="ctr">
                        <a:lnSpc>
                          <a:spcPts val="2065"/>
                        </a:lnSpc>
                      </a:pPr>
                      <a:r>
                        <a:rPr lang="en-US" sz="1800" spc="-5" dirty="0">
                          <a:latin typeface="Times New Roman" panose="02020603050405020304" pitchFamily="18" charset="0"/>
                          <a:cs typeface="Times New Roman" panose="02020603050405020304" pitchFamily="18" charset="0"/>
                        </a:rPr>
                        <a:t>Interest @ 9%</a:t>
                      </a: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3810" marR="0" lvl="0" indent="0" algn="ctr" defTabSz="914400" eaLnBrk="1" fontAlgn="auto" latinLnBrk="0" hangingPunct="1">
                        <a:lnSpc>
                          <a:spcPts val="2065"/>
                        </a:lnSpc>
                        <a:spcBef>
                          <a:spcPts val="0"/>
                        </a:spcBef>
                        <a:spcAft>
                          <a:spcPts val="0"/>
                        </a:spcAft>
                        <a:buClrTx/>
                        <a:buSzTx/>
                        <a:buFontTx/>
                        <a:buNone/>
                        <a:tabLst/>
                        <a:defRPr/>
                      </a:pPr>
                      <a:r>
                        <a:rPr lang="en-US" sz="1800" spc="-5" dirty="0">
                          <a:latin typeface="Times New Roman" panose="02020603050405020304" pitchFamily="18" charset="0"/>
                          <a:cs typeface="Times New Roman" panose="02020603050405020304" pitchFamily="18" charset="0"/>
                        </a:rPr>
                        <a:t>Interest @ 18%</a:t>
                      </a:r>
                      <a:endParaRPr lang="en-US"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1"/>
                  </a:ext>
                </a:extLst>
              </a:tr>
              <a:tr h="557402">
                <a:tc>
                  <a:txBody>
                    <a:bodyPr/>
                    <a:lstStyle/>
                    <a:p>
                      <a:pPr marL="635" algn="ctr">
                        <a:lnSpc>
                          <a:spcPts val="2090"/>
                        </a:lnSpc>
                        <a:spcBef>
                          <a:spcPts val="5"/>
                        </a:spcBef>
                      </a:pPr>
                      <a:r>
                        <a:rPr sz="1800" dirty="0">
                          <a:latin typeface="Times New Roman" panose="02020603050405020304" pitchFamily="18" charset="0"/>
                          <a:cs typeface="Times New Roman" panose="02020603050405020304" pitchFamily="18" charset="0"/>
                        </a:rPr>
                        <a:t>1</a:t>
                      </a:r>
                    </a:p>
                  </a:txBody>
                  <a:tcPr marL="0" marR="0" marT="127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1270" algn="ctr">
                        <a:lnSpc>
                          <a:spcPct val="100000"/>
                        </a:lnSpc>
                        <a:spcBef>
                          <a:spcPts val="35"/>
                        </a:spcBef>
                      </a:pPr>
                      <a:r>
                        <a:rPr lang="en-US" sz="1800" spc="-5" dirty="0">
                          <a:latin typeface="Times New Roman" panose="02020603050405020304" pitchFamily="18" charset="0"/>
                          <a:cs typeface="Times New Roman" panose="02020603050405020304" pitchFamily="18" charset="0"/>
                        </a:rPr>
                        <a:t>Mar</a:t>
                      </a:r>
                      <a:r>
                        <a:rPr sz="1800" spc="-5" dirty="0">
                          <a:latin typeface="Times New Roman" panose="02020603050405020304" pitchFamily="18" charset="0"/>
                          <a:cs typeface="Times New Roman" panose="02020603050405020304" pitchFamily="18" charset="0"/>
                        </a:rPr>
                        <a:t>'202</a:t>
                      </a:r>
                      <a:r>
                        <a:rPr lang="en-US" sz="1800" spc="-5" dirty="0">
                          <a:latin typeface="Times New Roman" panose="02020603050405020304" pitchFamily="18" charset="0"/>
                          <a:cs typeface="Times New Roman" panose="02020603050405020304" pitchFamily="18" charset="0"/>
                        </a:rPr>
                        <a:t>1</a:t>
                      </a:r>
                      <a:endParaRPr sz="1800" dirty="0">
                        <a:latin typeface="Times New Roman" panose="02020603050405020304" pitchFamily="18" charset="0"/>
                        <a:cs typeface="Times New Roman" panose="02020603050405020304" pitchFamily="18" charset="0"/>
                      </a:endParaRPr>
                    </a:p>
                  </a:txBody>
                  <a:tcPr marL="0" marR="0" marT="444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R="481965" algn="r">
                        <a:lnSpc>
                          <a:spcPct val="100000"/>
                        </a:lnSpc>
                        <a:spcBef>
                          <a:spcPts val="35"/>
                        </a:spcBef>
                      </a:pPr>
                      <a:r>
                        <a:rPr lang="en-US" sz="1800" spc="-10" dirty="0">
                          <a:latin typeface="Times New Roman" panose="02020603050405020304" pitchFamily="18" charset="0"/>
                          <a:cs typeface="Times New Roman" panose="02020603050405020304" pitchFamily="18" charset="0"/>
                        </a:rPr>
                        <a:t>20</a:t>
                      </a:r>
                      <a:r>
                        <a:rPr sz="1800" dirty="0">
                          <a:latin typeface="Times New Roman" panose="02020603050405020304" pitchFamily="18" charset="0"/>
                          <a:cs typeface="Times New Roman" panose="02020603050405020304" pitchFamily="18" charset="0"/>
                        </a:rPr>
                        <a:t>th</a:t>
                      </a:r>
                      <a:r>
                        <a:rPr sz="1800" spc="-110" dirty="0">
                          <a:latin typeface="Times New Roman" panose="02020603050405020304" pitchFamily="18" charset="0"/>
                          <a:cs typeface="Times New Roman" panose="02020603050405020304" pitchFamily="18" charset="0"/>
                        </a:rPr>
                        <a:t> </a:t>
                      </a:r>
                      <a:r>
                        <a:rPr sz="1800" dirty="0">
                          <a:latin typeface="Times New Roman" panose="02020603050405020304" pitchFamily="18" charset="0"/>
                          <a:cs typeface="Times New Roman" panose="02020603050405020304" pitchFamily="18" charset="0"/>
                        </a:rPr>
                        <a:t>A</a:t>
                      </a:r>
                      <a:r>
                        <a:rPr sz="1800" spc="-10" dirty="0">
                          <a:latin typeface="Times New Roman" panose="02020603050405020304" pitchFamily="18" charset="0"/>
                          <a:cs typeface="Times New Roman" panose="02020603050405020304" pitchFamily="18" charset="0"/>
                        </a:rPr>
                        <a:t>p</a:t>
                      </a:r>
                      <a:r>
                        <a:rPr sz="1800" dirty="0">
                          <a:latin typeface="Times New Roman" panose="02020603050405020304" pitchFamily="18" charset="0"/>
                          <a:cs typeface="Times New Roman" panose="02020603050405020304" pitchFamily="18" charset="0"/>
                        </a:rPr>
                        <a:t>ril </a:t>
                      </a:r>
                      <a:r>
                        <a:rPr sz="1800" spc="-10" dirty="0">
                          <a:latin typeface="Times New Roman" panose="02020603050405020304" pitchFamily="18" charset="0"/>
                          <a:cs typeface="Times New Roman" panose="02020603050405020304" pitchFamily="18" charset="0"/>
                        </a:rPr>
                        <a:t>202</a:t>
                      </a:r>
                      <a:r>
                        <a:rPr lang="en-US" sz="1800" spc="-10" dirty="0">
                          <a:latin typeface="Times New Roman" panose="02020603050405020304" pitchFamily="18" charset="0"/>
                          <a:cs typeface="Times New Roman" panose="02020603050405020304" pitchFamily="18" charset="0"/>
                        </a:rPr>
                        <a:t>1</a:t>
                      </a:r>
                      <a:endParaRPr sz="1800" dirty="0">
                        <a:latin typeface="Times New Roman" panose="02020603050405020304" pitchFamily="18" charset="0"/>
                        <a:cs typeface="Times New Roman" panose="02020603050405020304" pitchFamily="18" charset="0"/>
                      </a:endParaRPr>
                    </a:p>
                  </a:txBody>
                  <a:tcPr marL="0" marR="0" marT="444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82550" indent="0" algn="just" defTabSz="849313">
                        <a:lnSpc>
                          <a:spcPct val="100000"/>
                        </a:lnSpc>
                        <a:spcBef>
                          <a:spcPts val="35"/>
                        </a:spcBef>
                        <a:tabLst>
                          <a:tab pos="1887538" algn="l"/>
                        </a:tabLst>
                      </a:pPr>
                      <a:r>
                        <a:rPr lang="en-US" sz="1800" spc="-10" dirty="0">
                          <a:solidFill>
                            <a:schemeClr val="tx1"/>
                          </a:solidFill>
                          <a:latin typeface="Times New Roman" panose="02020603050405020304" pitchFamily="18" charset="0"/>
                          <a:ea typeface="+mn-ea"/>
                          <a:cs typeface="Times New Roman" panose="02020603050405020304" pitchFamily="18" charset="0"/>
                        </a:rPr>
                        <a:t>30 days from due  date- till 20</a:t>
                      </a:r>
                      <a:r>
                        <a:rPr sz="1800" spc="-10" dirty="0">
                          <a:solidFill>
                            <a:schemeClr val="tx1"/>
                          </a:solidFill>
                          <a:latin typeface="Times New Roman" panose="02020603050405020304" pitchFamily="18" charset="0"/>
                          <a:ea typeface="+mn-ea"/>
                          <a:cs typeface="Times New Roman" panose="02020603050405020304" pitchFamily="18" charset="0"/>
                        </a:rPr>
                        <a:t>th </a:t>
                      </a:r>
                      <a:r>
                        <a:rPr lang="en-US" sz="1800" spc="-10" dirty="0">
                          <a:solidFill>
                            <a:schemeClr val="tx1"/>
                          </a:solidFill>
                          <a:latin typeface="Times New Roman" panose="02020603050405020304" pitchFamily="18" charset="0"/>
                          <a:ea typeface="+mn-ea"/>
                          <a:cs typeface="Times New Roman" panose="02020603050405020304" pitchFamily="18" charset="0"/>
                        </a:rPr>
                        <a:t>May</a:t>
                      </a:r>
                      <a:r>
                        <a:rPr sz="1800" spc="-10" dirty="0">
                          <a:solidFill>
                            <a:schemeClr val="tx1"/>
                          </a:solidFill>
                          <a:latin typeface="Times New Roman" panose="02020603050405020304" pitchFamily="18" charset="0"/>
                          <a:ea typeface="+mn-ea"/>
                          <a:cs typeface="Times New Roman" panose="02020603050405020304" pitchFamily="18" charset="0"/>
                        </a:rPr>
                        <a:t> 202</a:t>
                      </a:r>
                      <a:r>
                        <a:rPr lang="en-US" sz="1800" spc="-10" dirty="0">
                          <a:solidFill>
                            <a:schemeClr val="tx1"/>
                          </a:solidFill>
                          <a:latin typeface="Times New Roman" panose="02020603050405020304" pitchFamily="18" charset="0"/>
                          <a:ea typeface="+mn-ea"/>
                          <a:cs typeface="Times New Roman" panose="02020603050405020304" pitchFamily="18" charset="0"/>
                        </a:rPr>
                        <a:t>1</a:t>
                      </a:r>
                      <a:endParaRPr sz="1800" spc="-10" dirty="0">
                        <a:solidFill>
                          <a:schemeClr val="tx1"/>
                        </a:solidFill>
                        <a:latin typeface="Times New Roman" panose="02020603050405020304" pitchFamily="18" charset="0"/>
                        <a:ea typeface="+mn-ea"/>
                        <a:cs typeface="Times New Roman" panose="02020603050405020304" pitchFamily="18" charset="0"/>
                      </a:endParaRPr>
                    </a:p>
                  </a:txBody>
                  <a:tcPr marL="0" marR="0" marT="444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1270" algn="ctr">
                        <a:lnSpc>
                          <a:spcPts val="2065"/>
                        </a:lnSpc>
                      </a:pPr>
                      <a:r>
                        <a:rPr lang="en-US" sz="1800" dirty="0">
                          <a:latin typeface="Times New Roman" panose="02020603050405020304" pitchFamily="18" charset="0"/>
                          <a:cs typeface="Times New Roman" panose="02020603050405020304" pitchFamily="18" charset="0"/>
                        </a:rPr>
                        <a:t>15 days from due date - </a:t>
                      </a:r>
                      <a:r>
                        <a:rPr lang="en-US" sz="1800" spc="-10" dirty="0">
                          <a:latin typeface="Times New Roman" panose="02020603050405020304" pitchFamily="18" charset="0"/>
                          <a:cs typeface="Times New Roman" panose="02020603050405020304" pitchFamily="18" charset="0"/>
                        </a:rPr>
                        <a:t>till 5</a:t>
                      </a:r>
                      <a:r>
                        <a:rPr lang="en-US" sz="1800" dirty="0">
                          <a:latin typeface="Times New Roman" panose="02020603050405020304" pitchFamily="18" charset="0"/>
                          <a:cs typeface="Times New Roman" panose="02020603050405020304" pitchFamily="18" charset="0"/>
                        </a:rPr>
                        <a:t>th</a:t>
                      </a:r>
                      <a:r>
                        <a:rPr lang="en-US" sz="1800" spc="-110" dirty="0">
                          <a:latin typeface="Times New Roman" panose="02020603050405020304" pitchFamily="18" charset="0"/>
                          <a:cs typeface="Times New Roman" panose="02020603050405020304" pitchFamily="18" charset="0"/>
                        </a:rPr>
                        <a:t> May</a:t>
                      </a:r>
                      <a:r>
                        <a:rPr lang="en-US" sz="1800" dirty="0">
                          <a:latin typeface="Times New Roman" panose="02020603050405020304" pitchFamily="18" charset="0"/>
                          <a:cs typeface="Times New Roman" panose="02020603050405020304" pitchFamily="18" charset="0"/>
                        </a:rPr>
                        <a:t> </a:t>
                      </a:r>
                      <a:r>
                        <a:rPr lang="en-US" sz="1800" spc="-10" dirty="0">
                          <a:latin typeface="Times New Roman" panose="02020603050405020304" pitchFamily="18" charset="0"/>
                          <a:cs typeface="Times New Roman" panose="02020603050405020304" pitchFamily="18" charset="0"/>
                        </a:rPr>
                        <a:t>2021</a:t>
                      </a: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905" marR="0" lvl="0" indent="0" algn="ctr" defTabSz="914400" eaLnBrk="1" fontAlgn="auto" latinLnBrk="0" hangingPunct="1">
                        <a:lnSpc>
                          <a:spcPts val="2065"/>
                        </a:lnSpc>
                        <a:spcBef>
                          <a:spcPts val="0"/>
                        </a:spcBef>
                        <a:spcAft>
                          <a:spcPts val="0"/>
                        </a:spcAft>
                        <a:buClrTx/>
                        <a:buSzTx/>
                        <a:buFontTx/>
                        <a:buNone/>
                        <a:tabLst/>
                        <a:defRPr/>
                      </a:pPr>
                      <a:r>
                        <a:rPr lang="en-US" sz="1800" spc="-10" dirty="0">
                          <a:latin typeface="Times New Roman" panose="02020603050405020304" pitchFamily="18" charset="0"/>
                          <a:cs typeface="Times New Roman" panose="02020603050405020304" pitchFamily="18" charset="0"/>
                        </a:rPr>
                        <a:t>Next15 days – (6</a:t>
                      </a:r>
                      <a:r>
                        <a:rPr lang="en-US" sz="1800" spc="-10" baseline="30000" dirty="0">
                          <a:latin typeface="Times New Roman" panose="02020603050405020304" pitchFamily="18" charset="0"/>
                          <a:cs typeface="Times New Roman" panose="02020603050405020304" pitchFamily="18" charset="0"/>
                        </a:rPr>
                        <a:t>th</a:t>
                      </a:r>
                      <a:r>
                        <a:rPr lang="en-US" sz="1800" spc="-10" dirty="0">
                          <a:latin typeface="Times New Roman" panose="02020603050405020304" pitchFamily="18" charset="0"/>
                          <a:cs typeface="Times New Roman" panose="02020603050405020304" pitchFamily="18" charset="0"/>
                        </a:rPr>
                        <a:t> May to 20</a:t>
                      </a:r>
                      <a:r>
                        <a:rPr lang="en-US" sz="1800" spc="-10" baseline="30000" dirty="0">
                          <a:latin typeface="Times New Roman" panose="02020603050405020304" pitchFamily="18" charset="0"/>
                          <a:cs typeface="Times New Roman" panose="02020603050405020304" pitchFamily="18" charset="0"/>
                        </a:rPr>
                        <a:t>th</a:t>
                      </a:r>
                      <a:r>
                        <a:rPr lang="en-US" sz="1800" spc="-10" dirty="0">
                          <a:latin typeface="Times New Roman" panose="02020603050405020304" pitchFamily="18" charset="0"/>
                          <a:cs typeface="Times New Roman" panose="02020603050405020304" pitchFamily="18" charset="0"/>
                        </a:rPr>
                        <a:t>May’2021)</a:t>
                      </a:r>
                      <a:endParaRPr lang="en-US" sz="1800" dirty="0">
                        <a:latin typeface="Times New Roman" panose="02020603050405020304" pitchFamily="18" charset="0"/>
                        <a:cs typeface="Times New Roman" panose="02020603050405020304" pitchFamily="18" charset="0"/>
                      </a:endParaRPr>
                    </a:p>
                    <a:p>
                      <a:pPr marL="1905" algn="ctr">
                        <a:lnSpc>
                          <a:spcPts val="2065"/>
                        </a:lnSpc>
                      </a:pP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905" algn="ctr">
                        <a:lnSpc>
                          <a:spcPts val="2065"/>
                        </a:lnSpc>
                      </a:pPr>
                      <a:r>
                        <a:rPr lang="en-US" sz="1800" dirty="0">
                          <a:latin typeface="Times New Roman" panose="02020603050405020304" pitchFamily="18" charset="0"/>
                          <a:cs typeface="Times New Roman" panose="02020603050405020304" pitchFamily="18" charset="0"/>
                        </a:rPr>
                        <a:t>From 21</a:t>
                      </a:r>
                      <a:r>
                        <a:rPr lang="en-US" sz="1800" baseline="30000" dirty="0">
                          <a:latin typeface="Times New Roman" panose="02020603050405020304" pitchFamily="18" charset="0"/>
                          <a:cs typeface="Times New Roman" panose="02020603050405020304" pitchFamily="18" charset="0"/>
                        </a:rPr>
                        <a:t>st</a:t>
                      </a:r>
                      <a:r>
                        <a:rPr lang="en-US" sz="1800" dirty="0">
                          <a:latin typeface="Times New Roman" panose="02020603050405020304" pitchFamily="18" charset="0"/>
                          <a:cs typeface="Times New Roman" panose="02020603050405020304" pitchFamily="18" charset="0"/>
                        </a:rPr>
                        <a:t>  May 2021 onwards</a:t>
                      </a: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2"/>
                  </a:ext>
                </a:extLst>
              </a:tr>
              <a:tr h="557276">
                <a:tc>
                  <a:txBody>
                    <a:bodyPr/>
                    <a:lstStyle/>
                    <a:p>
                      <a:pPr marL="635" algn="ctr">
                        <a:lnSpc>
                          <a:spcPts val="2090"/>
                        </a:lnSpc>
                      </a:pPr>
                      <a:r>
                        <a:rPr sz="1800" dirty="0">
                          <a:latin typeface="Times New Roman" panose="02020603050405020304" pitchFamily="18" charset="0"/>
                          <a:cs typeface="Times New Roman" panose="02020603050405020304" pitchFamily="18" charset="0"/>
                        </a:rPr>
                        <a:t>2</a:t>
                      </a:r>
                    </a:p>
                  </a:txBody>
                  <a:tcPr marL="0" marR="0" marT="127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1905" algn="ctr">
                        <a:lnSpc>
                          <a:spcPct val="100000"/>
                        </a:lnSpc>
                        <a:spcBef>
                          <a:spcPts val="35"/>
                        </a:spcBef>
                      </a:pPr>
                      <a:r>
                        <a:rPr lang="en-US" sz="1800" spc="-5" dirty="0">
                          <a:latin typeface="Times New Roman" panose="02020603050405020304" pitchFamily="18" charset="0"/>
                          <a:cs typeface="Times New Roman" panose="02020603050405020304" pitchFamily="18" charset="0"/>
                        </a:rPr>
                        <a:t>April</a:t>
                      </a:r>
                      <a:r>
                        <a:rPr sz="1800" spc="-5" dirty="0">
                          <a:latin typeface="Times New Roman" panose="02020603050405020304" pitchFamily="18" charset="0"/>
                          <a:cs typeface="Times New Roman" panose="02020603050405020304" pitchFamily="18" charset="0"/>
                        </a:rPr>
                        <a:t>'202</a:t>
                      </a:r>
                      <a:r>
                        <a:rPr lang="en-US" sz="1800" spc="-5" dirty="0">
                          <a:latin typeface="Times New Roman" panose="02020603050405020304" pitchFamily="18" charset="0"/>
                          <a:cs typeface="Times New Roman" panose="02020603050405020304" pitchFamily="18" charset="0"/>
                        </a:rPr>
                        <a:t>1</a:t>
                      </a:r>
                      <a:endParaRPr sz="1800" dirty="0">
                        <a:latin typeface="Times New Roman" panose="02020603050405020304" pitchFamily="18" charset="0"/>
                        <a:cs typeface="Times New Roman" panose="02020603050405020304" pitchFamily="18" charset="0"/>
                      </a:endParaRPr>
                    </a:p>
                  </a:txBody>
                  <a:tcPr marL="0" marR="0" marT="444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R="520065" algn="r">
                        <a:lnSpc>
                          <a:spcPct val="100000"/>
                        </a:lnSpc>
                        <a:spcBef>
                          <a:spcPts val="35"/>
                        </a:spcBef>
                      </a:pPr>
                      <a:r>
                        <a:rPr lang="en-US" sz="1800" spc="-5" dirty="0">
                          <a:latin typeface="Times New Roman" panose="02020603050405020304" pitchFamily="18" charset="0"/>
                          <a:cs typeface="Times New Roman" panose="02020603050405020304" pitchFamily="18" charset="0"/>
                        </a:rPr>
                        <a:t>20</a:t>
                      </a:r>
                      <a:r>
                        <a:rPr sz="1800" spc="-5" dirty="0">
                          <a:latin typeface="Times New Roman" panose="02020603050405020304" pitchFamily="18" charset="0"/>
                          <a:cs typeface="Times New Roman" panose="02020603050405020304" pitchFamily="18" charset="0"/>
                        </a:rPr>
                        <a:t>th</a:t>
                      </a:r>
                      <a:r>
                        <a:rPr sz="1800" spc="-35" dirty="0">
                          <a:latin typeface="Times New Roman" panose="02020603050405020304" pitchFamily="18" charset="0"/>
                          <a:cs typeface="Times New Roman" panose="02020603050405020304" pitchFamily="18" charset="0"/>
                        </a:rPr>
                        <a:t> </a:t>
                      </a:r>
                      <a:r>
                        <a:rPr sz="1800" dirty="0">
                          <a:latin typeface="Times New Roman" panose="02020603050405020304" pitchFamily="18" charset="0"/>
                          <a:cs typeface="Times New Roman" panose="02020603050405020304" pitchFamily="18" charset="0"/>
                        </a:rPr>
                        <a:t>May</a:t>
                      </a:r>
                      <a:r>
                        <a:rPr sz="1800" spc="-25" dirty="0">
                          <a:latin typeface="Times New Roman" panose="02020603050405020304" pitchFamily="18" charset="0"/>
                          <a:cs typeface="Times New Roman" panose="02020603050405020304" pitchFamily="18" charset="0"/>
                        </a:rPr>
                        <a:t> </a:t>
                      </a:r>
                      <a:r>
                        <a:rPr sz="1800" spc="-5" dirty="0">
                          <a:latin typeface="Times New Roman" panose="02020603050405020304" pitchFamily="18" charset="0"/>
                          <a:cs typeface="Times New Roman" panose="02020603050405020304" pitchFamily="18" charset="0"/>
                        </a:rPr>
                        <a:t>202</a:t>
                      </a:r>
                      <a:r>
                        <a:rPr lang="en-US" sz="1800" spc="-5" dirty="0">
                          <a:latin typeface="Times New Roman" panose="02020603050405020304" pitchFamily="18" charset="0"/>
                          <a:cs typeface="Times New Roman" panose="02020603050405020304" pitchFamily="18" charset="0"/>
                        </a:rPr>
                        <a:t>1</a:t>
                      </a:r>
                      <a:endParaRPr sz="1800" dirty="0">
                        <a:latin typeface="Times New Roman" panose="02020603050405020304" pitchFamily="18" charset="0"/>
                        <a:cs typeface="Times New Roman" panose="02020603050405020304" pitchFamily="18" charset="0"/>
                      </a:endParaRPr>
                    </a:p>
                  </a:txBody>
                  <a:tcPr marL="0" marR="0" marT="444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82550" indent="0">
                        <a:lnSpc>
                          <a:spcPct val="100000"/>
                        </a:lnSpc>
                        <a:spcBef>
                          <a:spcPts val="35"/>
                        </a:spcBef>
                      </a:pPr>
                      <a:r>
                        <a:rPr lang="en-US" sz="1800" spc="-10" dirty="0">
                          <a:latin typeface="Times New Roman" panose="02020603050405020304" pitchFamily="18" charset="0"/>
                          <a:cs typeface="Times New Roman" panose="02020603050405020304" pitchFamily="18" charset="0"/>
                        </a:rPr>
                        <a:t>30 days from due date- till 19</a:t>
                      </a:r>
                      <a:r>
                        <a:rPr lang="en-US" sz="1800" dirty="0">
                          <a:latin typeface="Times New Roman" panose="02020603050405020304" pitchFamily="18" charset="0"/>
                          <a:cs typeface="Times New Roman" panose="02020603050405020304" pitchFamily="18" charset="0"/>
                        </a:rPr>
                        <a:t>th</a:t>
                      </a:r>
                      <a:r>
                        <a:rPr lang="en-US" sz="1800" spc="-110" dirty="0">
                          <a:latin typeface="Times New Roman" panose="02020603050405020304" pitchFamily="18" charset="0"/>
                          <a:cs typeface="Times New Roman" panose="02020603050405020304" pitchFamily="18" charset="0"/>
                        </a:rPr>
                        <a:t> June</a:t>
                      </a:r>
                      <a:r>
                        <a:rPr lang="en-US" sz="1800" dirty="0">
                          <a:latin typeface="Times New Roman" panose="02020603050405020304" pitchFamily="18" charset="0"/>
                          <a:cs typeface="Times New Roman" panose="02020603050405020304" pitchFamily="18" charset="0"/>
                        </a:rPr>
                        <a:t> </a:t>
                      </a:r>
                      <a:r>
                        <a:rPr lang="en-US" sz="1800" spc="-10" dirty="0">
                          <a:latin typeface="Times New Roman" panose="02020603050405020304" pitchFamily="18" charset="0"/>
                          <a:cs typeface="Times New Roman" panose="02020603050405020304" pitchFamily="18" charset="0"/>
                        </a:rPr>
                        <a:t>2021</a:t>
                      </a:r>
                      <a:endParaRPr lang="en-US" sz="1800" dirty="0">
                        <a:latin typeface="Times New Roman" panose="02020603050405020304" pitchFamily="18" charset="0"/>
                        <a:cs typeface="Times New Roman" panose="02020603050405020304" pitchFamily="18" charset="0"/>
                      </a:endParaRPr>
                    </a:p>
                  </a:txBody>
                  <a:tcPr marL="0" marR="0" marT="444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635" marR="0" lvl="0" indent="0" algn="ctr" defTabSz="914400" eaLnBrk="1" fontAlgn="auto" latinLnBrk="0" hangingPunct="1">
                        <a:lnSpc>
                          <a:spcPts val="2065"/>
                        </a:lnSpc>
                        <a:spcBef>
                          <a:spcPts val="0"/>
                        </a:spcBef>
                        <a:spcAft>
                          <a:spcPts val="0"/>
                        </a:spcAft>
                        <a:buClrTx/>
                        <a:buSzTx/>
                        <a:buFontTx/>
                        <a:buNone/>
                        <a:tabLst/>
                        <a:defRPr/>
                      </a:pPr>
                      <a:r>
                        <a:rPr lang="en-US" sz="1800" spc="-10" dirty="0">
                          <a:latin typeface="Times New Roman" panose="02020603050405020304" pitchFamily="18" charset="0"/>
                          <a:cs typeface="Times New Roman" panose="02020603050405020304" pitchFamily="18" charset="0"/>
                        </a:rPr>
                        <a:t>15 days from due date- till 4</a:t>
                      </a:r>
                      <a:r>
                        <a:rPr lang="en-US" sz="1800" dirty="0">
                          <a:latin typeface="Times New Roman" panose="02020603050405020304" pitchFamily="18" charset="0"/>
                          <a:cs typeface="Times New Roman" panose="02020603050405020304" pitchFamily="18" charset="0"/>
                        </a:rPr>
                        <a:t>th</a:t>
                      </a:r>
                      <a:r>
                        <a:rPr lang="en-US" sz="1800" spc="-110" dirty="0">
                          <a:latin typeface="Times New Roman" panose="02020603050405020304" pitchFamily="18" charset="0"/>
                          <a:cs typeface="Times New Roman" panose="02020603050405020304" pitchFamily="18" charset="0"/>
                        </a:rPr>
                        <a:t> June</a:t>
                      </a:r>
                      <a:r>
                        <a:rPr lang="en-US" sz="1800" dirty="0">
                          <a:latin typeface="Times New Roman" panose="02020603050405020304" pitchFamily="18" charset="0"/>
                          <a:cs typeface="Times New Roman" panose="02020603050405020304" pitchFamily="18" charset="0"/>
                        </a:rPr>
                        <a:t> </a:t>
                      </a:r>
                      <a:r>
                        <a:rPr lang="en-US" sz="1800" spc="-10" dirty="0">
                          <a:latin typeface="Times New Roman" panose="02020603050405020304" pitchFamily="18" charset="0"/>
                          <a:cs typeface="Times New Roman" panose="02020603050405020304" pitchFamily="18" charset="0"/>
                        </a:rPr>
                        <a:t>2021</a:t>
                      </a:r>
                      <a:endParaRPr lang="en-US" sz="1800" dirty="0">
                        <a:latin typeface="Times New Roman" panose="02020603050405020304" pitchFamily="18" charset="0"/>
                        <a:cs typeface="Times New Roman" panose="02020603050405020304" pitchFamily="18" charset="0"/>
                      </a:endParaRPr>
                    </a:p>
                    <a:p>
                      <a:pPr marL="635" algn="ctr">
                        <a:lnSpc>
                          <a:spcPts val="2065"/>
                        </a:lnSpc>
                      </a:pP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905" marR="0" lvl="0" indent="0" algn="ctr" defTabSz="914400" eaLnBrk="1" fontAlgn="auto" latinLnBrk="0" hangingPunct="1">
                        <a:lnSpc>
                          <a:spcPts val="2065"/>
                        </a:lnSpc>
                        <a:spcBef>
                          <a:spcPts val="0"/>
                        </a:spcBef>
                        <a:spcAft>
                          <a:spcPts val="0"/>
                        </a:spcAft>
                        <a:buClrTx/>
                        <a:buSzTx/>
                        <a:buFontTx/>
                        <a:buNone/>
                        <a:tabLst/>
                        <a:defRPr/>
                      </a:pPr>
                      <a:r>
                        <a:rPr lang="en-US" sz="1800" spc="-10" dirty="0">
                          <a:latin typeface="Times New Roman" panose="02020603050405020304" pitchFamily="18" charset="0"/>
                          <a:cs typeface="Times New Roman" panose="02020603050405020304" pitchFamily="18" charset="0"/>
                        </a:rPr>
                        <a:t>Next15 days – (5</a:t>
                      </a:r>
                      <a:r>
                        <a:rPr lang="en-US" sz="1800" spc="-10" baseline="30000" dirty="0">
                          <a:latin typeface="Times New Roman" panose="02020603050405020304" pitchFamily="18" charset="0"/>
                          <a:cs typeface="Times New Roman" panose="02020603050405020304" pitchFamily="18" charset="0"/>
                        </a:rPr>
                        <a:t>th</a:t>
                      </a:r>
                      <a:r>
                        <a:rPr lang="en-US" sz="1800" spc="-10" dirty="0">
                          <a:latin typeface="Times New Roman" panose="02020603050405020304" pitchFamily="18" charset="0"/>
                          <a:cs typeface="Times New Roman" panose="02020603050405020304" pitchFamily="18" charset="0"/>
                        </a:rPr>
                        <a:t> Jun to 19</a:t>
                      </a:r>
                      <a:r>
                        <a:rPr lang="en-US" sz="1800" spc="-10" baseline="30000" dirty="0">
                          <a:latin typeface="Times New Roman" panose="02020603050405020304" pitchFamily="18" charset="0"/>
                          <a:cs typeface="Times New Roman" panose="02020603050405020304" pitchFamily="18" charset="0"/>
                        </a:rPr>
                        <a:t>th </a:t>
                      </a:r>
                      <a:r>
                        <a:rPr lang="en-US" sz="1800" spc="-10" dirty="0">
                          <a:latin typeface="Times New Roman" panose="02020603050405020304" pitchFamily="18" charset="0"/>
                          <a:cs typeface="Times New Roman" panose="02020603050405020304" pitchFamily="18" charset="0"/>
                        </a:rPr>
                        <a:t>Jun’2021)</a:t>
                      </a:r>
                      <a:endParaRPr lang="en-US" sz="1800" dirty="0">
                        <a:latin typeface="Times New Roman" panose="02020603050405020304" pitchFamily="18" charset="0"/>
                        <a:cs typeface="Times New Roman" panose="02020603050405020304" pitchFamily="18" charset="0"/>
                      </a:endParaRPr>
                    </a:p>
                    <a:p>
                      <a:pPr marL="1270" algn="ctr">
                        <a:lnSpc>
                          <a:spcPts val="2065"/>
                        </a:lnSpc>
                      </a:pP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270" marR="0" lvl="0" indent="0" algn="ctr" defTabSz="914400" eaLnBrk="1" fontAlgn="auto" latinLnBrk="0" hangingPunct="1">
                        <a:lnSpc>
                          <a:spcPts val="2065"/>
                        </a:lnSpc>
                        <a:spcBef>
                          <a:spcPts val="0"/>
                        </a:spcBef>
                        <a:spcAft>
                          <a:spcPts val="0"/>
                        </a:spcAft>
                        <a:buClrTx/>
                        <a:buSzTx/>
                        <a:buFontTx/>
                        <a:buNone/>
                        <a:tabLst/>
                        <a:defRPr/>
                      </a:pPr>
                      <a:r>
                        <a:rPr lang="en-US" sz="1800" dirty="0">
                          <a:latin typeface="Times New Roman" panose="02020603050405020304" pitchFamily="18" charset="0"/>
                          <a:cs typeface="Times New Roman" panose="02020603050405020304" pitchFamily="18" charset="0"/>
                        </a:rPr>
                        <a:t>From 20</a:t>
                      </a:r>
                      <a:r>
                        <a:rPr lang="en-US" sz="1800" baseline="30000" dirty="0">
                          <a:latin typeface="Times New Roman" panose="02020603050405020304" pitchFamily="18" charset="0"/>
                          <a:cs typeface="Times New Roman" panose="02020603050405020304" pitchFamily="18" charset="0"/>
                        </a:rPr>
                        <a:t>th</a:t>
                      </a:r>
                      <a:r>
                        <a:rPr lang="en-US" sz="1800" dirty="0">
                          <a:latin typeface="Times New Roman" panose="02020603050405020304" pitchFamily="18" charset="0"/>
                          <a:cs typeface="Times New Roman" panose="02020603050405020304" pitchFamily="18" charset="0"/>
                        </a:rPr>
                        <a:t> June 2021 onwards</a:t>
                      </a:r>
                    </a:p>
                    <a:p>
                      <a:pPr marL="1270" algn="ctr">
                        <a:lnSpc>
                          <a:spcPts val="2065"/>
                        </a:lnSpc>
                      </a:pP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3"/>
                  </a:ext>
                </a:extLst>
              </a:tr>
            </a:tbl>
          </a:graphicData>
        </a:graphic>
      </p:graphicFrame>
      <p:sp>
        <p:nvSpPr>
          <p:cNvPr id="6" name="object 6"/>
          <p:cNvSpPr txBox="1"/>
          <p:nvPr/>
        </p:nvSpPr>
        <p:spPr>
          <a:xfrm>
            <a:off x="229310" y="563663"/>
            <a:ext cx="11353090" cy="689291"/>
          </a:xfrm>
          <a:prstGeom prst="rect">
            <a:avLst/>
          </a:prstGeom>
        </p:spPr>
        <p:txBody>
          <a:bodyPr vert="horz" wrap="square" lIns="0" tIns="12065" rIns="0" bIns="0" rtlCol="0">
            <a:spAutoFit/>
          </a:bodyPr>
          <a:lstStyle/>
          <a:p>
            <a:pPr marL="12700">
              <a:lnSpc>
                <a:spcPct val="100000"/>
              </a:lnSpc>
              <a:spcBef>
                <a:spcPts val="95"/>
              </a:spcBef>
            </a:pPr>
            <a:r>
              <a:rPr lang="en-US" sz="2200" b="1" spc="10" dirty="0">
                <a:solidFill>
                  <a:srgbClr val="C00000"/>
                </a:solidFill>
                <a:latin typeface="Times New Roman" panose="02020603050405020304" pitchFamily="18" charset="0"/>
                <a:cs typeface="Times New Roman" panose="02020603050405020304" pitchFamily="18" charset="0"/>
              </a:rPr>
              <a:t>F</a:t>
            </a:r>
            <a:r>
              <a:rPr sz="2200" b="1" spc="10" dirty="0">
                <a:solidFill>
                  <a:srgbClr val="C00000"/>
                </a:solidFill>
                <a:latin typeface="Times New Roman" panose="02020603050405020304" pitchFamily="18" charset="0"/>
                <a:cs typeface="Times New Roman" panose="02020603050405020304" pitchFamily="18" charset="0"/>
              </a:rPr>
              <a:t>or</a:t>
            </a:r>
            <a:r>
              <a:rPr sz="2200" b="1" spc="60" dirty="0">
                <a:solidFill>
                  <a:srgbClr val="C00000"/>
                </a:solidFill>
                <a:latin typeface="Times New Roman" panose="02020603050405020304" pitchFamily="18" charset="0"/>
                <a:cs typeface="Times New Roman" panose="02020603050405020304" pitchFamily="18" charset="0"/>
              </a:rPr>
              <a:t> </a:t>
            </a:r>
            <a:r>
              <a:rPr sz="2200" b="1" spc="85" dirty="0">
                <a:solidFill>
                  <a:srgbClr val="C00000"/>
                </a:solidFill>
                <a:latin typeface="Times New Roman" panose="02020603050405020304" pitchFamily="18" charset="0"/>
                <a:cs typeface="Times New Roman" panose="02020603050405020304" pitchFamily="18" charset="0"/>
              </a:rPr>
              <a:t>businesses</a:t>
            </a:r>
            <a:r>
              <a:rPr sz="2200" b="1" spc="120" dirty="0">
                <a:solidFill>
                  <a:srgbClr val="C00000"/>
                </a:solidFill>
                <a:latin typeface="Times New Roman" panose="02020603050405020304" pitchFamily="18" charset="0"/>
                <a:cs typeface="Times New Roman" panose="02020603050405020304" pitchFamily="18" charset="0"/>
              </a:rPr>
              <a:t> </a:t>
            </a:r>
            <a:r>
              <a:rPr sz="2200" b="1" spc="90" dirty="0">
                <a:solidFill>
                  <a:srgbClr val="C00000"/>
                </a:solidFill>
                <a:latin typeface="Times New Roman" panose="02020603050405020304" pitchFamily="18" charset="0"/>
                <a:cs typeface="Times New Roman" panose="02020603050405020304" pitchFamily="18" charset="0"/>
              </a:rPr>
              <a:t>having</a:t>
            </a:r>
            <a:r>
              <a:rPr sz="2200" b="1" spc="80" dirty="0">
                <a:solidFill>
                  <a:srgbClr val="C00000"/>
                </a:solidFill>
                <a:latin typeface="Times New Roman" panose="02020603050405020304" pitchFamily="18" charset="0"/>
                <a:cs typeface="Times New Roman" panose="02020603050405020304" pitchFamily="18" charset="0"/>
              </a:rPr>
              <a:t> </a:t>
            </a:r>
            <a:r>
              <a:rPr sz="2200" b="1" spc="105" dirty="0">
                <a:solidFill>
                  <a:srgbClr val="C00000"/>
                </a:solidFill>
                <a:latin typeface="Times New Roman" panose="02020603050405020304" pitchFamily="18" charset="0"/>
                <a:cs typeface="Times New Roman" panose="02020603050405020304" pitchFamily="18" charset="0"/>
              </a:rPr>
              <a:t>aggregate </a:t>
            </a:r>
            <a:r>
              <a:rPr sz="2200" b="1" spc="20" dirty="0">
                <a:solidFill>
                  <a:srgbClr val="C00000"/>
                </a:solidFill>
                <a:latin typeface="Times New Roman" panose="02020603050405020304" pitchFamily="18" charset="0"/>
                <a:cs typeface="Times New Roman" panose="02020603050405020304" pitchFamily="18" charset="0"/>
              </a:rPr>
              <a:t>turnover</a:t>
            </a:r>
            <a:r>
              <a:rPr sz="2200" b="1" spc="110" dirty="0">
                <a:solidFill>
                  <a:srgbClr val="C00000"/>
                </a:solidFill>
                <a:latin typeface="Times New Roman" panose="02020603050405020304" pitchFamily="18" charset="0"/>
                <a:cs typeface="Times New Roman" panose="02020603050405020304" pitchFamily="18" charset="0"/>
              </a:rPr>
              <a:t> </a:t>
            </a:r>
            <a:r>
              <a:rPr lang="en-US" sz="2200" b="1" spc="30" dirty="0">
                <a:solidFill>
                  <a:srgbClr val="C00000"/>
                </a:solidFill>
                <a:latin typeface="Times New Roman" panose="02020603050405020304" pitchFamily="18" charset="0"/>
                <a:cs typeface="Times New Roman" panose="02020603050405020304" pitchFamily="18" charset="0"/>
              </a:rPr>
              <a:t>up to</a:t>
            </a:r>
            <a:r>
              <a:rPr sz="2200" b="1" spc="60" dirty="0">
                <a:solidFill>
                  <a:srgbClr val="C00000"/>
                </a:solidFill>
                <a:latin typeface="Times New Roman" panose="02020603050405020304" pitchFamily="18" charset="0"/>
                <a:cs typeface="Times New Roman" panose="02020603050405020304" pitchFamily="18" charset="0"/>
              </a:rPr>
              <a:t> </a:t>
            </a:r>
            <a:r>
              <a:rPr sz="2200" b="1" spc="25" dirty="0">
                <a:solidFill>
                  <a:srgbClr val="C00000"/>
                </a:solidFill>
                <a:latin typeface="Times New Roman" panose="02020603050405020304" pitchFamily="18" charset="0"/>
                <a:cs typeface="Times New Roman" panose="02020603050405020304" pitchFamily="18" charset="0"/>
              </a:rPr>
              <a:t>5cr</a:t>
            </a:r>
            <a:r>
              <a:rPr lang="en-US" sz="2200" b="1" spc="70" dirty="0">
                <a:solidFill>
                  <a:srgbClr val="C00000"/>
                </a:solidFill>
                <a:latin typeface="Times New Roman" panose="02020603050405020304" pitchFamily="18" charset="0"/>
                <a:cs typeface="Times New Roman" panose="02020603050405020304" pitchFamily="18" charset="0"/>
              </a:rPr>
              <a:t> </a:t>
            </a:r>
            <a:r>
              <a:rPr lang="en-US" sz="2200" b="1" spc="80" dirty="0">
                <a:solidFill>
                  <a:srgbClr val="C00000"/>
                </a:solidFill>
                <a:latin typeface="Times New Roman" panose="02020603050405020304" pitchFamily="18" charset="0"/>
                <a:cs typeface="Times New Roman" panose="02020603050405020304" pitchFamily="18" charset="0"/>
              </a:rPr>
              <a:t>in preceding Financial Year i. e. FY 2020-21</a:t>
            </a:r>
            <a:r>
              <a:rPr lang="en-US" sz="2200" b="1" spc="70" dirty="0">
                <a:solidFill>
                  <a:srgbClr val="C00000"/>
                </a:solidFill>
                <a:latin typeface="Times New Roman" panose="02020603050405020304" pitchFamily="18" charset="0"/>
                <a:cs typeface="Times New Roman" panose="02020603050405020304" pitchFamily="18" charset="0"/>
              </a:rPr>
              <a:t>(Monthly Filers of  GSTR-3B)</a:t>
            </a:r>
            <a:endParaRPr sz="2200" dirty="0">
              <a:latin typeface="Times New Roman" panose="02020603050405020304" pitchFamily="18" charset="0"/>
              <a:cs typeface="Times New Roman" panose="02020603050405020304" pitchFamily="18" charset="0"/>
            </a:endParaRPr>
          </a:p>
        </p:txBody>
      </p:sp>
      <p:sp>
        <p:nvSpPr>
          <p:cNvPr id="13" name="object 9">
            <a:extLst>
              <a:ext uri="{FF2B5EF4-FFF2-40B4-BE49-F238E27FC236}">
                <a16:creationId xmlns:a16="http://schemas.microsoft.com/office/drawing/2014/main" id="{C09F5FD3-7BB9-4D37-8244-74F70CD5DAC2}"/>
              </a:ext>
            </a:extLst>
          </p:cNvPr>
          <p:cNvSpPr txBox="1">
            <a:spLocks/>
          </p:cNvSpPr>
          <p:nvPr/>
        </p:nvSpPr>
        <p:spPr>
          <a:xfrm>
            <a:off x="11593196" y="6512487"/>
            <a:ext cx="217804" cy="309879"/>
          </a:xfrm>
          <a:prstGeom prst="rect">
            <a:avLst/>
          </a:prstGeom>
        </p:spPr>
        <p:txBody>
          <a:bodyPr vert="horz" wrap="square" lIns="0" tIns="0" rIns="0" bIns="0" rtlCol="0">
            <a:spAutoFit/>
          </a:bodyPr>
          <a:lstStyle>
            <a:defPPr>
              <a:defRPr lang="en-US"/>
            </a:defPPr>
            <a:lvl1pPr marL="0" algn="l" defTabSz="914400" rtl="0" eaLnBrk="1" latinLnBrk="0" hangingPunct="1">
              <a:defRPr sz="2000" b="0" i="0" kern="1200">
                <a:solidFill>
                  <a:schemeClr val="bg1"/>
                </a:solidFill>
                <a:latin typeface="Arial MT"/>
                <a:ea typeface="+mn-ea"/>
                <a:cs typeface="Arial MT"/>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8100">
              <a:lnSpc>
                <a:spcPts val="2315"/>
              </a:lnSpc>
            </a:pPr>
            <a:fld id="{81D60167-4931-47E6-BA6A-407CBD079E47}" type="slidenum">
              <a:rPr lang="en-IN" smtClean="0"/>
              <a:pPr marL="38100">
                <a:lnSpc>
                  <a:spcPts val="2315"/>
                </a:lnSpc>
              </a:pPr>
              <a:t>3</a:t>
            </a:fld>
            <a:endParaRPr lang="en-IN" dirty="0"/>
          </a:p>
        </p:txBody>
      </p:sp>
      <p:sp>
        <p:nvSpPr>
          <p:cNvPr id="14" name="TextBox 13">
            <a:extLst>
              <a:ext uri="{FF2B5EF4-FFF2-40B4-BE49-F238E27FC236}">
                <a16:creationId xmlns:a16="http://schemas.microsoft.com/office/drawing/2014/main" id="{518DBFAD-30A8-47FD-80E4-8C5B1BD42E86}"/>
              </a:ext>
            </a:extLst>
          </p:cNvPr>
          <p:cNvSpPr txBox="1"/>
          <p:nvPr/>
        </p:nvSpPr>
        <p:spPr>
          <a:xfrm>
            <a:off x="381000" y="5562600"/>
            <a:ext cx="8534400" cy="1015663"/>
          </a:xfrm>
          <a:prstGeom prst="rect">
            <a:avLst/>
          </a:prstGeom>
          <a:noFill/>
        </p:spPr>
        <p:txBody>
          <a:bodyPr wrap="square">
            <a:spAutoFit/>
          </a:bodyPr>
          <a:lstStyle/>
          <a:p>
            <a:r>
              <a:rPr lang="en-US" sz="2000" b="1" spc="85" dirty="0">
                <a:solidFill>
                  <a:schemeClr val="tx2">
                    <a:lumMod val="60000"/>
                    <a:lumOff val="40000"/>
                  </a:schemeClr>
                </a:solidFill>
                <a:latin typeface="Times New Roman" panose="02020603050405020304" pitchFamily="18" charset="0"/>
                <a:cs typeface="Times New Roman" panose="02020603050405020304" pitchFamily="18" charset="0"/>
              </a:rPr>
              <a:t>Click on the below links for Notifications </a:t>
            </a:r>
          </a:p>
          <a:p>
            <a:r>
              <a:rPr lang="en-IN" sz="2000" b="1" i="0" u="none" strike="noStrike" dirty="0">
                <a:solidFill>
                  <a:schemeClr val="tx2">
                    <a:lumMod val="60000"/>
                    <a:lumOff val="40000"/>
                  </a:schemeClr>
                </a:solidFill>
                <a:effectLst/>
                <a:latin typeface="Times New Roman" panose="02020603050405020304" pitchFamily="18" charset="0"/>
                <a:cs typeface="Times New Roman" panose="02020603050405020304" pitchFamily="18" charset="0"/>
                <a:hlinkClick r:id="rId4">
                  <a:extLst>
                    <a:ext uri="{A12FA001-AC4F-418D-AE19-62706E023703}">
                      <ahyp:hlinkClr xmlns:ahyp="http://schemas.microsoft.com/office/drawing/2018/hyperlinkcolor" val="tx"/>
                    </a:ext>
                  </a:extLst>
                </a:hlinkClick>
              </a:rPr>
              <a:t>Notification No. 08/2021-Central Tax</a:t>
            </a:r>
            <a:r>
              <a:rPr lang="en-IN" sz="2000" b="1" i="0" u="none" strike="noStrike" dirty="0">
                <a:solidFill>
                  <a:schemeClr val="tx2">
                    <a:lumMod val="60000"/>
                    <a:lumOff val="40000"/>
                  </a:schemeClr>
                </a:solidFill>
                <a:effectLst/>
                <a:latin typeface="Times New Roman" panose="02020603050405020304" pitchFamily="18" charset="0"/>
                <a:cs typeface="Times New Roman" panose="02020603050405020304" pitchFamily="18" charset="0"/>
              </a:rPr>
              <a:t> </a:t>
            </a:r>
            <a:r>
              <a:rPr lang="en-US" sz="2000" b="1" spc="85" dirty="0">
                <a:solidFill>
                  <a:schemeClr val="tx2">
                    <a:lumMod val="60000"/>
                    <a:lumOff val="40000"/>
                  </a:schemeClr>
                </a:solidFill>
                <a:latin typeface="Times New Roman" panose="02020603050405020304" pitchFamily="18" charset="0"/>
                <a:cs typeface="Times New Roman" panose="02020603050405020304" pitchFamily="18" charset="0"/>
              </a:rPr>
              <a:t>&amp; </a:t>
            </a:r>
          </a:p>
          <a:p>
            <a:r>
              <a:rPr lang="en-IN" sz="2000" b="1" i="0" u="none" strike="noStrike" dirty="0">
                <a:solidFill>
                  <a:schemeClr val="tx2">
                    <a:lumMod val="60000"/>
                    <a:lumOff val="40000"/>
                  </a:schemeClr>
                </a:solidFill>
                <a:effectLst/>
                <a:latin typeface="Times New Roman" panose="02020603050405020304" pitchFamily="18" charset="0"/>
                <a:cs typeface="Times New Roman" panose="02020603050405020304" pitchFamily="18" charset="0"/>
                <a:hlinkClick r:id="rId5">
                  <a:extLst>
                    <a:ext uri="{A12FA001-AC4F-418D-AE19-62706E023703}">
                      <ahyp:hlinkClr xmlns:ahyp="http://schemas.microsoft.com/office/drawing/2018/hyperlinkcolor" val="tx"/>
                    </a:ext>
                  </a:extLst>
                </a:hlinkClick>
              </a:rPr>
              <a:t>Notification No. 09/2021-Central Tax</a:t>
            </a:r>
            <a:endParaRPr lang="en-IN" sz="2000" b="1" dirty="0">
              <a:solidFill>
                <a:schemeClr val="tx2">
                  <a:lumMod val="60000"/>
                  <a:lumOff val="40000"/>
                </a:schemeClr>
              </a:solidFill>
              <a:latin typeface="Times New Roman" panose="02020603050405020304" pitchFamily="18" charset="0"/>
              <a:cs typeface="Times New Roman" panose="02020603050405020304" pitchFamily="18" charset="0"/>
            </a:endParaRPr>
          </a:p>
        </p:txBody>
      </p:sp>
      <p:pic>
        <p:nvPicPr>
          <p:cNvPr id="15" name="Picture 2">
            <a:extLst>
              <a:ext uri="{FF2B5EF4-FFF2-40B4-BE49-F238E27FC236}">
                <a16:creationId xmlns:a16="http://schemas.microsoft.com/office/drawing/2014/main" id="{D84D981C-BB44-4165-A75F-8261AF6788AC}"/>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410200" y="5638800"/>
            <a:ext cx="381000" cy="304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37390816"/>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66522" y="43688"/>
            <a:ext cx="11034878" cy="350737"/>
          </a:xfrm>
          <a:prstGeom prst="rect">
            <a:avLst/>
          </a:prstGeom>
        </p:spPr>
        <p:txBody>
          <a:bodyPr vert="horz" wrap="square" lIns="0" tIns="12065" rIns="0" bIns="0" rtlCol="0">
            <a:spAutoFit/>
          </a:bodyPr>
          <a:lstStyle/>
          <a:p>
            <a:pPr marL="12700">
              <a:lnSpc>
                <a:spcPct val="100000"/>
              </a:lnSpc>
              <a:spcBef>
                <a:spcPts val="95"/>
              </a:spcBef>
            </a:pPr>
            <a:r>
              <a:rPr spc="70" dirty="0">
                <a:latin typeface="Times New Roman" panose="02020603050405020304" pitchFamily="18" charset="0"/>
                <a:cs typeface="Times New Roman" panose="02020603050405020304" pitchFamily="18" charset="0"/>
              </a:rPr>
              <a:t>Relaxation</a:t>
            </a:r>
            <a:r>
              <a:rPr lang="en-US" spc="70" dirty="0">
                <a:latin typeface="Times New Roman" panose="02020603050405020304" pitchFamily="18" charset="0"/>
                <a:cs typeface="Times New Roman" panose="02020603050405020304" pitchFamily="18" charset="0"/>
              </a:rPr>
              <a:t>s regarding GSTR-3B</a:t>
            </a:r>
            <a:endParaRPr spc="70" dirty="0">
              <a:latin typeface="Times New Roman" panose="02020603050405020304" pitchFamily="18" charset="0"/>
              <a:cs typeface="Times New Roman" panose="02020603050405020304" pitchFamily="18" charset="0"/>
            </a:endParaRPr>
          </a:p>
        </p:txBody>
      </p:sp>
      <p:sp>
        <p:nvSpPr>
          <p:cNvPr id="3" name="object 3"/>
          <p:cNvSpPr/>
          <p:nvPr/>
        </p:nvSpPr>
        <p:spPr>
          <a:xfrm>
            <a:off x="11381231" y="6481571"/>
            <a:ext cx="655320" cy="340360"/>
          </a:xfrm>
          <a:custGeom>
            <a:avLst/>
            <a:gdLst/>
            <a:ahLst/>
            <a:cxnLst/>
            <a:rect l="l" t="t" r="r" b="b"/>
            <a:pathLst>
              <a:path w="655320" h="340359">
                <a:moveTo>
                  <a:pt x="655320" y="0"/>
                </a:moveTo>
                <a:lnTo>
                  <a:pt x="0" y="0"/>
                </a:lnTo>
                <a:lnTo>
                  <a:pt x="0" y="339851"/>
                </a:lnTo>
                <a:lnTo>
                  <a:pt x="655320" y="339851"/>
                </a:lnTo>
                <a:lnTo>
                  <a:pt x="655320" y="0"/>
                </a:lnTo>
                <a:close/>
              </a:path>
            </a:pathLst>
          </a:custGeom>
          <a:solidFill>
            <a:srgbClr val="FF0000"/>
          </a:solidFill>
        </p:spPr>
        <p:txBody>
          <a:bodyPr wrap="square" lIns="0" tIns="0" rIns="0" bIns="0" rtlCol="0"/>
          <a:lstStyle/>
          <a:p>
            <a:endParaRPr/>
          </a:p>
        </p:txBody>
      </p:sp>
      <p:pic>
        <p:nvPicPr>
          <p:cNvPr id="4" name="object 4"/>
          <p:cNvPicPr/>
          <p:nvPr/>
        </p:nvPicPr>
        <p:blipFill>
          <a:blip r:embed="rId2" cstate="print"/>
          <a:stretch>
            <a:fillRect/>
          </a:stretch>
        </p:blipFill>
        <p:spPr>
          <a:xfrm>
            <a:off x="5199150" y="6503213"/>
            <a:ext cx="1462990" cy="295046"/>
          </a:xfrm>
          <a:prstGeom prst="rect">
            <a:avLst/>
          </a:prstGeom>
        </p:spPr>
      </p:pic>
      <p:graphicFrame>
        <p:nvGraphicFramePr>
          <p:cNvPr id="5" name="object 5"/>
          <p:cNvGraphicFramePr>
            <a:graphicFrameLocks noGrp="1"/>
          </p:cNvGraphicFramePr>
          <p:nvPr>
            <p:extLst>
              <p:ext uri="{D42A27DB-BD31-4B8C-83A1-F6EECF244321}">
                <p14:modId xmlns:p14="http://schemas.microsoft.com/office/powerpoint/2010/main" val="2276712213"/>
              </p:ext>
            </p:extLst>
          </p:nvPr>
        </p:nvGraphicFramePr>
        <p:xfrm>
          <a:off x="180886" y="1066800"/>
          <a:ext cx="11706314" cy="2797556"/>
        </p:xfrm>
        <a:graphic>
          <a:graphicData uri="http://schemas.openxmlformats.org/drawingml/2006/table">
            <a:tbl>
              <a:tblPr firstRow="1" bandRow="1">
                <a:tableStyleId>{2D5ABB26-0587-4C30-8999-92F81FD0307C}</a:tableStyleId>
              </a:tblPr>
              <a:tblGrid>
                <a:gridCol w="796122">
                  <a:extLst>
                    <a:ext uri="{9D8B030D-6E8A-4147-A177-3AD203B41FA5}">
                      <a16:colId xmlns:a16="http://schemas.microsoft.com/office/drawing/2014/main" val="20000"/>
                    </a:ext>
                  </a:extLst>
                </a:gridCol>
                <a:gridCol w="1670139">
                  <a:extLst>
                    <a:ext uri="{9D8B030D-6E8A-4147-A177-3AD203B41FA5}">
                      <a16:colId xmlns:a16="http://schemas.microsoft.com/office/drawing/2014/main" val="20001"/>
                    </a:ext>
                  </a:extLst>
                </a:gridCol>
                <a:gridCol w="1924853">
                  <a:extLst>
                    <a:ext uri="{9D8B030D-6E8A-4147-A177-3AD203B41FA5}">
                      <a16:colId xmlns:a16="http://schemas.microsoft.com/office/drawing/2014/main" val="20002"/>
                    </a:ext>
                  </a:extLst>
                </a:gridCol>
                <a:gridCol w="2715105">
                  <a:extLst>
                    <a:ext uri="{9D8B030D-6E8A-4147-A177-3AD203B41FA5}">
                      <a16:colId xmlns:a16="http://schemas.microsoft.com/office/drawing/2014/main" val="2913213226"/>
                    </a:ext>
                  </a:extLst>
                </a:gridCol>
                <a:gridCol w="1533365">
                  <a:extLst>
                    <a:ext uri="{9D8B030D-6E8A-4147-A177-3AD203B41FA5}">
                      <a16:colId xmlns:a16="http://schemas.microsoft.com/office/drawing/2014/main" val="20004"/>
                    </a:ext>
                  </a:extLst>
                </a:gridCol>
                <a:gridCol w="1533365">
                  <a:extLst>
                    <a:ext uri="{9D8B030D-6E8A-4147-A177-3AD203B41FA5}">
                      <a16:colId xmlns:a16="http://schemas.microsoft.com/office/drawing/2014/main" val="20005"/>
                    </a:ext>
                  </a:extLst>
                </a:gridCol>
                <a:gridCol w="1533365">
                  <a:extLst>
                    <a:ext uri="{9D8B030D-6E8A-4147-A177-3AD203B41FA5}">
                      <a16:colId xmlns:a16="http://schemas.microsoft.com/office/drawing/2014/main" val="3692975347"/>
                    </a:ext>
                  </a:extLst>
                </a:gridCol>
              </a:tblGrid>
              <a:tr h="381000">
                <a:tc>
                  <a:txBody>
                    <a:bodyPr/>
                    <a:lstStyle/>
                    <a:p>
                      <a:pPr algn="ctr">
                        <a:lnSpc>
                          <a:spcPts val="2065"/>
                        </a:lnSpc>
                      </a:pPr>
                      <a:r>
                        <a:rPr sz="1800" spc="-5" dirty="0">
                          <a:latin typeface="Times New Roman" panose="02020603050405020304" pitchFamily="18" charset="0"/>
                          <a:cs typeface="Times New Roman" panose="02020603050405020304" pitchFamily="18" charset="0"/>
                        </a:rPr>
                        <a:t>S.No.</a:t>
                      </a: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lnSpc>
                          <a:spcPts val="2065"/>
                        </a:lnSpc>
                      </a:pPr>
                      <a:r>
                        <a:rPr sz="1800" spc="-5" dirty="0">
                          <a:latin typeface="Times New Roman" panose="02020603050405020304" pitchFamily="18" charset="0"/>
                          <a:cs typeface="Times New Roman" panose="02020603050405020304" pitchFamily="18" charset="0"/>
                        </a:rPr>
                        <a:t>Month</a:t>
                      </a: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737870">
                        <a:lnSpc>
                          <a:spcPts val="2065"/>
                        </a:lnSpc>
                      </a:pPr>
                      <a:r>
                        <a:rPr sz="1800" spc="-5" dirty="0">
                          <a:latin typeface="Times New Roman" panose="02020603050405020304" pitchFamily="18" charset="0"/>
                          <a:cs typeface="Times New Roman" panose="02020603050405020304" pitchFamily="18" charset="0"/>
                        </a:rPr>
                        <a:t>Due</a:t>
                      </a:r>
                      <a:r>
                        <a:rPr sz="1800" spc="-35" dirty="0">
                          <a:latin typeface="Times New Roman" panose="02020603050405020304" pitchFamily="18" charset="0"/>
                          <a:cs typeface="Times New Roman" panose="02020603050405020304" pitchFamily="18" charset="0"/>
                        </a:rPr>
                        <a:t> </a:t>
                      </a:r>
                      <a:r>
                        <a:rPr sz="1800" spc="-5" dirty="0">
                          <a:latin typeface="Times New Roman" panose="02020603050405020304" pitchFamily="18" charset="0"/>
                          <a:cs typeface="Times New Roman" panose="02020603050405020304" pitchFamily="18" charset="0"/>
                        </a:rPr>
                        <a:t>Date</a:t>
                      </a: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177800" indent="0" algn="ctr">
                        <a:lnSpc>
                          <a:spcPts val="2065"/>
                        </a:lnSpc>
                      </a:pPr>
                      <a:r>
                        <a:rPr lang="en-US" sz="1800" spc="-5" dirty="0">
                          <a:latin typeface="Times New Roman" panose="02020603050405020304" pitchFamily="18" charset="0"/>
                          <a:cs typeface="Times New Roman" panose="02020603050405020304" pitchFamily="18" charset="0"/>
                        </a:rPr>
                        <a:t>Late Fee Relaxation</a:t>
                      </a: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gridSpan="3">
                  <a:txBody>
                    <a:bodyPr/>
                    <a:lstStyle/>
                    <a:p>
                      <a:pPr marL="102870" algn="ctr">
                        <a:lnSpc>
                          <a:spcPts val="2065"/>
                        </a:lnSpc>
                      </a:pPr>
                      <a:r>
                        <a:rPr lang="en-US" sz="1800" spc="-5" dirty="0">
                          <a:latin typeface="Times New Roman" panose="02020603050405020304" pitchFamily="18" charset="0"/>
                          <a:cs typeface="Times New Roman" panose="02020603050405020304" pitchFamily="18" charset="0"/>
                        </a:rPr>
                        <a:t>Interest Relaxation</a:t>
                      </a: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hMerge="1">
                  <a:txBody>
                    <a:bodyPr/>
                    <a:lstStyle/>
                    <a:p>
                      <a:endParaRPr/>
                    </a:p>
                  </a:txBody>
                  <a:tcPr marL="0" marR="0" marT="0" marB="0"/>
                </a:tc>
                <a:tc hMerge="1">
                  <a:txBody>
                    <a:bodyPr/>
                    <a:lstStyle/>
                    <a:p>
                      <a:pPr marL="102870" algn="ctr">
                        <a:lnSpc>
                          <a:spcPts val="2065"/>
                        </a:lnSpc>
                      </a:pPr>
                      <a:endParaRPr sz="1800" dirty="0">
                        <a:latin typeface="Arial MT"/>
                        <a:cs typeface="Arial MT"/>
                      </a:endParaRPr>
                    </a:p>
                  </a:txBody>
                  <a:tcPr marL="0" marR="0" marT="0" marB="0">
                    <a:lnL w="6350">
                      <a:solidFill>
                        <a:srgbClr val="000000"/>
                      </a:solidFill>
                      <a:prstDash val="solid"/>
                    </a:lnL>
                    <a:lnB w="6350" cap="flat" cmpd="sng" algn="ctr">
                      <a:solidFill>
                        <a:srgbClr val="FFC000"/>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0"/>
                  </a:ext>
                </a:extLst>
              </a:tr>
              <a:tr h="282956">
                <a:tc gridSpan="4">
                  <a:txBody>
                    <a:bodyPr/>
                    <a:lstStyle/>
                    <a:p>
                      <a:pPr>
                        <a:lnSpc>
                          <a:spcPct val="100000"/>
                        </a:lnSpc>
                      </a:pPr>
                      <a:endParaRPr sz="17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hMerge="1">
                  <a:txBody>
                    <a:bodyPr/>
                    <a:lstStyle/>
                    <a:p>
                      <a:endParaRPr/>
                    </a:p>
                  </a:txBody>
                  <a:tcPr marL="0" marR="0" marT="0" marB="0"/>
                </a:tc>
                <a:tc hMerge="1">
                  <a:txBody>
                    <a:bodyPr/>
                    <a:lstStyle/>
                    <a:p>
                      <a:endParaRPr/>
                    </a:p>
                  </a:txBody>
                  <a:tcPr marL="0" marR="0"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lang="en-IN"/>
                    </a:p>
                  </a:txBody>
                  <a:tcPr/>
                </a:tc>
                <a:tc>
                  <a:txBody>
                    <a:bodyPr/>
                    <a:lstStyle/>
                    <a:p>
                      <a:pPr marL="1270" algn="ctr">
                        <a:lnSpc>
                          <a:spcPts val="2065"/>
                        </a:lnSpc>
                      </a:pPr>
                      <a:r>
                        <a:rPr lang="en-US" sz="1800" dirty="0">
                          <a:latin typeface="Times New Roman" panose="02020603050405020304" pitchFamily="18" charset="0"/>
                          <a:cs typeface="Times New Roman" panose="02020603050405020304" pitchFamily="18" charset="0"/>
                        </a:rPr>
                        <a:t>No Interest</a:t>
                      </a: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3810" algn="ctr">
                        <a:lnSpc>
                          <a:spcPts val="2065"/>
                        </a:lnSpc>
                      </a:pPr>
                      <a:r>
                        <a:rPr lang="en-US" sz="1800" spc="-5" dirty="0">
                          <a:latin typeface="Times New Roman" panose="02020603050405020304" pitchFamily="18" charset="0"/>
                          <a:cs typeface="Times New Roman" panose="02020603050405020304" pitchFamily="18" charset="0"/>
                        </a:rPr>
                        <a:t>Interest @ 9%</a:t>
                      </a: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3810" marR="0" lvl="0" indent="0" algn="ctr" defTabSz="914400" eaLnBrk="1" fontAlgn="auto" latinLnBrk="0" hangingPunct="1">
                        <a:lnSpc>
                          <a:spcPts val="2065"/>
                        </a:lnSpc>
                        <a:spcBef>
                          <a:spcPts val="0"/>
                        </a:spcBef>
                        <a:spcAft>
                          <a:spcPts val="0"/>
                        </a:spcAft>
                        <a:buClrTx/>
                        <a:buSzTx/>
                        <a:buFontTx/>
                        <a:buNone/>
                        <a:tabLst/>
                        <a:defRPr/>
                      </a:pPr>
                      <a:r>
                        <a:rPr lang="en-US" sz="1800" spc="-5" dirty="0">
                          <a:latin typeface="Times New Roman" panose="02020603050405020304" pitchFamily="18" charset="0"/>
                          <a:cs typeface="Times New Roman" panose="02020603050405020304" pitchFamily="18" charset="0"/>
                        </a:rPr>
                        <a:t>Interest @ 18%</a:t>
                      </a:r>
                      <a:endParaRPr lang="en-US"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1"/>
                  </a:ext>
                </a:extLst>
              </a:tr>
              <a:tr h="557402">
                <a:tc>
                  <a:txBody>
                    <a:bodyPr/>
                    <a:lstStyle/>
                    <a:p>
                      <a:pPr marL="635" algn="ctr">
                        <a:lnSpc>
                          <a:spcPts val="2090"/>
                        </a:lnSpc>
                        <a:spcBef>
                          <a:spcPts val="5"/>
                        </a:spcBef>
                      </a:pPr>
                      <a:r>
                        <a:rPr sz="1800" dirty="0">
                          <a:latin typeface="Times New Roman" panose="02020603050405020304" pitchFamily="18" charset="0"/>
                          <a:cs typeface="Times New Roman" panose="02020603050405020304" pitchFamily="18" charset="0"/>
                        </a:rPr>
                        <a:t>1</a:t>
                      </a:r>
                    </a:p>
                  </a:txBody>
                  <a:tcPr marL="0" marR="0" marT="127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1270" algn="ctr">
                        <a:lnSpc>
                          <a:spcPct val="100000"/>
                        </a:lnSpc>
                        <a:spcBef>
                          <a:spcPts val="35"/>
                        </a:spcBef>
                      </a:pPr>
                      <a:r>
                        <a:rPr lang="en-US" sz="1800" spc="-5" dirty="0">
                          <a:latin typeface="Times New Roman" panose="02020603050405020304" pitchFamily="18" charset="0"/>
                          <a:cs typeface="Times New Roman" panose="02020603050405020304" pitchFamily="18" charset="0"/>
                        </a:rPr>
                        <a:t>Jan-Mar</a:t>
                      </a:r>
                      <a:r>
                        <a:rPr sz="1800" spc="-5" dirty="0">
                          <a:latin typeface="Times New Roman" panose="02020603050405020304" pitchFamily="18" charset="0"/>
                          <a:cs typeface="Times New Roman" panose="02020603050405020304" pitchFamily="18" charset="0"/>
                        </a:rPr>
                        <a:t>'202</a:t>
                      </a:r>
                      <a:r>
                        <a:rPr lang="en-US" sz="1800" spc="-5" dirty="0">
                          <a:latin typeface="Times New Roman" panose="02020603050405020304" pitchFamily="18" charset="0"/>
                          <a:cs typeface="Times New Roman" panose="02020603050405020304" pitchFamily="18" charset="0"/>
                        </a:rPr>
                        <a:t>1</a:t>
                      </a:r>
                    </a:p>
                    <a:p>
                      <a:pPr marL="1270" algn="ctr">
                        <a:lnSpc>
                          <a:spcPct val="100000"/>
                        </a:lnSpc>
                        <a:spcBef>
                          <a:spcPts val="35"/>
                        </a:spcBef>
                      </a:pPr>
                      <a:r>
                        <a:rPr lang="en-US" sz="1800" spc="-5" dirty="0">
                          <a:latin typeface="Times New Roman" panose="02020603050405020304" pitchFamily="18" charset="0"/>
                          <a:cs typeface="Times New Roman" panose="02020603050405020304" pitchFamily="18" charset="0"/>
                        </a:rPr>
                        <a:t>(Category-1)</a:t>
                      </a:r>
                      <a:endParaRPr sz="1800" dirty="0">
                        <a:latin typeface="Times New Roman" panose="02020603050405020304" pitchFamily="18" charset="0"/>
                        <a:cs typeface="Times New Roman" panose="02020603050405020304" pitchFamily="18" charset="0"/>
                      </a:endParaRPr>
                    </a:p>
                  </a:txBody>
                  <a:tcPr marL="0" marR="0" marT="444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R="481965" algn="r">
                        <a:lnSpc>
                          <a:spcPct val="100000"/>
                        </a:lnSpc>
                        <a:spcBef>
                          <a:spcPts val="35"/>
                        </a:spcBef>
                      </a:pPr>
                      <a:r>
                        <a:rPr lang="en-US" sz="1800" spc="-10" dirty="0">
                          <a:latin typeface="Times New Roman" panose="02020603050405020304" pitchFamily="18" charset="0"/>
                          <a:cs typeface="Times New Roman" panose="02020603050405020304" pitchFamily="18" charset="0"/>
                        </a:rPr>
                        <a:t>22</a:t>
                      </a:r>
                      <a:r>
                        <a:rPr lang="en-US" sz="1800" spc="-10" baseline="30000" dirty="0">
                          <a:latin typeface="Times New Roman" panose="02020603050405020304" pitchFamily="18" charset="0"/>
                          <a:cs typeface="Times New Roman" panose="02020603050405020304" pitchFamily="18" charset="0"/>
                        </a:rPr>
                        <a:t>nd</a:t>
                      </a:r>
                      <a:r>
                        <a:rPr lang="en-US" sz="1800" spc="-10" dirty="0">
                          <a:latin typeface="Times New Roman" panose="02020603050405020304" pitchFamily="18" charset="0"/>
                          <a:cs typeface="Times New Roman" panose="02020603050405020304" pitchFamily="18" charset="0"/>
                        </a:rPr>
                        <a:t> </a:t>
                      </a:r>
                      <a:r>
                        <a:rPr sz="1800" spc="-110" dirty="0">
                          <a:latin typeface="Times New Roman" panose="02020603050405020304" pitchFamily="18" charset="0"/>
                          <a:cs typeface="Times New Roman" panose="02020603050405020304" pitchFamily="18" charset="0"/>
                        </a:rPr>
                        <a:t> </a:t>
                      </a:r>
                      <a:r>
                        <a:rPr sz="1800" dirty="0">
                          <a:latin typeface="Times New Roman" panose="02020603050405020304" pitchFamily="18" charset="0"/>
                          <a:cs typeface="Times New Roman" panose="02020603050405020304" pitchFamily="18" charset="0"/>
                        </a:rPr>
                        <a:t>A</a:t>
                      </a:r>
                      <a:r>
                        <a:rPr sz="1800" spc="-10" dirty="0">
                          <a:latin typeface="Times New Roman" panose="02020603050405020304" pitchFamily="18" charset="0"/>
                          <a:cs typeface="Times New Roman" panose="02020603050405020304" pitchFamily="18" charset="0"/>
                        </a:rPr>
                        <a:t>p</a:t>
                      </a:r>
                      <a:r>
                        <a:rPr sz="1800" dirty="0">
                          <a:latin typeface="Times New Roman" panose="02020603050405020304" pitchFamily="18" charset="0"/>
                          <a:cs typeface="Times New Roman" panose="02020603050405020304" pitchFamily="18" charset="0"/>
                        </a:rPr>
                        <a:t>ril</a:t>
                      </a:r>
                    </a:p>
                  </a:txBody>
                  <a:tcPr marL="0" marR="0" marT="444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R="481965" algn="r">
                        <a:lnSpc>
                          <a:spcPct val="100000"/>
                        </a:lnSpc>
                        <a:spcBef>
                          <a:spcPts val="35"/>
                        </a:spcBef>
                      </a:pPr>
                      <a:r>
                        <a:rPr lang="en-US" sz="1800" spc="-10" dirty="0">
                          <a:latin typeface="Times New Roman" panose="02020603050405020304" pitchFamily="18" charset="0"/>
                          <a:cs typeface="Times New Roman" panose="02020603050405020304" pitchFamily="18" charset="0"/>
                        </a:rPr>
                        <a:t>30 days from due date- till 22</a:t>
                      </a:r>
                      <a:r>
                        <a:rPr lang="en-US" sz="1800" spc="-10" baseline="30000" dirty="0">
                          <a:latin typeface="Times New Roman" panose="02020603050405020304" pitchFamily="18" charset="0"/>
                          <a:cs typeface="Times New Roman" panose="02020603050405020304" pitchFamily="18" charset="0"/>
                        </a:rPr>
                        <a:t>nd</a:t>
                      </a:r>
                      <a:r>
                        <a:rPr lang="en-US" sz="1800" spc="-110" dirty="0">
                          <a:latin typeface="Times New Roman" panose="02020603050405020304" pitchFamily="18" charset="0"/>
                          <a:cs typeface="Times New Roman" panose="02020603050405020304" pitchFamily="18" charset="0"/>
                        </a:rPr>
                        <a:t> May</a:t>
                      </a:r>
                      <a:r>
                        <a:rPr lang="en-US" sz="1800" dirty="0">
                          <a:latin typeface="Times New Roman" panose="02020603050405020304" pitchFamily="18" charset="0"/>
                          <a:cs typeface="Times New Roman" panose="02020603050405020304" pitchFamily="18" charset="0"/>
                        </a:rPr>
                        <a:t> </a:t>
                      </a:r>
                      <a:r>
                        <a:rPr lang="en-US" sz="1800" spc="-10" dirty="0">
                          <a:latin typeface="Times New Roman" panose="02020603050405020304" pitchFamily="18" charset="0"/>
                          <a:cs typeface="Times New Roman" panose="02020603050405020304" pitchFamily="18" charset="0"/>
                        </a:rPr>
                        <a:t>2021</a:t>
                      </a:r>
                      <a:endParaRPr sz="1800" dirty="0">
                        <a:latin typeface="Times New Roman" panose="02020603050405020304" pitchFamily="18" charset="0"/>
                        <a:cs typeface="Times New Roman" panose="02020603050405020304" pitchFamily="18" charset="0"/>
                      </a:endParaRPr>
                    </a:p>
                  </a:txBody>
                  <a:tcPr marL="0" marR="0" marT="444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1270" algn="ctr">
                        <a:lnSpc>
                          <a:spcPts val="2065"/>
                        </a:lnSpc>
                      </a:pPr>
                      <a:r>
                        <a:rPr lang="en-US" sz="1800" dirty="0">
                          <a:latin typeface="Times New Roman" panose="02020603050405020304" pitchFamily="18" charset="0"/>
                          <a:cs typeface="Times New Roman" panose="02020603050405020304" pitchFamily="18" charset="0"/>
                        </a:rPr>
                        <a:t>15 days from due date - </a:t>
                      </a:r>
                      <a:r>
                        <a:rPr lang="en-US" sz="1800" spc="-10" dirty="0">
                          <a:latin typeface="Times New Roman" panose="02020603050405020304" pitchFamily="18" charset="0"/>
                          <a:cs typeface="Times New Roman" panose="02020603050405020304" pitchFamily="18" charset="0"/>
                        </a:rPr>
                        <a:t>till 7</a:t>
                      </a:r>
                      <a:r>
                        <a:rPr lang="en-US" sz="1800" spc="-10" baseline="30000" dirty="0">
                          <a:latin typeface="Times New Roman" panose="02020603050405020304" pitchFamily="18" charset="0"/>
                          <a:cs typeface="Times New Roman" panose="02020603050405020304" pitchFamily="18" charset="0"/>
                        </a:rPr>
                        <a:t>th</a:t>
                      </a:r>
                      <a:r>
                        <a:rPr lang="en-US" sz="1800" spc="-110" dirty="0">
                          <a:latin typeface="Times New Roman" panose="02020603050405020304" pitchFamily="18" charset="0"/>
                          <a:cs typeface="Times New Roman" panose="02020603050405020304" pitchFamily="18" charset="0"/>
                        </a:rPr>
                        <a:t> May</a:t>
                      </a:r>
                      <a:r>
                        <a:rPr lang="en-US" sz="1800" dirty="0">
                          <a:latin typeface="Times New Roman" panose="02020603050405020304" pitchFamily="18" charset="0"/>
                          <a:cs typeface="Times New Roman" panose="02020603050405020304" pitchFamily="18" charset="0"/>
                        </a:rPr>
                        <a:t> </a:t>
                      </a:r>
                      <a:r>
                        <a:rPr lang="en-US" sz="1800" spc="-10" dirty="0">
                          <a:latin typeface="Times New Roman" panose="02020603050405020304" pitchFamily="18" charset="0"/>
                          <a:cs typeface="Times New Roman" panose="02020603050405020304" pitchFamily="18" charset="0"/>
                        </a:rPr>
                        <a:t>2021</a:t>
                      </a: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905" marR="0" lvl="0" indent="0" algn="ctr" defTabSz="914400" eaLnBrk="1" fontAlgn="auto" latinLnBrk="0" hangingPunct="1">
                        <a:lnSpc>
                          <a:spcPts val="2065"/>
                        </a:lnSpc>
                        <a:spcBef>
                          <a:spcPts val="0"/>
                        </a:spcBef>
                        <a:spcAft>
                          <a:spcPts val="0"/>
                        </a:spcAft>
                        <a:buClrTx/>
                        <a:buSzTx/>
                        <a:buFontTx/>
                        <a:buNone/>
                        <a:tabLst/>
                        <a:defRPr/>
                      </a:pPr>
                      <a:r>
                        <a:rPr lang="en-US" sz="1800" spc="-10" dirty="0">
                          <a:latin typeface="Times New Roman" panose="02020603050405020304" pitchFamily="18" charset="0"/>
                          <a:cs typeface="Times New Roman" panose="02020603050405020304" pitchFamily="18" charset="0"/>
                        </a:rPr>
                        <a:t>Next15 days – (8</a:t>
                      </a:r>
                      <a:r>
                        <a:rPr lang="en-US" sz="1800" spc="-10" baseline="30000" dirty="0">
                          <a:latin typeface="Times New Roman" panose="02020603050405020304" pitchFamily="18" charset="0"/>
                          <a:cs typeface="Times New Roman" panose="02020603050405020304" pitchFamily="18" charset="0"/>
                        </a:rPr>
                        <a:t>th</a:t>
                      </a:r>
                      <a:r>
                        <a:rPr lang="en-US" sz="1800" spc="-10" dirty="0">
                          <a:latin typeface="Times New Roman" panose="02020603050405020304" pitchFamily="18" charset="0"/>
                          <a:cs typeface="Times New Roman" panose="02020603050405020304" pitchFamily="18" charset="0"/>
                        </a:rPr>
                        <a:t> May to 22</a:t>
                      </a:r>
                      <a:r>
                        <a:rPr lang="en-US" sz="1800" spc="-10" baseline="30000" dirty="0">
                          <a:latin typeface="Times New Roman" panose="02020603050405020304" pitchFamily="18" charset="0"/>
                          <a:cs typeface="Times New Roman" panose="02020603050405020304" pitchFamily="18" charset="0"/>
                        </a:rPr>
                        <a:t>nd</a:t>
                      </a:r>
                      <a:r>
                        <a:rPr lang="en-US" sz="1800" spc="-10" dirty="0">
                          <a:latin typeface="Times New Roman" panose="02020603050405020304" pitchFamily="18" charset="0"/>
                          <a:cs typeface="Times New Roman" panose="02020603050405020304" pitchFamily="18" charset="0"/>
                        </a:rPr>
                        <a:t> May’2021)</a:t>
                      </a:r>
                      <a:endParaRPr lang="en-US" sz="1800" dirty="0">
                        <a:latin typeface="Times New Roman" panose="02020603050405020304" pitchFamily="18" charset="0"/>
                        <a:cs typeface="Times New Roman" panose="02020603050405020304" pitchFamily="18" charset="0"/>
                      </a:endParaRPr>
                    </a:p>
                    <a:p>
                      <a:pPr marL="1905" algn="ctr">
                        <a:lnSpc>
                          <a:spcPts val="2065"/>
                        </a:lnSpc>
                      </a:pP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905" algn="ctr">
                        <a:lnSpc>
                          <a:spcPts val="2065"/>
                        </a:lnSpc>
                      </a:pPr>
                      <a:r>
                        <a:rPr lang="en-US" sz="1800" dirty="0">
                          <a:latin typeface="Times New Roman" panose="02020603050405020304" pitchFamily="18" charset="0"/>
                          <a:cs typeface="Times New Roman" panose="02020603050405020304" pitchFamily="18" charset="0"/>
                        </a:rPr>
                        <a:t>From 23</a:t>
                      </a:r>
                      <a:r>
                        <a:rPr lang="en-US" sz="1800" baseline="30000" dirty="0">
                          <a:latin typeface="Times New Roman" panose="02020603050405020304" pitchFamily="18" charset="0"/>
                          <a:cs typeface="Times New Roman" panose="02020603050405020304" pitchFamily="18" charset="0"/>
                        </a:rPr>
                        <a:t>rd</a:t>
                      </a:r>
                      <a:r>
                        <a:rPr lang="en-US" sz="1800" dirty="0">
                          <a:latin typeface="Times New Roman" panose="02020603050405020304" pitchFamily="18" charset="0"/>
                          <a:cs typeface="Times New Roman" panose="02020603050405020304" pitchFamily="18" charset="0"/>
                        </a:rPr>
                        <a:t>  May 2021 onwards</a:t>
                      </a: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2"/>
                  </a:ext>
                </a:extLst>
              </a:tr>
              <a:tr h="557402">
                <a:tc>
                  <a:txBody>
                    <a:bodyPr/>
                    <a:lstStyle/>
                    <a:p>
                      <a:pPr marL="635" algn="ctr">
                        <a:lnSpc>
                          <a:spcPts val="2090"/>
                        </a:lnSpc>
                        <a:spcBef>
                          <a:spcPts val="5"/>
                        </a:spcBef>
                      </a:pPr>
                      <a:r>
                        <a:rPr lang="en-US" sz="1800" dirty="0">
                          <a:latin typeface="Times New Roman" panose="02020603050405020304" pitchFamily="18" charset="0"/>
                          <a:cs typeface="Times New Roman" panose="02020603050405020304" pitchFamily="18" charset="0"/>
                        </a:rPr>
                        <a:t>2</a:t>
                      </a:r>
                      <a:endParaRPr sz="1800" dirty="0">
                        <a:latin typeface="Times New Roman" panose="02020603050405020304" pitchFamily="18" charset="0"/>
                        <a:cs typeface="Times New Roman" panose="02020603050405020304" pitchFamily="18" charset="0"/>
                      </a:endParaRPr>
                    </a:p>
                  </a:txBody>
                  <a:tcPr marL="0" marR="0" marT="127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1270" algn="ctr">
                        <a:lnSpc>
                          <a:spcPct val="100000"/>
                        </a:lnSpc>
                        <a:spcBef>
                          <a:spcPts val="35"/>
                        </a:spcBef>
                      </a:pPr>
                      <a:r>
                        <a:rPr lang="en-US" sz="1800" spc="-5" dirty="0">
                          <a:latin typeface="Times New Roman" panose="02020603050405020304" pitchFamily="18" charset="0"/>
                          <a:cs typeface="Times New Roman" panose="02020603050405020304" pitchFamily="18" charset="0"/>
                        </a:rPr>
                        <a:t>Jan-Mar'2021</a:t>
                      </a:r>
                    </a:p>
                    <a:p>
                      <a:pPr marL="1270" algn="ctr">
                        <a:lnSpc>
                          <a:spcPct val="100000"/>
                        </a:lnSpc>
                        <a:spcBef>
                          <a:spcPts val="35"/>
                        </a:spcBef>
                      </a:pPr>
                      <a:r>
                        <a:rPr lang="en-US" sz="1800" spc="-5" dirty="0">
                          <a:latin typeface="Times New Roman" panose="02020603050405020304" pitchFamily="18" charset="0"/>
                          <a:cs typeface="Times New Roman" panose="02020603050405020304" pitchFamily="18" charset="0"/>
                        </a:rPr>
                        <a:t>(Category-2)</a:t>
                      </a:r>
                      <a:endParaRPr lang="en-US" sz="1800" dirty="0">
                        <a:latin typeface="Times New Roman" panose="02020603050405020304" pitchFamily="18" charset="0"/>
                        <a:cs typeface="Times New Roman" panose="02020603050405020304" pitchFamily="18" charset="0"/>
                      </a:endParaRPr>
                    </a:p>
                    <a:p>
                      <a:pPr marL="1270" algn="ctr">
                        <a:lnSpc>
                          <a:spcPct val="100000"/>
                        </a:lnSpc>
                        <a:spcBef>
                          <a:spcPts val="35"/>
                        </a:spcBef>
                      </a:pPr>
                      <a:endParaRPr sz="1800" dirty="0">
                        <a:latin typeface="Times New Roman" panose="02020603050405020304" pitchFamily="18" charset="0"/>
                        <a:cs typeface="Times New Roman" panose="02020603050405020304" pitchFamily="18" charset="0"/>
                      </a:endParaRPr>
                    </a:p>
                  </a:txBody>
                  <a:tcPr marL="0" marR="0" marT="444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R="481965" algn="r">
                        <a:lnSpc>
                          <a:spcPct val="100000"/>
                        </a:lnSpc>
                        <a:spcBef>
                          <a:spcPts val="35"/>
                        </a:spcBef>
                      </a:pPr>
                      <a:r>
                        <a:rPr lang="en-US" sz="1800" spc="-10" dirty="0">
                          <a:latin typeface="Times New Roman" panose="02020603050405020304" pitchFamily="18" charset="0"/>
                          <a:cs typeface="Times New Roman" panose="02020603050405020304" pitchFamily="18" charset="0"/>
                        </a:rPr>
                        <a:t>24</a:t>
                      </a:r>
                      <a:r>
                        <a:rPr lang="en-US" sz="1800" spc="-10" baseline="30000" dirty="0">
                          <a:latin typeface="Times New Roman" panose="02020603050405020304" pitchFamily="18" charset="0"/>
                          <a:cs typeface="Times New Roman" panose="02020603050405020304" pitchFamily="18" charset="0"/>
                        </a:rPr>
                        <a:t>th</a:t>
                      </a:r>
                      <a:r>
                        <a:rPr lang="en-US" sz="1800" spc="-10" dirty="0">
                          <a:latin typeface="Times New Roman" panose="02020603050405020304" pitchFamily="18" charset="0"/>
                          <a:cs typeface="Times New Roman" panose="02020603050405020304" pitchFamily="18" charset="0"/>
                        </a:rPr>
                        <a:t> </a:t>
                      </a:r>
                      <a:r>
                        <a:rPr lang="en-US" sz="1800" spc="-110"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A</a:t>
                      </a:r>
                      <a:r>
                        <a:rPr lang="en-US" sz="1800" spc="-10" dirty="0">
                          <a:latin typeface="Times New Roman" panose="02020603050405020304" pitchFamily="18" charset="0"/>
                          <a:cs typeface="Times New Roman" panose="02020603050405020304" pitchFamily="18" charset="0"/>
                        </a:rPr>
                        <a:t>p</a:t>
                      </a:r>
                      <a:r>
                        <a:rPr lang="en-US" sz="1800" dirty="0">
                          <a:latin typeface="Times New Roman" panose="02020603050405020304" pitchFamily="18" charset="0"/>
                          <a:cs typeface="Times New Roman" panose="02020603050405020304" pitchFamily="18" charset="0"/>
                        </a:rPr>
                        <a:t>ril</a:t>
                      </a:r>
                    </a:p>
                    <a:p>
                      <a:pPr marR="481965" algn="r">
                        <a:lnSpc>
                          <a:spcPct val="100000"/>
                        </a:lnSpc>
                        <a:spcBef>
                          <a:spcPts val="35"/>
                        </a:spcBef>
                      </a:pPr>
                      <a:endParaRPr sz="1800" dirty="0">
                        <a:latin typeface="Times New Roman" panose="02020603050405020304" pitchFamily="18" charset="0"/>
                        <a:cs typeface="Times New Roman" panose="02020603050405020304" pitchFamily="18" charset="0"/>
                      </a:endParaRPr>
                    </a:p>
                  </a:txBody>
                  <a:tcPr marL="0" marR="0" marT="444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R="481965" algn="r">
                        <a:lnSpc>
                          <a:spcPct val="100000"/>
                        </a:lnSpc>
                        <a:spcBef>
                          <a:spcPts val="35"/>
                        </a:spcBef>
                      </a:pPr>
                      <a:r>
                        <a:rPr lang="en-US" sz="1800" spc="-10" dirty="0">
                          <a:latin typeface="Times New Roman" panose="02020603050405020304" pitchFamily="18" charset="0"/>
                          <a:cs typeface="Times New Roman" panose="02020603050405020304" pitchFamily="18" charset="0"/>
                        </a:rPr>
                        <a:t>30 days from due date- till 24</a:t>
                      </a:r>
                      <a:r>
                        <a:rPr lang="en-US" sz="1800" spc="-10" baseline="30000" dirty="0">
                          <a:latin typeface="Times New Roman" panose="02020603050405020304" pitchFamily="18" charset="0"/>
                          <a:cs typeface="Times New Roman" panose="02020603050405020304" pitchFamily="18" charset="0"/>
                        </a:rPr>
                        <a:t>th</a:t>
                      </a:r>
                      <a:r>
                        <a:rPr lang="en-US" sz="1800" spc="-110" dirty="0">
                          <a:latin typeface="Times New Roman" panose="02020603050405020304" pitchFamily="18" charset="0"/>
                          <a:cs typeface="Times New Roman" panose="02020603050405020304" pitchFamily="18" charset="0"/>
                        </a:rPr>
                        <a:t> May</a:t>
                      </a:r>
                      <a:r>
                        <a:rPr lang="en-US" sz="1800" dirty="0">
                          <a:latin typeface="Times New Roman" panose="02020603050405020304" pitchFamily="18" charset="0"/>
                          <a:cs typeface="Times New Roman" panose="02020603050405020304" pitchFamily="18" charset="0"/>
                        </a:rPr>
                        <a:t> </a:t>
                      </a:r>
                      <a:r>
                        <a:rPr lang="en-US" sz="1800" spc="-10" dirty="0">
                          <a:latin typeface="Times New Roman" panose="02020603050405020304" pitchFamily="18" charset="0"/>
                          <a:cs typeface="Times New Roman" panose="02020603050405020304" pitchFamily="18" charset="0"/>
                        </a:rPr>
                        <a:t>2021</a:t>
                      </a:r>
                      <a:endParaRPr sz="1800" dirty="0">
                        <a:latin typeface="Times New Roman" panose="02020603050405020304" pitchFamily="18" charset="0"/>
                        <a:cs typeface="Times New Roman" panose="02020603050405020304" pitchFamily="18" charset="0"/>
                      </a:endParaRPr>
                    </a:p>
                  </a:txBody>
                  <a:tcPr marL="0" marR="0" marT="444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1270" marR="0" lvl="0" indent="0" algn="ctr" defTabSz="914400" eaLnBrk="1" fontAlgn="auto" latinLnBrk="0" hangingPunct="1">
                        <a:lnSpc>
                          <a:spcPts val="2065"/>
                        </a:lnSpc>
                        <a:spcBef>
                          <a:spcPts val="0"/>
                        </a:spcBef>
                        <a:spcAft>
                          <a:spcPts val="0"/>
                        </a:spcAft>
                        <a:buClrTx/>
                        <a:buSzTx/>
                        <a:buFontTx/>
                        <a:buNone/>
                        <a:tabLst/>
                        <a:defRPr/>
                      </a:pPr>
                      <a:r>
                        <a:rPr lang="en-US" sz="1800" dirty="0">
                          <a:latin typeface="Times New Roman" panose="02020603050405020304" pitchFamily="18" charset="0"/>
                          <a:cs typeface="Times New Roman" panose="02020603050405020304" pitchFamily="18" charset="0"/>
                        </a:rPr>
                        <a:t>15 days from due date - </a:t>
                      </a:r>
                      <a:r>
                        <a:rPr lang="en-US" sz="1800" spc="-10" dirty="0">
                          <a:latin typeface="Times New Roman" panose="02020603050405020304" pitchFamily="18" charset="0"/>
                          <a:cs typeface="Times New Roman" panose="02020603050405020304" pitchFamily="18" charset="0"/>
                        </a:rPr>
                        <a:t>till 9</a:t>
                      </a:r>
                      <a:r>
                        <a:rPr lang="en-US" sz="1800" spc="-10" baseline="30000" dirty="0">
                          <a:latin typeface="Times New Roman" panose="02020603050405020304" pitchFamily="18" charset="0"/>
                          <a:cs typeface="Times New Roman" panose="02020603050405020304" pitchFamily="18" charset="0"/>
                        </a:rPr>
                        <a:t>th</a:t>
                      </a:r>
                      <a:r>
                        <a:rPr lang="en-US" sz="1800" spc="-110" dirty="0">
                          <a:latin typeface="Times New Roman" panose="02020603050405020304" pitchFamily="18" charset="0"/>
                          <a:cs typeface="Times New Roman" panose="02020603050405020304" pitchFamily="18" charset="0"/>
                        </a:rPr>
                        <a:t> May</a:t>
                      </a:r>
                      <a:r>
                        <a:rPr lang="en-US" sz="1800" dirty="0">
                          <a:latin typeface="Times New Roman" panose="02020603050405020304" pitchFamily="18" charset="0"/>
                          <a:cs typeface="Times New Roman" panose="02020603050405020304" pitchFamily="18" charset="0"/>
                        </a:rPr>
                        <a:t> </a:t>
                      </a:r>
                      <a:r>
                        <a:rPr lang="en-US" sz="1800" spc="-10" dirty="0">
                          <a:latin typeface="Times New Roman" panose="02020603050405020304" pitchFamily="18" charset="0"/>
                          <a:cs typeface="Times New Roman" panose="02020603050405020304" pitchFamily="18" charset="0"/>
                        </a:rPr>
                        <a:t>2021</a:t>
                      </a:r>
                      <a:endParaRPr lang="en-US"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905" marR="0" lvl="0" indent="0" algn="ctr" defTabSz="914400" eaLnBrk="1" fontAlgn="auto" latinLnBrk="0" hangingPunct="1">
                        <a:lnSpc>
                          <a:spcPts val="2065"/>
                        </a:lnSpc>
                        <a:spcBef>
                          <a:spcPts val="0"/>
                        </a:spcBef>
                        <a:spcAft>
                          <a:spcPts val="0"/>
                        </a:spcAft>
                        <a:buClrTx/>
                        <a:buSzTx/>
                        <a:buFontTx/>
                        <a:buNone/>
                        <a:tabLst/>
                        <a:defRPr/>
                      </a:pPr>
                      <a:r>
                        <a:rPr lang="en-US" sz="1800" spc="-10" dirty="0">
                          <a:latin typeface="Times New Roman" panose="02020603050405020304" pitchFamily="18" charset="0"/>
                          <a:cs typeface="Times New Roman" panose="02020603050405020304" pitchFamily="18" charset="0"/>
                        </a:rPr>
                        <a:t>Next15 days – (10</a:t>
                      </a:r>
                      <a:r>
                        <a:rPr lang="en-US" sz="1800" spc="-10" baseline="30000" dirty="0">
                          <a:latin typeface="Times New Roman" panose="02020603050405020304" pitchFamily="18" charset="0"/>
                          <a:cs typeface="Times New Roman" panose="02020603050405020304" pitchFamily="18" charset="0"/>
                        </a:rPr>
                        <a:t>th</a:t>
                      </a:r>
                      <a:r>
                        <a:rPr lang="en-US" sz="1800" spc="-10" dirty="0">
                          <a:latin typeface="Times New Roman" panose="02020603050405020304" pitchFamily="18" charset="0"/>
                          <a:cs typeface="Times New Roman" panose="02020603050405020304" pitchFamily="18" charset="0"/>
                        </a:rPr>
                        <a:t> May to 24</a:t>
                      </a:r>
                      <a:r>
                        <a:rPr lang="en-US" sz="1800" spc="-10" baseline="30000" dirty="0">
                          <a:latin typeface="Times New Roman" panose="02020603050405020304" pitchFamily="18" charset="0"/>
                          <a:cs typeface="Times New Roman" panose="02020603050405020304" pitchFamily="18" charset="0"/>
                        </a:rPr>
                        <a:t>th</a:t>
                      </a:r>
                      <a:r>
                        <a:rPr lang="en-US" sz="1800" spc="-10" dirty="0">
                          <a:latin typeface="Times New Roman" panose="02020603050405020304" pitchFamily="18" charset="0"/>
                          <a:cs typeface="Times New Roman" panose="02020603050405020304" pitchFamily="18" charset="0"/>
                        </a:rPr>
                        <a:t> May’2021)</a:t>
                      </a:r>
                      <a:endParaRPr lang="en-US" sz="1800" dirty="0">
                        <a:latin typeface="Times New Roman" panose="02020603050405020304" pitchFamily="18" charset="0"/>
                        <a:cs typeface="Times New Roman" panose="02020603050405020304" pitchFamily="18" charset="0"/>
                      </a:endParaRPr>
                    </a:p>
                    <a:p>
                      <a:pPr marL="1905" algn="ctr">
                        <a:lnSpc>
                          <a:spcPts val="2065"/>
                        </a:lnSpc>
                      </a:pP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905" marR="0" lvl="0" indent="0" algn="ctr" defTabSz="914400" eaLnBrk="1" fontAlgn="auto" latinLnBrk="0" hangingPunct="1">
                        <a:lnSpc>
                          <a:spcPts val="2065"/>
                        </a:lnSpc>
                        <a:spcBef>
                          <a:spcPts val="0"/>
                        </a:spcBef>
                        <a:spcAft>
                          <a:spcPts val="0"/>
                        </a:spcAft>
                        <a:buClrTx/>
                        <a:buSzTx/>
                        <a:buFontTx/>
                        <a:buNone/>
                        <a:tabLst/>
                        <a:defRPr/>
                      </a:pPr>
                      <a:r>
                        <a:rPr lang="en-US" sz="1800" dirty="0">
                          <a:latin typeface="Times New Roman" panose="02020603050405020304" pitchFamily="18" charset="0"/>
                          <a:cs typeface="Times New Roman" panose="02020603050405020304" pitchFamily="18" charset="0"/>
                        </a:rPr>
                        <a:t>From 25</a:t>
                      </a:r>
                      <a:r>
                        <a:rPr lang="en-US" sz="1800" baseline="30000" dirty="0">
                          <a:latin typeface="Times New Roman" panose="02020603050405020304" pitchFamily="18" charset="0"/>
                          <a:cs typeface="Times New Roman" panose="02020603050405020304" pitchFamily="18" charset="0"/>
                        </a:rPr>
                        <a:t>th</a:t>
                      </a:r>
                      <a:r>
                        <a:rPr lang="en-US" sz="1800" dirty="0">
                          <a:latin typeface="Times New Roman" panose="02020603050405020304" pitchFamily="18" charset="0"/>
                          <a:cs typeface="Times New Roman" panose="02020603050405020304" pitchFamily="18" charset="0"/>
                        </a:rPr>
                        <a:t>   May 2021 onwards</a:t>
                      </a:r>
                    </a:p>
                    <a:p>
                      <a:pPr marL="1905" algn="ctr">
                        <a:lnSpc>
                          <a:spcPts val="2065"/>
                        </a:lnSpc>
                      </a:pP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437908529"/>
                  </a:ext>
                </a:extLst>
              </a:tr>
            </a:tbl>
          </a:graphicData>
        </a:graphic>
      </p:graphicFrame>
      <p:sp>
        <p:nvSpPr>
          <p:cNvPr id="8" name="object 8"/>
          <p:cNvSpPr txBox="1">
            <a:spLocks noGrp="1"/>
          </p:cNvSpPr>
          <p:nvPr>
            <p:ph type="ftr" sz="quarter" idx="5"/>
          </p:nvPr>
        </p:nvSpPr>
        <p:spPr>
          <a:prstGeom prst="rect">
            <a:avLst/>
          </a:prstGeom>
        </p:spPr>
        <p:txBody>
          <a:bodyPr vert="horz" wrap="square" lIns="0" tIns="0" rIns="0" bIns="0" rtlCol="0">
            <a:spAutoFit/>
          </a:bodyPr>
          <a:lstStyle/>
          <a:p>
            <a:pPr marL="12700">
              <a:lnSpc>
                <a:spcPts val="2615"/>
              </a:lnSpc>
            </a:pPr>
            <a:r>
              <a:rPr spc="75" dirty="0"/>
              <a:t>Ashu</a:t>
            </a:r>
            <a:r>
              <a:rPr spc="25" dirty="0"/>
              <a:t> </a:t>
            </a:r>
            <a:r>
              <a:rPr spc="130" dirty="0"/>
              <a:t>Dalmia</a:t>
            </a:r>
          </a:p>
        </p:txBody>
      </p:sp>
      <p:sp>
        <p:nvSpPr>
          <p:cNvPr id="9" name="object 9"/>
          <p:cNvSpPr txBox="1">
            <a:spLocks noGrp="1"/>
          </p:cNvSpPr>
          <p:nvPr>
            <p:ph type="sldNum" sz="quarter" idx="7"/>
          </p:nvPr>
        </p:nvSpPr>
        <p:spPr>
          <a:xfrm>
            <a:off x="11582400" y="6512487"/>
            <a:ext cx="217804" cy="309879"/>
          </a:xfrm>
          <a:prstGeom prst="rect">
            <a:avLst/>
          </a:prstGeom>
        </p:spPr>
        <p:txBody>
          <a:bodyPr vert="horz" wrap="square" lIns="0" tIns="0" rIns="0" bIns="0" rtlCol="0">
            <a:spAutoFit/>
          </a:bodyPr>
          <a:lstStyle/>
          <a:p>
            <a:pPr marL="38100">
              <a:lnSpc>
                <a:spcPts val="2315"/>
              </a:lnSpc>
            </a:pPr>
            <a:fld id="{81D60167-4931-47E6-BA6A-407CBD079E47}" type="slidenum">
              <a:rPr dirty="0"/>
              <a:t>4</a:t>
            </a:fld>
            <a:endParaRPr dirty="0"/>
          </a:p>
        </p:txBody>
      </p:sp>
      <p:sp>
        <p:nvSpPr>
          <p:cNvPr id="6" name="object 6"/>
          <p:cNvSpPr txBox="1"/>
          <p:nvPr/>
        </p:nvSpPr>
        <p:spPr>
          <a:xfrm>
            <a:off x="152400" y="381000"/>
            <a:ext cx="11581690" cy="689291"/>
          </a:xfrm>
          <a:prstGeom prst="rect">
            <a:avLst/>
          </a:prstGeom>
        </p:spPr>
        <p:txBody>
          <a:bodyPr vert="horz" wrap="square" lIns="0" tIns="12065" rIns="0" bIns="0" rtlCol="0">
            <a:spAutoFit/>
          </a:bodyPr>
          <a:lstStyle/>
          <a:p>
            <a:pPr marL="12700">
              <a:lnSpc>
                <a:spcPct val="100000"/>
              </a:lnSpc>
              <a:spcBef>
                <a:spcPts val="95"/>
              </a:spcBef>
            </a:pPr>
            <a:r>
              <a:rPr lang="en-US" sz="2200" b="1" spc="10" dirty="0">
                <a:solidFill>
                  <a:srgbClr val="C00000"/>
                </a:solidFill>
                <a:latin typeface="Times New Roman" panose="02020603050405020304" pitchFamily="18" charset="0"/>
                <a:cs typeface="Times New Roman" panose="02020603050405020304" pitchFamily="18" charset="0"/>
              </a:rPr>
              <a:t>F</a:t>
            </a:r>
            <a:r>
              <a:rPr sz="2200" b="1" spc="10" dirty="0">
                <a:solidFill>
                  <a:srgbClr val="C00000"/>
                </a:solidFill>
                <a:latin typeface="Times New Roman" panose="02020603050405020304" pitchFamily="18" charset="0"/>
                <a:cs typeface="Times New Roman" panose="02020603050405020304" pitchFamily="18" charset="0"/>
              </a:rPr>
              <a:t>or</a:t>
            </a:r>
            <a:r>
              <a:rPr sz="2200" b="1" spc="60" dirty="0">
                <a:solidFill>
                  <a:srgbClr val="C00000"/>
                </a:solidFill>
                <a:latin typeface="Times New Roman" panose="02020603050405020304" pitchFamily="18" charset="0"/>
                <a:cs typeface="Times New Roman" panose="02020603050405020304" pitchFamily="18" charset="0"/>
              </a:rPr>
              <a:t> </a:t>
            </a:r>
            <a:r>
              <a:rPr sz="2200" b="1" spc="85" dirty="0">
                <a:solidFill>
                  <a:srgbClr val="C00000"/>
                </a:solidFill>
                <a:latin typeface="Times New Roman" panose="02020603050405020304" pitchFamily="18" charset="0"/>
                <a:cs typeface="Times New Roman" panose="02020603050405020304" pitchFamily="18" charset="0"/>
              </a:rPr>
              <a:t>businesses</a:t>
            </a:r>
            <a:r>
              <a:rPr sz="2200" b="1" spc="120" dirty="0">
                <a:solidFill>
                  <a:srgbClr val="C00000"/>
                </a:solidFill>
                <a:latin typeface="Times New Roman" panose="02020603050405020304" pitchFamily="18" charset="0"/>
                <a:cs typeface="Times New Roman" panose="02020603050405020304" pitchFamily="18" charset="0"/>
              </a:rPr>
              <a:t> </a:t>
            </a:r>
            <a:r>
              <a:rPr sz="2200" b="1" spc="90" dirty="0">
                <a:solidFill>
                  <a:srgbClr val="C00000"/>
                </a:solidFill>
                <a:latin typeface="Times New Roman" panose="02020603050405020304" pitchFamily="18" charset="0"/>
                <a:cs typeface="Times New Roman" panose="02020603050405020304" pitchFamily="18" charset="0"/>
              </a:rPr>
              <a:t>having</a:t>
            </a:r>
            <a:r>
              <a:rPr sz="2200" b="1" spc="80" dirty="0">
                <a:solidFill>
                  <a:srgbClr val="C00000"/>
                </a:solidFill>
                <a:latin typeface="Times New Roman" panose="02020603050405020304" pitchFamily="18" charset="0"/>
                <a:cs typeface="Times New Roman" panose="02020603050405020304" pitchFamily="18" charset="0"/>
              </a:rPr>
              <a:t> </a:t>
            </a:r>
            <a:r>
              <a:rPr sz="2200" b="1" spc="105" dirty="0">
                <a:solidFill>
                  <a:srgbClr val="C00000"/>
                </a:solidFill>
                <a:latin typeface="Times New Roman" panose="02020603050405020304" pitchFamily="18" charset="0"/>
                <a:cs typeface="Times New Roman" panose="02020603050405020304" pitchFamily="18" charset="0"/>
              </a:rPr>
              <a:t>aggregate </a:t>
            </a:r>
            <a:r>
              <a:rPr sz="2200" b="1" spc="20" dirty="0">
                <a:solidFill>
                  <a:srgbClr val="C00000"/>
                </a:solidFill>
                <a:latin typeface="Times New Roman" panose="02020603050405020304" pitchFamily="18" charset="0"/>
                <a:cs typeface="Times New Roman" panose="02020603050405020304" pitchFamily="18" charset="0"/>
              </a:rPr>
              <a:t>turnover</a:t>
            </a:r>
            <a:r>
              <a:rPr sz="2200" b="1" spc="110" dirty="0">
                <a:solidFill>
                  <a:srgbClr val="C00000"/>
                </a:solidFill>
                <a:latin typeface="Times New Roman" panose="02020603050405020304" pitchFamily="18" charset="0"/>
                <a:cs typeface="Times New Roman" panose="02020603050405020304" pitchFamily="18" charset="0"/>
              </a:rPr>
              <a:t> </a:t>
            </a:r>
            <a:r>
              <a:rPr lang="en-US" sz="2200" b="1" spc="30" dirty="0">
                <a:solidFill>
                  <a:srgbClr val="C00000"/>
                </a:solidFill>
                <a:latin typeface="Times New Roman" panose="02020603050405020304" pitchFamily="18" charset="0"/>
                <a:cs typeface="Times New Roman" panose="02020603050405020304" pitchFamily="18" charset="0"/>
              </a:rPr>
              <a:t>up to</a:t>
            </a:r>
            <a:r>
              <a:rPr sz="2200" b="1" spc="60" dirty="0">
                <a:solidFill>
                  <a:srgbClr val="C00000"/>
                </a:solidFill>
                <a:latin typeface="Times New Roman" panose="02020603050405020304" pitchFamily="18" charset="0"/>
                <a:cs typeface="Times New Roman" panose="02020603050405020304" pitchFamily="18" charset="0"/>
              </a:rPr>
              <a:t> </a:t>
            </a:r>
            <a:r>
              <a:rPr sz="2200" b="1" spc="25" dirty="0">
                <a:solidFill>
                  <a:srgbClr val="C00000"/>
                </a:solidFill>
                <a:latin typeface="Times New Roman" panose="02020603050405020304" pitchFamily="18" charset="0"/>
                <a:cs typeface="Times New Roman" panose="02020603050405020304" pitchFamily="18" charset="0"/>
              </a:rPr>
              <a:t>5cr</a:t>
            </a:r>
            <a:r>
              <a:rPr lang="en-US" sz="2200" b="1" spc="25" dirty="0">
                <a:solidFill>
                  <a:srgbClr val="C00000"/>
                </a:solidFill>
                <a:latin typeface="Times New Roman" panose="02020603050405020304" pitchFamily="18" charset="0"/>
                <a:cs typeface="Times New Roman" panose="02020603050405020304" pitchFamily="18" charset="0"/>
              </a:rPr>
              <a:t> </a:t>
            </a:r>
            <a:r>
              <a:rPr lang="en-US" sz="2200" b="1" spc="80" dirty="0">
                <a:solidFill>
                  <a:srgbClr val="C00000"/>
                </a:solidFill>
                <a:latin typeface="Times New Roman" panose="02020603050405020304" pitchFamily="18" charset="0"/>
                <a:cs typeface="Times New Roman" panose="02020603050405020304" pitchFamily="18" charset="0"/>
              </a:rPr>
              <a:t>in preceding Financial Year i. e. FY 2020-21</a:t>
            </a:r>
            <a:r>
              <a:rPr lang="en-US" sz="2200" b="1" spc="25" dirty="0">
                <a:solidFill>
                  <a:srgbClr val="C00000"/>
                </a:solidFill>
                <a:latin typeface="Times New Roman" panose="02020603050405020304" pitchFamily="18" charset="0"/>
                <a:cs typeface="Times New Roman" panose="02020603050405020304" pitchFamily="18" charset="0"/>
              </a:rPr>
              <a:t> </a:t>
            </a:r>
            <a:r>
              <a:rPr lang="en-US" sz="2200" b="1" spc="70" dirty="0">
                <a:solidFill>
                  <a:srgbClr val="C00000"/>
                </a:solidFill>
                <a:latin typeface="Times New Roman" panose="02020603050405020304" pitchFamily="18" charset="0"/>
                <a:cs typeface="Times New Roman" panose="02020603050405020304" pitchFamily="18" charset="0"/>
              </a:rPr>
              <a:t> -Quarterly Filers(QRMP Scheme) of  GSTR-3B</a:t>
            </a:r>
            <a:endParaRPr sz="2200" dirty="0">
              <a:latin typeface="Times New Roman" panose="02020603050405020304" pitchFamily="18" charset="0"/>
              <a:cs typeface="Times New Roman" panose="02020603050405020304" pitchFamily="18" charset="0"/>
            </a:endParaRPr>
          </a:p>
        </p:txBody>
      </p:sp>
      <p:sp>
        <p:nvSpPr>
          <p:cNvPr id="12" name="TextBox 11">
            <a:extLst>
              <a:ext uri="{FF2B5EF4-FFF2-40B4-BE49-F238E27FC236}">
                <a16:creationId xmlns:a16="http://schemas.microsoft.com/office/drawing/2014/main" id="{9A7A8D22-3F63-493C-A61B-890BDAEEDFDB}"/>
              </a:ext>
            </a:extLst>
          </p:cNvPr>
          <p:cNvSpPr txBox="1"/>
          <p:nvPr/>
        </p:nvSpPr>
        <p:spPr>
          <a:xfrm>
            <a:off x="152400" y="3932872"/>
            <a:ext cx="5715000" cy="1477328"/>
          </a:xfrm>
          <a:prstGeom prst="rect">
            <a:avLst/>
          </a:prstGeom>
          <a:solidFill>
            <a:schemeClr val="accent3">
              <a:lumMod val="20000"/>
              <a:lumOff val="80000"/>
            </a:schemeClr>
          </a:solidFill>
        </p:spPr>
        <p:txBody>
          <a:bodyPr wrap="square">
            <a:spAutoFit/>
          </a:bodyPr>
          <a:lstStyle/>
          <a:p>
            <a:pPr algn="just"/>
            <a:r>
              <a:rPr lang="en-IN" sz="1800" b="1" i="0" u="none" strike="noStrike" baseline="0" dirty="0">
                <a:latin typeface="Times New Roman" panose="02020603050405020304" pitchFamily="18" charset="0"/>
                <a:cs typeface="Times New Roman" panose="02020603050405020304" pitchFamily="18" charset="0"/>
              </a:rPr>
              <a:t>Category-1:- </a:t>
            </a:r>
            <a:r>
              <a:rPr lang="en-IN" sz="1800" b="0" i="0" u="none" strike="noStrike" baseline="0" dirty="0">
                <a:latin typeface="Times New Roman" panose="02020603050405020304" pitchFamily="18" charset="0"/>
                <a:cs typeface="Times New Roman" panose="02020603050405020304" pitchFamily="18" charset="0"/>
              </a:rPr>
              <a:t>Chhattisgarh, Madhya Pradesh, Gujarat, Maharashtra, Karnataka, Goa, Kerala, Tamil Nadu, </a:t>
            </a:r>
            <a:r>
              <a:rPr lang="en-US" sz="1800" b="0" i="0" u="none" strike="noStrike" baseline="0" dirty="0">
                <a:latin typeface="Times New Roman" panose="02020603050405020304" pitchFamily="18" charset="0"/>
                <a:cs typeface="Times New Roman" panose="02020603050405020304" pitchFamily="18" charset="0"/>
              </a:rPr>
              <a:t>Telangana, Andhra Pradesh, the Union territories of Daman and Diu and Dadra and Nagar Haveli, Puducherry, Andaman and Nicobar Islands or Lakshadweep</a:t>
            </a:r>
            <a:endParaRPr lang="en-IN" dirty="0">
              <a:latin typeface="Times New Roman" panose="02020603050405020304" pitchFamily="18" charset="0"/>
              <a:cs typeface="Times New Roman" panose="02020603050405020304" pitchFamily="18" charset="0"/>
            </a:endParaRPr>
          </a:p>
        </p:txBody>
      </p:sp>
      <p:sp>
        <p:nvSpPr>
          <p:cNvPr id="14" name="TextBox 13">
            <a:extLst>
              <a:ext uri="{FF2B5EF4-FFF2-40B4-BE49-F238E27FC236}">
                <a16:creationId xmlns:a16="http://schemas.microsoft.com/office/drawing/2014/main" id="{FEF6DD8A-0F8F-413F-9DCD-93FA9138B922}"/>
              </a:ext>
            </a:extLst>
          </p:cNvPr>
          <p:cNvSpPr txBox="1"/>
          <p:nvPr/>
        </p:nvSpPr>
        <p:spPr>
          <a:xfrm>
            <a:off x="6019800" y="3932872"/>
            <a:ext cx="6019800" cy="1477328"/>
          </a:xfrm>
          <a:prstGeom prst="rect">
            <a:avLst/>
          </a:prstGeom>
          <a:solidFill>
            <a:schemeClr val="accent3">
              <a:lumMod val="20000"/>
              <a:lumOff val="80000"/>
            </a:schemeClr>
          </a:solidFill>
        </p:spPr>
        <p:txBody>
          <a:bodyPr wrap="square">
            <a:spAutoFit/>
          </a:bodyPr>
          <a:lstStyle/>
          <a:p>
            <a:pPr algn="just"/>
            <a:r>
              <a:rPr lang="en-IN" sz="1800" b="1" i="0" u="none" strike="noStrike" baseline="0" dirty="0">
                <a:latin typeface="Times New Roman" panose="02020603050405020304" pitchFamily="18" charset="0"/>
                <a:cs typeface="Times New Roman" panose="02020603050405020304" pitchFamily="18" charset="0"/>
              </a:rPr>
              <a:t>Category-2:- </a:t>
            </a:r>
            <a:r>
              <a:rPr lang="en-IN" sz="1800" b="0" i="0" u="none" strike="noStrike" baseline="0" dirty="0">
                <a:latin typeface="Times New Roman" panose="02020603050405020304" pitchFamily="18" charset="0"/>
                <a:cs typeface="Times New Roman" panose="02020603050405020304" pitchFamily="18" charset="0"/>
              </a:rPr>
              <a:t>Himachal Pradesh, Punjab, Uttarakhand, Haryana, Rajasthan, Uttar Pradesh, Bihar, Sikkim, Arunachal Pradesh, Nagaland, Manipur, Mizoram, Tripura, Meghalaya, Assam, West Bengal, Jharkhand or Odisha,</a:t>
            </a:r>
            <a:r>
              <a:rPr lang="en-US" sz="1800" b="0" i="0" u="none" strike="noStrike" baseline="0" dirty="0">
                <a:latin typeface="Times New Roman" panose="02020603050405020304" pitchFamily="18" charset="0"/>
                <a:cs typeface="Times New Roman" panose="02020603050405020304" pitchFamily="18" charset="0"/>
              </a:rPr>
              <a:t>the Union territories of Jammu and Kashmir, Ladakh, Chandigarh or Delhi</a:t>
            </a:r>
            <a:endParaRPr lang="en-IN" dirty="0">
              <a:latin typeface="Times New Roman" panose="02020603050405020304" pitchFamily="18" charset="0"/>
              <a:cs typeface="Times New Roman" panose="02020603050405020304" pitchFamily="18" charset="0"/>
            </a:endParaRPr>
          </a:p>
        </p:txBody>
      </p:sp>
      <p:sp>
        <p:nvSpPr>
          <p:cNvPr id="15" name="TextBox 14">
            <a:extLst>
              <a:ext uri="{FF2B5EF4-FFF2-40B4-BE49-F238E27FC236}">
                <a16:creationId xmlns:a16="http://schemas.microsoft.com/office/drawing/2014/main" id="{DCE69A1C-9433-4839-A9A0-F344A03ADF66}"/>
              </a:ext>
            </a:extLst>
          </p:cNvPr>
          <p:cNvSpPr txBox="1"/>
          <p:nvPr/>
        </p:nvSpPr>
        <p:spPr>
          <a:xfrm>
            <a:off x="381000" y="5544235"/>
            <a:ext cx="11353800" cy="323165"/>
          </a:xfrm>
          <a:prstGeom prst="rect">
            <a:avLst/>
          </a:prstGeom>
          <a:solidFill>
            <a:schemeClr val="accent6">
              <a:lumMod val="20000"/>
              <a:lumOff val="80000"/>
            </a:schemeClr>
          </a:solidFill>
        </p:spPr>
        <p:txBody>
          <a:bodyPr wrap="square">
            <a:spAutoFit/>
          </a:bodyPr>
          <a:lstStyle/>
          <a:p>
            <a:pPr marL="12700" marR="5080" algn="just">
              <a:lnSpc>
                <a:spcPct val="100299"/>
              </a:lnSpc>
              <a:spcBef>
                <a:spcPts val="90"/>
              </a:spcBef>
            </a:pPr>
            <a:r>
              <a:rPr lang="en-US" sz="1500" b="1" spc="85" dirty="0">
                <a:solidFill>
                  <a:srgbClr val="FF0000"/>
                </a:solidFill>
                <a:latin typeface="Times New Roman" panose="02020603050405020304" pitchFamily="18" charset="0"/>
                <a:cs typeface="Times New Roman" panose="02020603050405020304" pitchFamily="18" charset="0"/>
              </a:rPr>
              <a:t>Note: In Notification Period has been mentioned as March,2021 &amp; April,2021 instead of Jan-Mar’21</a:t>
            </a:r>
          </a:p>
        </p:txBody>
      </p:sp>
      <p:sp>
        <p:nvSpPr>
          <p:cNvPr id="16" name="TextBox 15">
            <a:extLst>
              <a:ext uri="{FF2B5EF4-FFF2-40B4-BE49-F238E27FC236}">
                <a16:creationId xmlns:a16="http://schemas.microsoft.com/office/drawing/2014/main" id="{9EB4AF1F-DFEF-4D12-BA7C-F944E5E50C58}"/>
              </a:ext>
            </a:extLst>
          </p:cNvPr>
          <p:cNvSpPr txBox="1"/>
          <p:nvPr/>
        </p:nvSpPr>
        <p:spPr>
          <a:xfrm>
            <a:off x="228600" y="5867400"/>
            <a:ext cx="8534400" cy="707886"/>
          </a:xfrm>
          <a:prstGeom prst="rect">
            <a:avLst/>
          </a:prstGeom>
          <a:noFill/>
        </p:spPr>
        <p:txBody>
          <a:bodyPr wrap="square">
            <a:spAutoFit/>
          </a:bodyPr>
          <a:lstStyle/>
          <a:p>
            <a:r>
              <a:rPr lang="en-US" sz="2000" b="1" spc="85" dirty="0">
                <a:solidFill>
                  <a:schemeClr val="tx2">
                    <a:lumMod val="60000"/>
                    <a:lumOff val="40000"/>
                  </a:schemeClr>
                </a:solidFill>
                <a:latin typeface="Times New Roman" panose="02020603050405020304" pitchFamily="18" charset="0"/>
                <a:cs typeface="Times New Roman" panose="02020603050405020304" pitchFamily="18" charset="0"/>
              </a:rPr>
              <a:t>Click on the below links for Notifications </a:t>
            </a:r>
          </a:p>
          <a:p>
            <a:r>
              <a:rPr lang="en-IN" sz="2000" b="1" i="0" u="none" strike="noStrike" dirty="0">
                <a:solidFill>
                  <a:schemeClr val="tx2">
                    <a:lumMod val="60000"/>
                    <a:lumOff val="40000"/>
                  </a:schemeClr>
                </a:solidFill>
                <a:effectLst/>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Notification No. 08/2021-Central Tax</a:t>
            </a:r>
            <a:r>
              <a:rPr lang="en-IN" sz="2000" b="1" i="0" u="none" strike="noStrike" dirty="0">
                <a:solidFill>
                  <a:schemeClr val="tx2">
                    <a:lumMod val="60000"/>
                    <a:lumOff val="40000"/>
                  </a:schemeClr>
                </a:solidFill>
                <a:effectLst/>
                <a:latin typeface="Times New Roman" panose="02020603050405020304" pitchFamily="18" charset="0"/>
                <a:cs typeface="Times New Roman" panose="02020603050405020304" pitchFamily="18" charset="0"/>
              </a:rPr>
              <a:t> </a:t>
            </a:r>
            <a:r>
              <a:rPr lang="en-US" sz="2000" b="1" spc="85" dirty="0">
                <a:solidFill>
                  <a:schemeClr val="tx2">
                    <a:lumMod val="60000"/>
                    <a:lumOff val="40000"/>
                  </a:schemeClr>
                </a:solidFill>
                <a:latin typeface="Times New Roman" panose="02020603050405020304" pitchFamily="18" charset="0"/>
                <a:cs typeface="Times New Roman" panose="02020603050405020304" pitchFamily="18" charset="0"/>
              </a:rPr>
              <a:t>&amp; </a:t>
            </a:r>
            <a:r>
              <a:rPr lang="en-IN" sz="2000" b="1" i="0" u="none" strike="noStrike" dirty="0">
                <a:solidFill>
                  <a:schemeClr val="tx2">
                    <a:lumMod val="60000"/>
                    <a:lumOff val="40000"/>
                  </a:schemeClr>
                </a:solidFill>
                <a:effectLst/>
                <a:latin typeface="Times New Roman" panose="02020603050405020304" pitchFamily="18" charset="0"/>
                <a:cs typeface="Times New Roman" panose="02020603050405020304" pitchFamily="18" charset="0"/>
                <a:hlinkClick r:id="rId4">
                  <a:extLst>
                    <a:ext uri="{A12FA001-AC4F-418D-AE19-62706E023703}">
                      <ahyp:hlinkClr xmlns:ahyp="http://schemas.microsoft.com/office/drawing/2018/hyperlinkcolor" val="tx"/>
                    </a:ext>
                  </a:extLst>
                </a:hlinkClick>
              </a:rPr>
              <a:t>Notification No. 09/2021-Central Tax</a:t>
            </a:r>
            <a:endParaRPr lang="en-IN" sz="2000" b="1" dirty="0">
              <a:solidFill>
                <a:schemeClr val="tx2">
                  <a:lumMod val="60000"/>
                  <a:lumOff val="40000"/>
                </a:schemeClr>
              </a:solidFill>
              <a:latin typeface="Times New Roman" panose="02020603050405020304" pitchFamily="18" charset="0"/>
              <a:cs typeface="Times New Roman" panose="02020603050405020304" pitchFamily="18" charset="0"/>
            </a:endParaRPr>
          </a:p>
        </p:txBody>
      </p:sp>
      <p:pic>
        <p:nvPicPr>
          <p:cNvPr id="17" name="Picture 2">
            <a:extLst>
              <a:ext uri="{FF2B5EF4-FFF2-40B4-BE49-F238E27FC236}">
                <a16:creationId xmlns:a16="http://schemas.microsoft.com/office/drawing/2014/main" id="{4CA7DFE1-8082-4E26-991A-0770F3396655}"/>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257800" y="5943600"/>
            <a:ext cx="381000" cy="304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62938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66522" y="43688"/>
            <a:ext cx="11034878" cy="350737"/>
          </a:xfrm>
          <a:prstGeom prst="rect">
            <a:avLst/>
          </a:prstGeom>
        </p:spPr>
        <p:txBody>
          <a:bodyPr vert="horz" wrap="square" lIns="0" tIns="12065" rIns="0" bIns="0" rtlCol="0">
            <a:spAutoFit/>
          </a:bodyPr>
          <a:lstStyle/>
          <a:p>
            <a:pPr marL="12700">
              <a:lnSpc>
                <a:spcPct val="100000"/>
              </a:lnSpc>
              <a:spcBef>
                <a:spcPts val="95"/>
              </a:spcBef>
            </a:pPr>
            <a:r>
              <a:rPr spc="70" dirty="0">
                <a:latin typeface="Times New Roman" panose="02020603050405020304" pitchFamily="18" charset="0"/>
                <a:cs typeface="Times New Roman" panose="02020603050405020304" pitchFamily="18" charset="0"/>
              </a:rPr>
              <a:t>Relaxation</a:t>
            </a:r>
            <a:r>
              <a:rPr lang="en-US" spc="70" dirty="0">
                <a:latin typeface="Times New Roman" panose="02020603050405020304" pitchFamily="18" charset="0"/>
                <a:cs typeface="Times New Roman" panose="02020603050405020304" pitchFamily="18" charset="0"/>
              </a:rPr>
              <a:t>s regarding CMP-08</a:t>
            </a:r>
            <a:endParaRPr spc="70" dirty="0">
              <a:latin typeface="Times New Roman" panose="02020603050405020304" pitchFamily="18" charset="0"/>
              <a:cs typeface="Times New Roman" panose="02020603050405020304" pitchFamily="18" charset="0"/>
            </a:endParaRPr>
          </a:p>
        </p:txBody>
      </p:sp>
      <p:sp>
        <p:nvSpPr>
          <p:cNvPr id="3" name="object 3"/>
          <p:cNvSpPr/>
          <p:nvPr/>
        </p:nvSpPr>
        <p:spPr>
          <a:xfrm>
            <a:off x="11381231" y="6481571"/>
            <a:ext cx="655320" cy="340360"/>
          </a:xfrm>
          <a:custGeom>
            <a:avLst/>
            <a:gdLst/>
            <a:ahLst/>
            <a:cxnLst/>
            <a:rect l="l" t="t" r="r" b="b"/>
            <a:pathLst>
              <a:path w="655320" h="340359">
                <a:moveTo>
                  <a:pt x="655320" y="0"/>
                </a:moveTo>
                <a:lnTo>
                  <a:pt x="0" y="0"/>
                </a:lnTo>
                <a:lnTo>
                  <a:pt x="0" y="339851"/>
                </a:lnTo>
                <a:lnTo>
                  <a:pt x="655320" y="339851"/>
                </a:lnTo>
                <a:lnTo>
                  <a:pt x="655320" y="0"/>
                </a:lnTo>
                <a:close/>
              </a:path>
            </a:pathLst>
          </a:custGeom>
          <a:solidFill>
            <a:srgbClr val="FF0000"/>
          </a:solidFill>
        </p:spPr>
        <p:txBody>
          <a:bodyPr wrap="square" lIns="0" tIns="0" rIns="0" bIns="0" rtlCol="0"/>
          <a:lstStyle/>
          <a:p>
            <a:endParaRPr/>
          </a:p>
        </p:txBody>
      </p:sp>
      <p:pic>
        <p:nvPicPr>
          <p:cNvPr id="4" name="object 4"/>
          <p:cNvPicPr/>
          <p:nvPr/>
        </p:nvPicPr>
        <p:blipFill>
          <a:blip r:embed="rId2" cstate="print"/>
          <a:stretch>
            <a:fillRect/>
          </a:stretch>
        </p:blipFill>
        <p:spPr>
          <a:xfrm>
            <a:off x="5199150" y="6503213"/>
            <a:ext cx="1462990" cy="295046"/>
          </a:xfrm>
          <a:prstGeom prst="rect">
            <a:avLst/>
          </a:prstGeom>
        </p:spPr>
      </p:pic>
      <p:graphicFrame>
        <p:nvGraphicFramePr>
          <p:cNvPr id="5" name="object 5"/>
          <p:cNvGraphicFramePr>
            <a:graphicFrameLocks noGrp="1"/>
          </p:cNvGraphicFramePr>
          <p:nvPr>
            <p:extLst>
              <p:ext uri="{D42A27DB-BD31-4B8C-83A1-F6EECF244321}">
                <p14:modId xmlns:p14="http://schemas.microsoft.com/office/powerpoint/2010/main" val="2454897255"/>
              </p:ext>
            </p:extLst>
          </p:nvPr>
        </p:nvGraphicFramePr>
        <p:xfrm>
          <a:off x="360718" y="1905000"/>
          <a:ext cx="11297882" cy="1538224"/>
        </p:xfrm>
        <a:graphic>
          <a:graphicData uri="http://schemas.openxmlformats.org/drawingml/2006/table">
            <a:tbl>
              <a:tblPr firstRow="1" bandRow="1">
                <a:tableStyleId>{2D5ABB26-0587-4C30-8999-92F81FD0307C}</a:tableStyleId>
              </a:tblPr>
              <a:tblGrid>
                <a:gridCol w="987159">
                  <a:extLst>
                    <a:ext uri="{9D8B030D-6E8A-4147-A177-3AD203B41FA5}">
                      <a16:colId xmlns:a16="http://schemas.microsoft.com/office/drawing/2014/main" val="20000"/>
                    </a:ext>
                  </a:extLst>
                </a:gridCol>
                <a:gridCol w="2070906">
                  <a:extLst>
                    <a:ext uri="{9D8B030D-6E8A-4147-A177-3AD203B41FA5}">
                      <a16:colId xmlns:a16="http://schemas.microsoft.com/office/drawing/2014/main" val="20001"/>
                    </a:ext>
                  </a:extLst>
                </a:gridCol>
                <a:gridCol w="1915217">
                  <a:extLst>
                    <a:ext uri="{9D8B030D-6E8A-4147-A177-3AD203B41FA5}">
                      <a16:colId xmlns:a16="http://schemas.microsoft.com/office/drawing/2014/main" val="20002"/>
                    </a:ext>
                  </a:extLst>
                </a:gridCol>
                <a:gridCol w="2286000">
                  <a:extLst>
                    <a:ext uri="{9D8B030D-6E8A-4147-A177-3AD203B41FA5}">
                      <a16:colId xmlns:a16="http://schemas.microsoft.com/office/drawing/2014/main" val="20004"/>
                    </a:ext>
                  </a:extLst>
                </a:gridCol>
                <a:gridCol w="2137290">
                  <a:extLst>
                    <a:ext uri="{9D8B030D-6E8A-4147-A177-3AD203B41FA5}">
                      <a16:colId xmlns:a16="http://schemas.microsoft.com/office/drawing/2014/main" val="20005"/>
                    </a:ext>
                  </a:extLst>
                </a:gridCol>
                <a:gridCol w="1901310">
                  <a:extLst>
                    <a:ext uri="{9D8B030D-6E8A-4147-A177-3AD203B41FA5}">
                      <a16:colId xmlns:a16="http://schemas.microsoft.com/office/drawing/2014/main" val="3692975347"/>
                    </a:ext>
                  </a:extLst>
                </a:gridCol>
              </a:tblGrid>
              <a:tr h="381000">
                <a:tc>
                  <a:txBody>
                    <a:bodyPr/>
                    <a:lstStyle/>
                    <a:p>
                      <a:pPr algn="ctr">
                        <a:lnSpc>
                          <a:spcPts val="2065"/>
                        </a:lnSpc>
                      </a:pPr>
                      <a:r>
                        <a:rPr sz="1800" spc="-5" dirty="0">
                          <a:latin typeface="Times New Roman" panose="02020603050405020304" pitchFamily="18" charset="0"/>
                          <a:cs typeface="Times New Roman" panose="02020603050405020304" pitchFamily="18" charset="0"/>
                        </a:rPr>
                        <a:t>S.No.</a:t>
                      </a: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lnSpc>
                          <a:spcPts val="2065"/>
                        </a:lnSpc>
                      </a:pPr>
                      <a:r>
                        <a:rPr sz="1800" spc="-5" dirty="0">
                          <a:latin typeface="Times New Roman" panose="02020603050405020304" pitchFamily="18" charset="0"/>
                          <a:cs typeface="Times New Roman" panose="02020603050405020304" pitchFamily="18" charset="0"/>
                        </a:rPr>
                        <a:t>Month</a:t>
                      </a: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737870">
                        <a:lnSpc>
                          <a:spcPts val="2065"/>
                        </a:lnSpc>
                      </a:pPr>
                      <a:r>
                        <a:rPr sz="1800" spc="-5" dirty="0">
                          <a:latin typeface="Times New Roman" panose="02020603050405020304" pitchFamily="18" charset="0"/>
                          <a:cs typeface="Times New Roman" panose="02020603050405020304" pitchFamily="18" charset="0"/>
                        </a:rPr>
                        <a:t>Due</a:t>
                      </a:r>
                      <a:r>
                        <a:rPr sz="1800" spc="-35" dirty="0">
                          <a:latin typeface="Times New Roman" panose="02020603050405020304" pitchFamily="18" charset="0"/>
                          <a:cs typeface="Times New Roman" panose="02020603050405020304" pitchFamily="18" charset="0"/>
                        </a:rPr>
                        <a:t> </a:t>
                      </a:r>
                      <a:r>
                        <a:rPr sz="1800" spc="-5" dirty="0">
                          <a:latin typeface="Times New Roman" panose="02020603050405020304" pitchFamily="18" charset="0"/>
                          <a:cs typeface="Times New Roman" panose="02020603050405020304" pitchFamily="18" charset="0"/>
                        </a:rPr>
                        <a:t>Date</a:t>
                      </a: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gridSpan="3">
                  <a:txBody>
                    <a:bodyPr/>
                    <a:lstStyle/>
                    <a:p>
                      <a:pPr marL="102870" algn="ctr">
                        <a:lnSpc>
                          <a:spcPts val="2065"/>
                        </a:lnSpc>
                      </a:pPr>
                      <a:r>
                        <a:rPr lang="en-US" sz="1800" spc="-5" dirty="0">
                          <a:latin typeface="Times New Roman" panose="02020603050405020304" pitchFamily="18" charset="0"/>
                          <a:cs typeface="Times New Roman" panose="02020603050405020304" pitchFamily="18" charset="0"/>
                        </a:rPr>
                        <a:t>Interest Relaxation</a:t>
                      </a: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hMerge="1">
                  <a:txBody>
                    <a:bodyPr/>
                    <a:lstStyle/>
                    <a:p>
                      <a:endParaRPr/>
                    </a:p>
                  </a:txBody>
                  <a:tcPr marL="0" marR="0" marT="0" marB="0"/>
                </a:tc>
                <a:tc hMerge="1">
                  <a:txBody>
                    <a:bodyPr/>
                    <a:lstStyle/>
                    <a:p>
                      <a:pPr marL="102870" algn="ctr">
                        <a:lnSpc>
                          <a:spcPts val="2065"/>
                        </a:lnSpc>
                      </a:pPr>
                      <a:endParaRPr sz="1800" dirty="0">
                        <a:latin typeface="Arial MT"/>
                        <a:cs typeface="Arial MT"/>
                      </a:endParaRPr>
                    </a:p>
                  </a:txBody>
                  <a:tcPr marL="0" marR="0" marT="0" marB="0">
                    <a:lnL w="6350">
                      <a:solidFill>
                        <a:srgbClr val="000000"/>
                      </a:solidFill>
                      <a:prstDash val="solid"/>
                    </a:lnL>
                    <a:lnB w="6350" cap="flat" cmpd="sng" algn="ctr">
                      <a:solidFill>
                        <a:srgbClr val="FFC000"/>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0"/>
                  </a:ext>
                </a:extLst>
              </a:tr>
              <a:tr h="357124">
                <a:tc gridSpan="3">
                  <a:txBody>
                    <a:bodyPr/>
                    <a:lstStyle/>
                    <a:p>
                      <a:pPr>
                        <a:lnSpc>
                          <a:spcPct val="100000"/>
                        </a:lnSpc>
                      </a:pPr>
                      <a:endParaRPr sz="17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hMerge="1">
                  <a:txBody>
                    <a:bodyPr/>
                    <a:lstStyle/>
                    <a:p>
                      <a:endParaRPr/>
                    </a:p>
                  </a:txBody>
                  <a:tcPr marL="0" marR="0" marT="0" marB="0"/>
                </a:tc>
                <a:tc hMerge="1">
                  <a:txBody>
                    <a:bodyPr/>
                    <a:lstStyle/>
                    <a:p>
                      <a:endParaRPr/>
                    </a:p>
                  </a:txBody>
                  <a:tcPr marL="0" marR="0" marT="0" marB="0"/>
                </a:tc>
                <a:tc>
                  <a:txBody>
                    <a:bodyPr/>
                    <a:lstStyle/>
                    <a:p>
                      <a:pPr marL="1270" algn="ctr">
                        <a:lnSpc>
                          <a:spcPts val="2065"/>
                        </a:lnSpc>
                      </a:pPr>
                      <a:r>
                        <a:rPr lang="en-US" sz="1800" dirty="0">
                          <a:latin typeface="Times New Roman" panose="02020603050405020304" pitchFamily="18" charset="0"/>
                          <a:cs typeface="Times New Roman" panose="02020603050405020304" pitchFamily="18" charset="0"/>
                        </a:rPr>
                        <a:t>No Interest</a:t>
                      </a: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3810" algn="ctr">
                        <a:lnSpc>
                          <a:spcPts val="2065"/>
                        </a:lnSpc>
                      </a:pPr>
                      <a:r>
                        <a:rPr lang="en-US" sz="1800" spc="-5" dirty="0">
                          <a:latin typeface="Times New Roman" panose="02020603050405020304" pitchFamily="18" charset="0"/>
                          <a:cs typeface="Times New Roman" panose="02020603050405020304" pitchFamily="18" charset="0"/>
                        </a:rPr>
                        <a:t>Interest @ 9%</a:t>
                      </a: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3810" marR="0" lvl="0" indent="0" algn="ctr" defTabSz="914400" eaLnBrk="1" fontAlgn="auto" latinLnBrk="0" hangingPunct="1">
                        <a:lnSpc>
                          <a:spcPts val="2065"/>
                        </a:lnSpc>
                        <a:spcBef>
                          <a:spcPts val="0"/>
                        </a:spcBef>
                        <a:spcAft>
                          <a:spcPts val="0"/>
                        </a:spcAft>
                        <a:buClrTx/>
                        <a:buSzTx/>
                        <a:buFontTx/>
                        <a:buNone/>
                        <a:tabLst/>
                        <a:defRPr/>
                      </a:pPr>
                      <a:r>
                        <a:rPr lang="en-US" sz="1800" spc="-5" dirty="0">
                          <a:latin typeface="Times New Roman" panose="02020603050405020304" pitchFamily="18" charset="0"/>
                          <a:cs typeface="Times New Roman" panose="02020603050405020304" pitchFamily="18" charset="0"/>
                        </a:rPr>
                        <a:t>Interest @ 18%</a:t>
                      </a:r>
                      <a:endParaRPr lang="en-US"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1"/>
                  </a:ext>
                </a:extLst>
              </a:tr>
              <a:tr h="557402">
                <a:tc>
                  <a:txBody>
                    <a:bodyPr/>
                    <a:lstStyle/>
                    <a:p>
                      <a:pPr marL="635" algn="ctr">
                        <a:lnSpc>
                          <a:spcPts val="2090"/>
                        </a:lnSpc>
                        <a:spcBef>
                          <a:spcPts val="5"/>
                        </a:spcBef>
                      </a:pPr>
                      <a:r>
                        <a:rPr sz="1800" dirty="0">
                          <a:latin typeface="Times New Roman" panose="02020603050405020304" pitchFamily="18" charset="0"/>
                          <a:cs typeface="Times New Roman" panose="02020603050405020304" pitchFamily="18" charset="0"/>
                        </a:rPr>
                        <a:t>1</a:t>
                      </a:r>
                    </a:p>
                  </a:txBody>
                  <a:tcPr marL="0" marR="0" marT="127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1270" algn="ctr">
                        <a:lnSpc>
                          <a:spcPct val="100000"/>
                        </a:lnSpc>
                        <a:spcBef>
                          <a:spcPts val="35"/>
                        </a:spcBef>
                      </a:pPr>
                      <a:r>
                        <a:rPr lang="en-US" sz="1800" spc="-5" dirty="0">
                          <a:latin typeface="Times New Roman" panose="02020603050405020304" pitchFamily="18" charset="0"/>
                          <a:cs typeface="Times New Roman" panose="02020603050405020304" pitchFamily="18" charset="0"/>
                        </a:rPr>
                        <a:t>Jan-Mar</a:t>
                      </a:r>
                      <a:r>
                        <a:rPr sz="1800" spc="-5" dirty="0">
                          <a:latin typeface="Times New Roman" panose="02020603050405020304" pitchFamily="18" charset="0"/>
                          <a:cs typeface="Times New Roman" panose="02020603050405020304" pitchFamily="18" charset="0"/>
                        </a:rPr>
                        <a:t>'202</a:t>
                      </a:r>
                      <a:r>
                        <a:rPr lang="en-US" sz="1800" spc="-5" dirty="0">
                          <a:latin typeface="Times New Roman" panose="02020603050405020304" pitchFamily="18" charset="0"/>
                          <a:cs typeface="Times New Roman" panose="02020603050405020304" pitchFamily="18" charset="0"/>
                        </a:rPr>
                        <a:t>1</a:t>
                      </a:r>
                    </a:p>
                    <a:p>
                      <a:pPr marL="1270" algn="ctr">
                        <a:lnSpc>
                          <a:spcPct val="100000"/>
                        </a:lnSpc>
                        <a:spcBef>
                          <a:spcPts val="35"/>
                        </a:spcBef>
                      </a:pPr>
                      <a:endParaRPr sz="1800" dirty="0">
                        <a:latin typeface="Times New Roman" panose="02020603050405020304" pitchFamily="18" charset="0"/>
                        <a:cs typeface="Times New Roman" panose="02020603050405020304" pitchFamily="18" charset="0"/>
                      </a:endParaRPr>
                    </a:p>
                  </a:txBody>
                  <a:tcPr marL="0" marR="0" marT="444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R="481965" algn="r">
                        <a:lnSpc>
                          <a:spcPct val="100000"/>
                        </a:lnSpc>
                        <a:spcBef>
                          <a:spcPts val="35"/>
                        </a:spcBef>
                      </a:pPr>
                      <a:r>
                        <a:rPr lang="en-US" sz="1800" spc="-10" dirty="0">
                          <a:latin typeface="Times New Roman" panose="02020603050405020304" pitchFamily="18" charset="0"/>
                          <a:cs typeface="Times New Roman" panose="02020603050405020304" pitchFamily="18" charset="0"/>
                        </a:rPr>
                        <a:t>18</a:t>
                      </a:r>
                      <a:r>
                        <a:rPr lang="en-US" sz="1800" spc="-10" baseline="30000" dirty="0">
                          <a:latin typeface="Times New Roman" panose="02020603050405020304" pitchFamily="18" charset="0"/>
                          <a:cs typeface="Times New Roman" panose="02020603050405020304" pitchFamily="18" charset="0"/>
                        </a:rPr>
                        <a:t>th</a:t>
                      </a:r>
                      <a:r>
                        <a:rPr lang="en-US" sz="1800" spc="-10" dirty="0">
                          <a:latin typeface="Times New Roman" panose="02020603050405020304" pitchFamily="18" charset="0"/>
                          <a:cs typeface="Times New Roman" panose="02020603050405020304" pitchFamily="18" charset="0"/>
                        </a:rPr>
                        <a:t> April’21</a:t>
                      </a:r>
                      <a:endParaRPr sz="1800" dirty="0">
                        <a:latin typeface="Times New Roman" panose="02020603050405020304" pitchFamily="18" charset="0"/>
                        <a:cs typeface="Times New Roman" panose="02020603050405020304" pitchFamily="18" charset="0"/>
                      </a:endParaRPr>
                    </a:p>
                  </a:txBody>
                  <a:tcPr marL="0" marR="0" marT="444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1270" algn="ctr">
                        <a:lnSpc>
                          <a:spcPts val="2065"/>
                        </a:lnSpc>
                      </a:pPr>
                      <a:r>
                        <a:rPr lang="en-US" sz="1800" dirty="0">
                          <a:latin typeface="Times New Roman" panose="02020603050405020304" pitchFamily="18" charset="0"/>
                          <a:cs typeface="Times New Roman" panose="02020603050405020304" pitchFamily="18" charset="0"/>
                        </a:rPr>
                        <a:t>15 days from due date - </a:t>
                      </a:r>
                      <a:r>
                        <a:rPr lang="en-US" sz="1800" spc="-10" dirty="0">
                          <a:latin typeface="Times New Roman" panose="02020603050405020304" pitchFamily="18" charset="0"/>
                          <a:cs typeface="Times New Roman" panose="02020603050405020304" pitchFamily="18" charset="0"/>
                        </a:rPr>
                        <a:t>till 3</a:t>
                      </a:r>
                      <a:r>
                        <a:rPr lang="en-US" sz="1800" spc="-10" baseline="30000" dirty="0">
                          <a:latin typeface="Times New Roman" panose="02020603050405020304" pitchFamily="18" charset="0"/>
                          <a:cs typeface="Times New Roman" panose="02020603050405020304" pitchFamily="18" charset="0"/>
                        </a:rPr>
                        <a:t>rd</a:t>
                      </a:r>
                      <a:r>
                        <a:rPr lang="en-US" sz="1800" spc="-110" dirty="0">
                          <a:latin typeface="Times New Roman" panose="02020603050405020304" pitchFamily="18" charset="0"/>
                          <a:cs typeface="Times New Roman" panose="02020603050405020304" pitchFamily="18" charset="0"/>
                        </a:rPr>
                        <a:t> May</a:t>
                      </a:r>
                      <a:r>
                        <a:rPr lang="en-US" sz="1800" dirty="0">
                          <a:latin typeface="Times New Roman" panose="02020603050405020304" pitchFamily="18" charset="0"/>
                          <a:cs typeface="Times New Roman" panose="02020603050405020304" pitchFamily="18" charset="0"/>
                        </a:rPr>
                        <a:t> </a:t>
                      </a:r>
                      <a:r>
                        <a:rPr lang="en-US" sz="1800" spc="-10" dirty="0">
                          <a:latin typeface="Times New Roman" panose="02020603050405020304" pitchFamily="18" charset="0"/>
                          <a:cs typeface="Times New Roman" panose="02020603050405020304" pitchFamily="18" charset="0"/>
                        </a:rPr>
                        <a:t>2021</a:t>
                      </a: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905" marR="0" lvl="0" indent="0" algn="ctr" defTabSz="914400" eaLnBrk="1" fontAlgn="auto" latinLnBrk="0" hangingPunct="1">
                        <a:lnSpc>
                          <a:spcPts val="2065"/>
                        </a:lnSpc>
                        <a:spcBef>
                          <a:spcPts val="0"/>
                        </a:spcBef>
                        <a:spcAft>
                          <a:spcPts val="0"/>
                        </a:spcAft>
                        <a:buClrTx/>
                        <a:buSzTx/>
                        <a:buFontTx/>
                        <a:buNone/>
                        <a:tabLst/>
                        <a:defRPr/>
                      </a:pPr>
                      <a:r>
                        <a:rPr lang="en-US" sz="1800" spc="-10" dirty="0">
                          <a:latin typeface="Times New Roman" panose="02020603050405020304" pitchFamily="18" charset="0"/>
                          <a:cs typeface="Times New Roman" panose="02020603050405020304" pitchFamily="18" charset="0"/>
                        </a:rPr>
                        <a:t>Next15 days – (4</a:t>
                      </a:r>
                      <a:r>
                        <a:rPr lang="en-US" sz="1800" spc="-10" baseline="30000" dirty="0">
                          <a:latin typeface="Times New Roman" panose="02020603050405020304" pitchFamily="18" charset="0"/>
                          <a:cs typeface="Times New Roman" panose="02020603050405020304" pitchFamily="18" charset="0"/>
                        </a:rPr>
                        <a:t>th</a:t>
                      </a:r>
                      <a:r>
                        <a:rPr lang="en-US" sz="1800" spc="-10" dirty="0">
                          <a:latin typeface="Times New Roman" panose="02020603050405020304" pitchFamily="18" charset="0"/>
                          <a:cs typeface="Times New Roman" panose="02020603050405020304" pitchFamily="18" charset="0"/>
                        </a:rPr>
                        <a:t>  May to 18</a:t>
                      </a:r>
                      <a:r>
                        <a:rPr lang="en-US" sz="1800" spc="-10" baseline="30000" dirty="0">
                          <a:latin typeface="Times New Roman" panose="02020603050405020304" pitchFamily="18" charset="0"/>
                          <a:cs typeface="Times New Roman" panose="02020603050405020304" pitchFamily="18" charset="0"/>
                        </a:rPr>
                        <a:t>th</a:t>
                      </a:r>
                      <a:r>
                        <a:rPr lang="en-US" sz="1800" spc="-10" dirty="0">
                          <a:latin typeface="Times New Roman" panose="02020603050405020304" pitchFamily="18" charset="0"/>
                          <a:cs typeface="Times New Roman" panose="02020603050405020304" pitchFamily="18" charset="0"/>
                        </a:rPr>
                        <a:t> May’2021)</a:t>
                      </a:r>
                      <a:endParaRPr lang="en-US" sz="1800" dirty="0">
                        <a:latin typeface="Times New Roman" panose="02020603050405020304" pitchFamily="18" charset="0"/>
                        <a:cs typeface="Times New Roman" panose="02020603050405020304" pitchFamily="18" charset="0"/>
                      </a:endParaRPr>
                    </a:p>
                    <a:p>
                      <a:pPr marL="1905" algn="ctr">
                        <a:lnSpc>
                          <a:spcPts val="2065"/>
                        </a:lnSpc>
                      </a:pP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905" algn="ctr">
                        <a:lnSpc>
                          <a:spcPts val="2065"/>
                        </a:lnSpc>
                      </a:pPr>
                      <a:r>
                        <a:rPr lang="en-US" sz="1800" dirty="0">
                          <a:latin typeface="Times New Roman" panose="02020603050405020304" pitchFamily="18" charset="0"/>
                          <a:cs typeface="Times New Roman" panose="02020603050405020304" pitchFamily="18" charset="0"/>
                        </a:rPr>
                        <a:t>From 19</a:t>
                      </a:r>
                      <a:r>
                        <a:rPr lang="en-US" sz="1800" baseline="30000" dirty="0">
                          <a:latin typeface="Times New Roman" panose="02020603050405020304" pitchFamily="18" charset="0"/>
                          <a:cs typeface="Times New Roman" panose="02020603050405020304" pitchFamily="18" charset="0"/>
                        </a:rPr>
                        <a:t>th</a:t>
                      </a:r>
                      <a:r>
                        <a:rPr lang="en-US" sz="1800" dirty="0">
                          <a:latin typeface="Times New Roman" panose="02020603050405020304" pitchFamily="18" charset="0"/>
                          <a:cs typeface="Times New Roman" panose="02020603050405020304" pitchFamily="18" charset="0"/>
                        </a:rPr>
                        <a:t>   May 2021 onwards</a:t>
                      </a: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2"/>
                  </a:ext>
                </a:extLst>
              </a:tr>
            </a:tbl>
          </a:graphicData>
        </a:graphic>
      </p:graphicFrame>
      <p:sp>
        <p:nvSpPr>
          <p:cNvPr id="8" name="object 8"/>
          <p:cNvSpPr txBox="1">
            <a:spLocks noGrp="1"/>
          </p:cNvSpPr>
          <p:nvPr>
            <p:ph type="ftr" sz="quarter" idx="5"/>
          </p:nvPr>
        </p:nvSpPr>
        <p:spPr>
          <a:prstGeom prst="rect">
            <a:avLst/>
          </a:prstGeom>
        </p:spPr>
        <p:txBody>
          <a:bodyPr vert="horz" wrap="square" lIns="0" tIns="0" rIns="0" bIns="0" rtlCol="0">
            <a:spAutoFit/>
          </a:bodyPr>
          <a:lstStyle/>
          <a:p>
            <a:pPr marL="12700">
              <a:lnSpc>
                <a:spcPts val="2615"/>
              </a:lnSpc>
            </a:pPr>
            <a:r>
              <a:rPr spc="75" dirty="0"/>
              <a:t>Ashu</a:t>
            </a:r>
            <a:r>
              <a:rPr spc="25" dirty="0"/>
              <a:t> </a:t>
            </a:r>
            <a:r>
              <a:rPr spc="130" dirty="0"/>
              <a:t>Dalmia</a:t>
            </a:r>
          </a:p>
        </p:txBody>
      </p:sp>
      <p:sp>
        <p:nvSpPr>
          <p:cNvPr id="9" name="object 9"/>
          <p:cNvSpPr txBox="1">
            <a:spLocks noGrp="1"/>
          </p:cNvSpPr>
          <p:nvPr>
            <p:ph type="sldNum" sz="quarter" idx="7"/>
          </p:nvPr>
        </p:nvSpPr>
        <p:spPr>
          <a:xfrm>
            <a:off x="11593196" y="6512487"/>
            <a:ext cx="217804" cy="309879"/>
          </a:xfrm>
          <a:prstGeom prst="rect">
            <a:avLst/>
          </a:prstGeom>
        </p:spPr>
        <p:txBody>
          <a:bodyPr vert="horz" wrap="square" lIns="0" tIns="0" rIns="0" bIns="0" rtlCol="0">
            <a:spAutoFit/>
          </a:bodyPr>
          <a:lstStyle/>
          <a:p>
            <a:pPr marL="38100">
              <a:lnSpc>
                <a:spcPts val="2315"/>
              </a:lnSpc>
            </a:pPr>
            <a:fld id="{81D60167-4931-47E6-BA6A-407CBD079E47}" type="slidenum">
              <a:rPr dirty="0"/>
              <a:t>5</a:t>
            </a:fld>
            <a:endParaRPr dirty="0"/>
          </a:p>
        </p:txBody>
      </p:sp>
      <p:sp>
        <p:nvSpPr>
          <p:cNvPr id="6" name="object 6"/>
          <p:cNvSpPr txBox="1"/>
          <p:nvPr/>
        </p:nvSpPr>
        <p:spPr>
          <a:xfrm>
            <a:off x="229310" y="609600"/>
            <a:ext cx="11581690" cy="350737"/>
          </a:xfrm>
          <a:prstGeom prst="rect">
            <a:avLst/>
          </a:prstGeom>
        </p:spPr>
        <p:txBody>
          <a:bodyPr vert="horz" wrap="square" lIns="0" tIns="12065" rIns="0" bIns="0" rtlCol="0">
            <a:spAutoFit/>
          </a:bodyPr>
          <a:lstStyle/>
          <a:p>
            <a:pPr marL="12700">
              <a:lnSpc>
                <a:spcPct val="100000"/>
              </a:lnSpc>
              <a:spcBef>
                <a:spcPts val="95"/>
              </a:spcBef>
            </a:pPr>
            <a:r>
              <a:rPr lang="en-US" sz="2200" b="1" spc="10" dirty="0">
                <a:solidFill>
                  <a:srgbClr val="C00000"/>
                </a:solidFill>
                <a:latin typeface="Times New Roman" panose="02020603050405020304" pitchFamily="18" charset="0"/>
                <a:cs typeface="Times New Roman" panose="02020603050405020304" pitchFamily="18" charset="0"/>
              </a:rPr>
              <a:t>F</a:t>
            </a:r>
            <a:r>
              <a:rPr sz="2200" b="1" spc="10" dirty="0">
                <a:solidFill>
                  <a:srgbClr val="C00000"/>
                </a:solidFill>
                <a:latin typeface="Times New Roman" panose="02020603050405020304" pitchFamily="18" charset="0"/>
                <a:cs typeface="Times New Roman" panose="02020603050405020304" pitchFamily="18" charset="0"/>
              </a:rPr>
              <a:t>or</a:t>
            </a:r>
            <a:r>
              <a:rPr lang="en-US" sz="2200" b="1" spc="10" dirty="0">
                <a:solidFill>
                  <a:srgbClr val="C00000"/>
                </a:solidFill>
                <a:latin typeface="Times New Roman" panose="02020603050405020304" pitchFamily="18" charset="0"/>
                <a:cs typeface="Times New Roman" panose="02020603050405020304" pitchFamily="18" charset="0"/>
              </a:rPr>
              <a:t> Quarterly Return under Composition Scheme : CMP-08 </a:t>
            </a:r>
            <a:endParaRPr sz="2200" dirty="0">
              <a:latin typeface="Times New Roman" panose="02020603050405020304" pitchFamily="18" charset="0"/>
              <a:cs typeface="Times New Roman" panose="02020603050405020304" pitchFamily="18" charset="0"/>
            </a:endParaRPr>
          </a:p>
        </p:txBody>
      </p:sp>
      <p:sp>
        <p:nvSpPr>
          <p:cNvPr id="13" name="TextBox 12">
            <a:extLst>
              <a:ext uri="{FF2B5EF4-FFF2-40B4-BE49-F238E27FC236}">
                <a16:creationId xmlns:a16="http://schemas.microsoft.com/office/drawing/2014/main" id="{8B8BB9BA-62CF-485D-B3B1-5BDABD3ABD3E}"/>
              </a:ext>
            </a:extLst>
          </p:cNvPr>
          <p:cNvSpPr txBox="1"/>
          <p:nvPr/>
        </p:nvSpPr>
        <p:spPr>
          <a:xfrm>
            <a:off x="228600" y="5638800"/>
            <a:ext cx="8534400" cy="707886"/>
          </a:xfrm>
          <a:prstGeom prst="rect">
            <a:avLst/>
          </a:prstGeom>
          <a:noFill/>
        </p:spPr>
        <p:txBody>
          <a:bodyPr wrap="square">
            <a:spAutoFit/>
          </a:bodyPr>
          <a:lstStyle/>
          <a:p>
            <a:r>
              <a:rPr lang="en-US" sz="2000" b="1" spc="85" dirty="0">
                <a:solidFill>
                  <a:schemeClr val="tx2">
                    <a:lumMod val="60000"/>
                    <a:lumOff val="40000"/>
                  </a:schemeClr>
                </a:solidFill>
                <a:latin typeface="Times New Roman" panose="02020603050405020304" pitchFamily="18" charset="0"/>
                <a:cs typeface="Times New Roman" panose="02020603050405020304" pitchFamily="18" charset="0"/>
              </a:rPr>
              <a:t>Click on the below link for Notification</a:t>
            </a:r>
          </a:p>
          <a:p>
            <a:r>
              <a:rPr lang="en-IN" sz="2000" b="1" i="0" u="none" strike="noStrike" dirty="0">
                <a:solidFill>
                  <a:schemeClr val="tx2">
                    <a:lumMod val="60000"/>
                    <a:lumOff val="40000"/>
                  </a:schemeClr>
                </a:solidFill>
                <a:effectLst/>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Notification No. 08/2021-Central Tax</a:t>
            </a:r>
            <a:r>
              <a:rPr lang="en-IN" sz="2000" b="1" i="0" u="none" strike="noStrike" dirty="0">
                <a:solidFill>
                  <a:schemeClr val="tx2">
                    <a:lumMod val="60000"/>
                    <a:lumOff val="40000"/>
                  </a:schemeClr>
                </a:solidFill>
                <a:effectLst/>
                <a:latin typeface="Times New Roman" panose="02020603050405020304" pitchFamily="18" charset="0"/>
                <a:cs typeface="Times New Roman" panose="02020603050405020304" pitchFamily="18" charset="0"/>
              </a:rPr>
              <a:t> </a:t>
            </a:r>
            <a:endParaRPr lang="en-IN" sz="2000" b="1" dirty="0">
              <a:solidFill>
                <a:schemeClr val="tx2">
                  <a:lumMod val="60000"/>
                  <a:lumOff val="40000"/>
                </a:schemeClr>
              </a:solidFill>
              <a:latin typeface="Times New Roman" panose="02020603050405020304" pitchFamily="18" charset="0"/>
              <a:cs typeface="Times New Roman" panose="02020603050405020304" pitchFamily="18" charset="0"/>
            </a:endParaRPr>
          </a:p>
        </p:txBody>
      </p:sp>
      <p:pic>
        <p:nvPicPr>
          <p:cNvPr id="14" name="Picture 2">
            <a:extLst>
              <a:ext uri="{FF2B5EF4-FFF2-40B4-BE49-F238E27FC236}">
                <a16:creationId xmlns:a16="http://schemas.microsoft.com/office/drawing/2014/main" id="{38AE0341-8BB1-44AB-A6F5-B1DB5CCD4B0F}"/>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029200" y="5715000"/>
            <a:ext cx="381000" cy="304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921830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66522" y="43688"/>
            <a:ext cx="11034878" cy="350737"/>
          </a:xfrm>
          <a:prstGeom prst="rect">
            <a:avLst/>
          </a:prstGeom>
        </p:spPr>
        <p:txBody>
          <a:bodyPr vert="horz" wrap="square" lIns="0" tIns="12065" rIns="0" bIns="0" rtlCol="0">
            <a:spAutoFit/>
          </a:bodyPr>
          <a:lstStyle/>
          <a:p>
            <a:pPr marL="12700">
              <a:lnSpc>
                <a:spcPct val="100000"/>
              </a:lnSpc>
              <a:spcBef>
                <a:spcPts val="95"/>
              </a:spcBef>
            </a:pPr>
            <a:r>
              <a:rPr spc="70" dirty="0">
                <a:latin typeface="Times New Roman" panose="02020603050405020304" pitchFamily="18" charset="0"/>
                <a:cs typeface="Times New Roman" panose="02020603050405020304" pitchFamily="18" charset="0"/>
              </a:rPr>
              <a:t>Relaxation</a:t>
            </a:r>
            <a:r>
              <a:rPr lang="en-US" spc="70" dirty="0">
                <a:latin typeface="Times New Roman" panose="02020603050405020304" pitchFamily="18" charset="0"/>
                <a:cs typeface="Times New Roman" panose="02020603050405020304" pitchFamily="18" charset="0"/>
              </a:rPr>
              <a:t>s regarding GSTR-4 (FY 2020-21) for person under Composition Scheme</a:t>
            </a:r>
            <a:endParaRPr spc="70" dirty="0">
              <a:latin typeface="Times New Roman" panose="02020603050405020304" pitchFamily="18" charset="0"/>
              <a:cs typeface="Times New Roman" panose="02020603050405020304" pitchFamily="18" charset="0"/>
            </a:endParaRPr>
          </a:p>
        </p:txBody>
      </p:sp>
      <p:sp>
        <p:nvSpPr>
          <p:cNvPr id="3" name="object 3"/>
          <p:cNvSpPr/>
          <p:nvPr/>
        </p:nvSpPr>
        <p:spPr>
          <a:xfrm>
            <a:off x="11381231" y="6481571"/>
            <a:ext cx="655320" cy="340360"/>
          </a:xfrm>
          <a:custGeom>
            <a:avLst/>
            <a:gdLst/>
            <a:ahLst/>
            <a:cxnLst/>
            <a:rect l="l" t="t" r="r" b="b"/>
            <a:pathLst>
              <a:path w="655320" h="340359">
                <a:moveTo>
                  <a:pt x="655320" y="0"/>
                </a:moveTo>
                <a:lnTo>
                  <a:pt x="0" y="0"/>
                </a:lnTo>
                <a:lnTo>
                  <a:pt x="0" y="339851"/>
                </a:lnTo>
                <a:lnTo>
                  <a:pt x="655320" y="339851"/>
                </a:lnTo>
                <a:lnTo>
                  <a:pt x="655320" y="0"/>
                </a:lnTo>
                <a:close/>
              </a:path>
            </a:pathLst>
          </a:custGeom>
          <a:solidFill>
            <a:srgbClr val="FF0000"/>
          </a:solidFill>
        </p:spPr>
        <p:txBody>
          <a:bodyPr wrap="square" lIns="0" tIns="0" rIns="0" bIns="0" rtlCol="0"/>
          <a:lstStyle/>
          <a:p>
            <a:endParaRPr/>
          </a:p>
        </p:txBody>
      </p:sp>
      <p:pic>
        <p:nvPicPr>
          <p:cNvPr id="4" name="object 4"/>
          <p:cNvPicPr/>
          <p:nvPr/>
        </p:nvPicPr>
        <p:blipFill>
          <a:blip r:embed="rId2" cstate="print"/>
          <a:stretch>
            <a:fillRect/>
          </a:stretch>
        </p:blipFill>
        <p:spPr>
          <a:xfrm>
            <a:off x="5199150" y="6503213"/>
            <a:ext cx="1462990" cy="295046"/>
          </a:xfrm>
          <a:prstGeom prst="rect">
            <a:avLst/>
          </a:prstGeom>
        </p:spPr>
      </p:pic>
      <p:graphicFrame>
        <p:nvGraphicFramePr>
          <p:cNvPr id="5" name="object 5"/>
          <p:cNvGraphicFramePr>
            <a:graphicFrameLocks noGrp="1"/>
          </p:cNvGraphicFramePr>
          <p:nvPr>
            <p:extLst>
              <p:ext uri="{D42A27DB-BD31-4B8C-83A1-F6EECF244321}">
                <p14:modId xmlns:p14="http://schemas.microsoft.com/office/powerpoint/2010/main" val="2412509704"/>
              </p:ext>
            </p:extLst>
          </p:nvPr>
        </p:nvGraphicFramePr>
        <p:xfrm>
          <a:off x="360718" y="1905000"/>
          <a:ext cx="10002483" cy="1114678"/>
        </p:xfrm>
        <a:graphic>
          <a:graphicData uri="http://schemas.openxmlformats.org/drawingml/2006/table">
            <a:tbl>
              <a:tblPr firstRow="1" bandRow="1">
                <a:tableStyleId>{2D5ABB26-0587-4C30-8999-92F81FD0307C}</a:tableStyleId>
              </a:tblPr>
              <a:tblGrid>
                <a:gridCol w="1120595">
                  <a:extLst>
                    <a:ext uri="{9D8B030D-6E8A-4147-A177-3AD203B41FA5}">
                      <a16:colId xmlns:a16="http://schemas.microsoft.com/office/drawing/2014/main" val="20000"/>
                    </a:ext>
                  </a:extLst>
                </a:gridCol>
                <a:gridCol w="2350834">
                  <a:extLst>
                    <a:ext uri="{9D8B030D-6E8A-4147-A177-3AD203B41FA5}">
                      <a16:colId xmlns:a16="http://schemas.microsoft.com/office/drawing/2014/main" val="20001"/>
                    </a:ext>
                  </a:extLst>
                </a:gridCol>
                <a:gridCol w="3317758">
                  <a:extLst>
                    <a:ext uri="{9D8B030D-6E8A-4147-A177-3AD203B41FA5}">
                      <a16:colId xmlns:a16="http://schemas.microsoft.com/office/drawing/2014/main" val="20002"/>
                    </a:ext>
                  </a:extLst>
                </a:gridCol>
                <a:gridCol w="3213296">
                  <a:extLst>
                    <a:ext uri="{9D8B030D-6E8A-4147-A177-3AD203B41FA5}">
                      <a16:colId xmlns:a16="http://schemas.microsoft.com/office/drawing/2014/main" val="20003"/>
                    </a:ext>
                  </a:extLst>
                </a:gridCol>
              </a:tblGrid>
              <a:tr h="557276">
                <a:tc>
                  <a:txBody>
                    <a:bodyPr/>
                    <a:lstStyle/>
                    <a:p>
                      <a:pPr algn="ctr">
                        <a:lnSpc>
                          <a:spcPts val="2065"/>
                        </a:lnSpc>
                      </a:pPr>
                      <a:r>
                        <a:rPr sz="1800" spc="-5" dirty="0">
                          <a:latin typeface="Times New Roman" panose="02020603050405020304" pitchFamily="18" charset="0"/>
                          <a:cs typeface="Times New Roman" panose="02020603050405020304" pitchFamily="18" charset="0"/>
                        </a:rPr>
                        <a:t>S.No.</a:t>
                      </a: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lnSpc>
                          <a:spcPts val="2065"/>
                        </a:lnSpc>
                      </a:pPr>
                      <a:r>
                        <a:rPr lang="en-US" sz="1800" spc="-5" dirty="0">
                          <a:latin typeface="Times New Roman" panose="02020603050405020304" pitchFamily="18" charset="0"/>
                          <a:cs typeface="Times New Roman" panose="02020603050405020304" pitchFamily="18" charset="0"/>
                        </a:rPr>
                        <a:t>Period</a:t>
                      </a: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737870">
                        <a:lnSpc>
                          <a:spcPts val="2065"/>
                        </a:lnSpc>
                      </a:pPr>
                      <a:r>
                        <a:rPr lang="en-US" sz="1800" spc="-5" dirty="0">
                          <a:latin typeface="Times New Roman" panose="02020603050405020304" pitchFamily="18" charset="0"/>
                          <a:cs typeface="Times New Roman" panose="02020603050405020304" pitchFamily="18" charset="0"/>
                        </a:rPr>
                        <a:t>     </a:t>
                      </a:r>
                      <a:r>
                        <a:rPr sz="1800" spc="-5" dirty="0">
                          <a:latin typeface="Times New Roman" panose="02020603050405020304" pitchFamily="18" charset="0"/>
                          <a:cs typeface="Times New Roman" panose="02020603050405020304" pitchFamily="18" charset="0"/>
                        </a:rPr>
                        <a:t>Due</a:t>
                      </a:r>
                      <a:r>
                        <a:rPr sz="1800" spc="-35" dirty="0">
                          <a:latin typeface="Times New Roman" panose="02020603050405020304" pitchFamily="18" charset="0"/>
                          <a:cs typeface="Times New Roman" panose="02020603050405020304" pitchFamily="18" charset="0"/>
                        </a:rPr>
                        <a:t> </a:t>
                      </a:r>
                      <a:r>
                        <a:rPr sz="1800" spc="-5" dirty="0">
                          <a:latin typeface="Times New Roman" panose="02020603050405020304" pitchFamily="18" charset="0"/>
                          <a:cs typeface="Times New Roman" panose="02020603050405020304" pitchFamily="18" charset="0"/>
                        </a:rPr>
                        <a:t>Date</a:t>
                      </a: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lnSpc>
                          <a:spcPts val="2065"/>
                        </a:lnSpc>
                      </a:pPr>
                      <a:r>
                        <a:rPr lang="en-US" sz="1800" spc="-5" dirty="0">
                          <a:latin typeface="Times New Roman" panose="02020603050405020304" pitchFamily="18" charset="0"/>
                          <a:cs typeface="Times New Roman" panose="02020603050405020304" pitchFamily="18" charset="0"/>
                        </a:rPr>
                        <a:t>Extended Due Date</a:t>
                      </a: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0"/>
                  </a:ext>
                </a:extLst>
              </a:tr>
              <a:tr h="557402">
                <a:tc>
                  <a:txBody>
                    <a:bodyPr/>
                    <a:lstStyle/>
                    <a:p>
                      <a:pPr marL="635" algn="ctr">
                        <a:lnSpc>
                          <a:spcPts val="2090"/>
                        </a:lnSpc>
                        <a:spcBef>
                          <a:spcPts val="5"/>
                        </a:spcBef>
                      </a:pPr>
                      <a:r>
                        <a:rPr sz="1800" dirty="0">
                          <a:latin typeface="Times New Roman" panose="02020603050405020304" pitchFamily="18" charset="0"/>
                          <a:cs typeface="Times New Roman" panose="02020603050405020304" pitchFamily="18" charset="0"/>
                        </a:rPr>
                        <a:t>1</a:t>
                      </a:r>
                    </a:p>
                  </a:txBody>
                  <a:tcPr marL="0" marR="0" marT="127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1270" algn="ctr">
                        <a:lnSpc>
                          <a:spcPct val="100000"/>
                        </a:lnSpc>
                        <a:spcBef>
                          <a:spcPts val="35"/>
                        </a:spcBef>
                      </a:pPr>
                      <a:r>
                        <a:rPr lang="en-US" sz="1800" spc="-5" dirty="0">
                          <a:latin typeface="Times New Roman" panose="02020603050405020304" pitchFamily="18" charset="0"/>
                          <a:cs typeface="Times New Roman" panose="02020603050405020304" pitchFamily="18" charset="0"/>
                        </a:rPr>
                        <a:t>FY 2020-21</a:t>
                      </a:r>
                    </a:p>
                  </a:txBody>
                  <a:tcPr marL="0" marR="0" marT="444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R="481965" algn="ctr">
                        <a:lnSpc>
                          <a:spcPct val="100000"/>
                        </a:lnSpc>
                        <a:spcBef>
                          <a:spcPts val="35"/>
                        </a:spcBef>
                      </a:pPr>
                      <a:r>
                        <a:rPr lang="en-US" sz="1800" b="0" spc="-10" dirty="0">
                          <a:latin typeface="Times New Roman" panose="02020603050405020304" pitchFamily="18" charset="0"/>
                          <a:cs typeface="Times New Roman" panose="02020603050405020304" pitchFamily="18" charset="0"/>
                        </a:rPr>
                        <a:t> </a:t>
                      </a:r>
                      <a:r>
                        <a:rPr sz="1800" b="0" spc="-110" dirty="0">
                          <a:latin typeface="Times New Roman" panose="02020603050405020304" pitchFamily="18" charset="0"/>
                          <a:cs typeface="Times New Roman" panose="02020603050405020304" pitchFamily="18" charset="0"/>
                        </a:rPr>
                        <a:t> </a:t>
                      </a:r>
                      <a:r>
                        <a:rPr lang="en-IN" sz="1800" b="0" i="0" u="none" strike="noStrike" baseline="0" dirty="0">
                          <a:solidFill>
                            <a:schemeClr val="tx1"/>
                          </a:solidFill>
                          <a:latin typeface="Times New Roman" panose="02020603050405020304" pitchFamily="18" charset="0"/>
                          <a:ea typeface="+mn-ea"/>
                          <a:cs typeface="Times New Roman" panose="02020603050405020304" pitchFamily="18" charset="0"/>
                        </a:rPr>
                        <a:t>30th April’21</a:t>
                      </a:r>
                      <a:endParaRPr sz="1800" b="0" dirty="0">
                        <a:latin typeface="Times New Roman" panose="02020603050405020304" pitchFamily="18" charset="0"/>
                        <a:cs typeface="Times New Roman" panose="02020603050405020304" pitchFamily="18" charset="0"/>
                      </a:endParaRPr>
                    </a:p>
                  </a:txBody>
                  <a:tcPr marL="0" marR="0" marT="444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516890" algn="ctr">
                        <a:lnSpc>
                          <a:spcPct val="100000"/>
                        </a:lnSpc>
                        <a:spcBef>
                          <a:spcPts val="35"/>
                        </a:spcBef>
                      </a:pPr>
                      <a:r>
                        <a:rPr lang="en-IN" sz="1800" b="0" i="0" u="none" strike="noStrike" baseline="0" dirty="0">
                          <a:solidFill>
                            <a:schemeClr val="tx1"/>
                          </a:solidFill>
                          <a:latin typeface="Times New Roman" panose="02020603050405020304" pitchFamily="18" charset="0"/>
                          <a:ea typeface="+mn-ea"/>
                          <a:cs typeface="Times New Roman" panose="02020603050405020304" pitchFamily="18" charset="0"/>
                        </a:rPr>
                        <a:t>31st May’21</a:t>
                      </a:r>
                      <a:endParaRPr sz="1800" b="0" dirty="0">
                        <a:latin typeface="Times New Roman" panose="02020603050405020304" pitchFamily="18" charset="0"/>
                        <a:cs typeface="Times New Roman" panose="02020603050405020304" pitchFamily="18" charset="0"/>
                      </a:endParaRPr>
                    </a:p>
                  </a:txBody>
                  <a:tcPr marL="0" marR="0" marT="444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2"/>
                  </a:ext>
                </a:extLst>
              </a:tr>
            </a:tbl>
          </a:graphicData>
        </a:graphic>
      </p:graphicFrame>
      <p:sp>
        <p:nvSpPr>
          <p:cNvPr id="8" name="object 8"/>
          <p:cNvSpPr txBox="1">
            <a:spLocks noGrp="1"/>
          </p:cNvSpPr>
          <p:nvPr>
            <p:ph type="ftr" sz="quarter" idx="5"/>
          </p:nvPr>
        </p:nvSpPr>
        <p:spPr>
          <a:prstGeom prst="rect">
            <a:avLst/>
          </a:prstGeom>
        </p:spPr>
        <p:txBody>
          <a:bodyPr vert="horz" wrap="square" lIns="0" tIns="0" rIns="0" bIns="0" rtlCol="0">
            <a:spAutoFit/>
          </a:bodyPr>
          <a:lstStyle/>
          <a:p>
            <a:pPr marL="12700">
              <a:lnSpc>
                <a:spcPts val="2615"/>
              </a:lnSpc>
            </a:pPr>
            <a:r>
              <a:rPr spc="75" dirty="0"/>
              <a:t>Ashu</a:t>
            </a:r>
            <a:r>
              <a:rPr spc="25" dirty="0"/>
              <a:t> </a:t>
            </a:r>
            <a:r>
              <a:rPr spc="130" dirty="0"/>
              <a:t>Dalmia</a:t>
            </a:r>
          </a:p>
        </p:txBody>
      </p:sp>
      <p:sp>
        <p:nvSpPr>
          <p:cNvPr id="9" name="object 9"/>
          <p:cNvSpPr txBox="1">
            <a:spLocks noGrp="1"/>
          </p:cNvSpPr>
          <p:nvPr>
            <p:ph type="sldNum" sz="quarter" idx="7"/>
          </p:nvPr>
        </p:nvSpPr>
        <p:spPr>
          <a:xfrm>
            <a:off x="11582400" y="6512487"/>
            <a:ext cx="217804" cy="309879"/>
          </a:xfrm>
          <a:prstGeom prst="rect">
            <a:avLst/>
          </a:prstGeom>
        </p:spPr>
        <p:txBody>
          <a:bodyPr vert="horz" wrap="square" lIns="0" tIns="0" rIns="0" bIns="0" rtlCol="0">
            <a:spAutoFit/>
          </a:bodyPr>
          <a:lstStyle/>
          <a:p>
            <a:pPr marL="38100">
              <a:lnSpc>
                <a:spcPts val="2315"/>
              </a:lnSpc>
            </a:pPr>
            <a:fld id="{81D60167-4931-47E6-BA6A-407CBD079E47}" type="slidenum">
              <a:rPr dirty="0"/>
              <a:t>6</a:t>
            </a:fld>
            <a:endParaRPr dirty="0"/>
          </a:p>
        </p:txBody>
      </p:sp>
      <p:sp>
        <p:nvSpPr>
          <p:cNvPr id="12" name="TextBox 11">
            <a:extLst>
              <a:ext uri="{FF2B5EF4-FFF2-40B4-BE49-F238E27FC236}">
                <a16:creationId xmlns:a16="http://schemas.microsoft.com/office/drawing/2014/main" id="{6862139D-070F-4024-ACEA-2277363C1F63}"/>
              </a:ext>
            </a:extLst>
          </p:cNvPr>
          <p:cNvSpPr txBox="1"/>
          <p:nvPr/>
        </p:nvSpPr>
        <p:spPr>
          <a:xfrm>
            <a:off x="228600" y="5715000"/>
            <a:ext cx="8534400" cy="707886"/>
          </a:xfrm>
          <a:prstGeom prst="rect">
            <a:avLst/>
          </a:prstGeom>
          <a:noFill/>
        </p:spPr>
        <p:txBody>
          <a:bodyPr wrap="square">
            <a:spAutoFit/>
          </a:bodyPr>
          <a:lstStyle/>
          <a:p>
            <a:r>
              <a:rPr lang="en-US" sz="2000" b="1" spc="85" dirty="0">
                <a:solidFill>
                  <a:schemeClr val="tx2">
                    <a:lumMod val="60000"/>
                    <a:lumOff val="40000"/>
                  </a:schemeClr>
                </a:solidFill>
                <a:latin typeface="Times New Roman" panose="02020603050405020304" pitchFamily="18" charset="0"/>
                <a:cs typeface="Times New Roman" panose="02020603050405020304" pitchFamily="18" charset="0"/>
              </a:rPr>
              <a:t>Click on the below link for Notification</a:t>
            </a:r>
          </a:p>
          <a:p>
            <a:r>
              <a:rPr lang="en-IN" sz="2000" b="1" dirty="0">
                <a:solidFill>
                  <a:schemeClr val="tx2">
                    <a:lumMod val="60000"/>
                    <a:lumOff val="40000"/>
                  </a:schemeClr>
                </a:solidFill>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Notification No. 10/2021-Central Tax</a:t>
            </a:r>
            <a:endParaRPr lang="en-IN" sz="2000" b="1" dirty="0">
              <a:solidFill>
                <a:schemeClr val="tx2">
                  <a:lumMod val="60000"/>
                  <a:lumOff val="40000"/>
                </a:schemeClr>
              </a:solidFill>
              <a:latin typeface="Times New Roman" panose="02020603050405020304" pitchFamily="18" charset="0"/>
              <a:cs typeface="Times New Roman" panose="02020603050405020304" pitchFamily="18" charset="0"/>
            </a:endParaRPr>
          </a:p>
        </p:txBody>
      </p:sp>
      <p:pic>
        <p:nvPicPr>
          <p:cNvPr id="13" name="Picture 2">
            <a:extLst>
              <a:ext uri="{FF2B5EF4-FFF2-40B4-BE49-F238E27FC236}">
                <a16:creationId xmlns:a16="http://schemas.microsoft.com/office/drawing/2014/main" id="{527AF68C-F36F-4B6F-A3CE-44F63281A0FD}"/>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029200" y="5791200"/>
            <a:ext cx="381000" cy="304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908603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66522" y="43688"/>
            <a:ext cx="11034878" cy="689291"/>
          </a:xfrm>
          <a:prstGeom prst="rect">
            <a:avLst/>
          </a:prstGeom>
        </p:spPr>
        <p:txBody>
          <a:bodyPr vert="horz" wrap="square" lIns="0" tIns="12065" rIns="0" bIns="0" rtlCol="0">
            <a:spAutoFit/>
          </a:bodyPr>
          <a:lstStyle/>
          <a:p>
            <a:pPr marL="12700">
              <a:lnSpc>
                <a:spcPct val="100000"/>
              </a:lnSpc>
              <a:spcBef>
                <a:spcPts val="95"/>
              </a:spcBef>
            </a:pPr>
            <a:r>
              <a:rPr spc="70" dirty="0">
                <a:latin typeface="Times New Roman" panose="02020603050405020304" pitchFamily="18" charset="0"/>
                <a:cs typeface="Times New Roman" panose="02020603050405020304" pitchFamily="18" charset="0"/>
              </a:rPr>
              <a:t>Relaxation</a:t>
            </a:r>
            <a:r>
              <a:rPr lang="en-US" spc="70" dirty="0">
                <a:latin typeface="Times New Roman" panose="02020603050405020304" pitchFamily="18" charset="0"/>
                <a:cs typeface="Times New Roman" panose="02020603050405020304" pitchFamily="18" charset="0"/>
              </a:rPr>
              <a:t>s regarding ITC-04 Statement for Inputs and Capital Goods sent to Job worker</a:t>
            </a:r>
            <a:endParaRPr spc="70" dirty="0">
              <a:latin typeface="Times New Roman" panose="02020603050405020304" pitchFamily="18" charset="0"/>
              <a:cs typeface="Times New Roman" panose="02020603050405020304" pitchFamily="18" charset="0"/>
            </a:endParaRPr>
          </a:p>
        </p:txBody>
      </p:sp>
      <p:sp>
        <p:nvSpPr>
          <p:cNvPr id="3" name="object 3"/>
          <p:cNvSpPr/>
          <p:nvPr/>
        </p:nvSpPr>
        <p:spPr>
          <a:xfrm>
            <a:off x="11381231" y="6481571"/>
            <a:ext cx="655320" cy="340360"/>
          </a:xfrm>
          <a:custGeom>
            <a:avLst/>
            <a:gdLst/>
            <a:ahLst/>
            <a:cxnLst/>
            <a:rect l="l" t="t" r="r" b="b"/>
            <a:pathLst>
              <a:path w="655320" h="340359">
                <a:moveTo>
                  <a:pt x="655320" y="0"/>
                </a:moveTo>
                <a:lnTo>
                  <a:pt x="0" y="0"/>
                </a:lnTo>
                <a:lnTo>
                  <a:pt x="0" y="339851"/>
                </a:lnTo>
                <a:lnTo>
                  <a:pt x="655320" y="339851"/>
                </a:lnTo>
                <a:lnTo>
                  <a:pt x="655320" y="0"/>
                </a:lnTo>
                <a:close/>
              </a:path>
            </a:pathLst>
          </a:custGeom>
          <a:solidFill>
            <a:srgbClr val="FF0000"/>
          </a:solidFill>
        </p:spPr>
        <p:txBody>
          <a:bodyPr wrap="square" lIns="0" tIns="0" rIns="0" bIns="0" rtlCol="0"/>
          <a:lstStyle/>
          <a:p>
            <a:endParaRPr/>
          </a:p>
        </p:txBody>
      </p:sp>
      <p:pic>
        <p:nvPicPr>
          <p:cNvPr id="4" name="object 4"/>
          <p:cNvPicPr/>
          <p:nvPr/>
        </p:nvPicPr>
        <p:blipFill>
          <a:blip r:embed="rId2" cstate="print"/>
          <a:stretch>
            <a:fillRect/>
          </a:stretch>
        </p:blipFill>
        <p:spPr>
          <a:xfrm>
            <a:off x="5199150" y="6503213"/>
            <a:ext cx="1462990" cy="295046"/>
          </a:xfrm>
          <a:prstGeom prst="rect">
            <a:avLst/>
          </a:prstGeom>
        </p:spPr>
      </p:pic>
      <p:graphicFrame>
        <p:nvGraphicFramePr>
          <p:cNvPr id="5" name="object 5"/>
          <p:cNvGraphicFramePr>
            <a:graphicFrameLocks noGrp="1"/>
          </p:cNvGraphicFramePr>
          <p:nvPr>
            <p:extLst>
              <p:ext uri="{D42A27DB-BD31-4B8C-83A1-F6EECF244321}">
                <p14:modId xmlns:p14="http://schemas.microsoft.com/office/powerpoint/2010/main" val="3225542271"/>
              </p:ext>
            </p:extLst>
          </p:nvPr>
        </p:nvGraphicFramePr>
        <p:xfrm>
          <a:off x="360718" y="1905000"/>
          <a:ext cx="9773881" cy="1114678"/>
        </p:xfrm>
        <a:graphic>
          <a:graphicData uri="http://schemas.openxmlformats.org/drawingml/2006/table">
            <a:tbl>
              <a:tblPr firstRow="1" bandRow="1">
                <a:tableStyleId>{2D5ABB26-0587-4C30-8999-92F81FD0307C}</a:tableStyleId>
              </a:tblPr>
              <a:tblGrid>
                <a:gridCol w="1094985">
                  <a:extLst>
                    <a:ext uri="{9D8B030D-6E8A-4147-A177-3AD203B41FA5}">
                      <a16:colId xmlns:a16="http://schemas.microsoft.com/office/drawing/2014/main" val="20000"/>
                    </a:ext>
                  </a:extLst>
                </a:gridCol>
                <a:gridCol w="2297107">
                  <a:extLst>
                    <a:ext uri="{9D8B030D-6E8A-4147-A177-3AD203B41FA5}">
                      <a16:colId xmlns:a16="http://schemas.microsoft.com/office/drawing/2014/main" val="20001"/>
                    </a:ext>
                  </a:extLst>
                </a:gridCol>
                <a:gridCol w="3241932">
                  <a:extLst>
                    <a:ext uri="{9D8B030D-6E8A-4147-A177-3AD203B41FA5}">
                      <a16:colId xmlns:a16="http://schemas.microsoft.com/office/drawing/2014/main" val="20002"/>
                    </a:ext>
                  </a:extLst>
                </a:gridCol>
                <a:gridCol w="3139857">
                  <a:extLst>
                    <a:ext uri="{9D8B030D-6E8A-4147-A177-3AD203B41FA5}">
                      <a16:colId xmlns:a16="http://schemas.microsoft.com/office/drawing/2014/main" val="20003"/>
                    </a:ext>
                  </a:extLst>
                </a:gridCol>
              </a:tblGrid>
              <a:tr h="557276">
                <a:tc>
                  <a:txBody>
                    <a:bodyPr/>
                    <a:lstStyle/>
                    <a:p>
                      <a:pPr algn="ctr">
                        <a:lnSpc>
                          <a:spcPts val="2065"/>
                        </a:lnSpc>
                      </a:pPr>
                      <a:r>
                        <a:rPr sz="1800" spc="-5" dirty="0">
                          <a:latin typeface="Times New Roman" panose="02020603050405020304" pitchFamily="18" charset="0"/>
                          <a:cs typeface="Times New Roman" panose="02020603050405020304" pitchFamily="18" charset="0"/>
                        </a:rPr>
                        <a:t>S.No.</a:t>
                      </a: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lnSpc>
                          <a:spcPts val="2065"/>
                        </a:lnSpc>
                      </a:pPr>
                      <a:r>
                        <a:rPr lang="en-US" sz="1800" spc="-5" dirty="0">
                          <a:latin typeface="Times New Roman" panose="02020603050405020304" pitchFamily="18" charset="0"/>
                          <a:cs typeface="Times New Roman" panose="02020603050405020304" pitchFamily="18" charset="0"/>
                        </a:rPr>
                        <a:t>Period</a:t>
                      </a: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737870">
                        <a:lnSpc>
                          <a:spcPts val="2065"/>
                        </a:lnSpc>
                      </a:pPr>
                      <a:r>
                        <a:rPr sz="1800" spc="-5" dirty="0">
                          <a:latin typeface="Times New Roman" panose="02020603050405020304" pitchFamily="18" charset="0"/>
                          <a:cs typeface="Times New Roman" panose="02020603050405020304" pitchFamily="18" charset="0"/>
                        </a:rPr>
                        <a:t>Due</a:t>
                      </a:r>
                      <a:r>
                        <a:rPr sz="1800" spc="-35" dirty="0">
                          <a:latin typeface="Times New Roman" panose="02020603050405020304" pitchFamily="18" charset="0"/>
                          <a:cs typeface="Times New Roman" panose="02020603050405020304" pitchFamily="18" charset="0"/>
                        </a:rPr>
                        <a:t> </a:t>
                      </a:r>
                      <a:r>
                        <a:rPr sz="1800" spc="-5" dirty="0">
                          <a:latin typeface="Times New Roman" panose="02020603050405020304" pitchFamily="18" charset="0"/>
                          <a:cs typeface="Times New Roman" panose="02020603050405020304" pitchFamily="18" charset="0"/>
                        </a:rPr>
                        <a:t>Date</a:t>
                      </a: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lnSpc>
                          <a:spcPts val="2065"/>
                        </a:lnSpc>
                      </a:pPr>
                      <a:r>
                        <a:rPr lang="en-US" sz="1800" spc="-5" dirty="0">
                          <a:latin typeface="Times New Roman" panose="02020603050405020304" pitchFamily="18" charset="0"/>
                          <a:cs typeface="Times New Roman" panose="02020603050405020304" pitchFamily="18" charset="0"/>
                        </a:rPr>
                        <a:t>Extended Due Date</a:t>
                      </a: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0"/>
                  </a:ext>
                </a:extLst>
              </a:tr>
              <a:tr h="557402">
                <a:tc>
                  <a:txBody>
                    <a:bodyPr/>
                    <a:lstStyle/>
                    <a:p>
                      <a:pPr marL="635" algn="ctr">
                        <a:lnSpc>
                          <a:spcPts val="2090"/>
                        </a:lnSpc>
                        <a:spcBef>
                          <a:spcPts val="5"/>
                        </a:spcBef>
                      </a:pPr>
                      <a:r>
                        <a:rPr sz="1800" dirty="0">
                          <a:latin typeface="Times New Roman" panose="02020603050405020304" pitchFamily="18" charset="0"/>
                          <a:cs typeface="Times New Roman" panose="02020603050405020304" pitchFamily="18" charset="0"/>
                        </a:rPr>
                        <a:t>1</a:t>
                      </a:r>
                    </a:p>
                  </a:txBody>
                  <a:tcPr marL="0" marR="0" marT="127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1270" algn="ctr">
                        <a:lnSpc>
                          <a:spcPct val="100000"/>
                        </a:lnSpc>
                        <a:spcBef>
                          <a:spcPts val="35"/>
                        </a:spcBef>
                      </a:pPr>
                      <a:r>
                        <a:rPr lang="en-US" sz="1800" spc="-5" dirty="0">
                          <a:latin typeface="Times New Roman" panose="02020603050405020304" pitchFamily="18" charset="0"/>
                          <a:cs typeface="Times New Roman" panose="02020603050405020304" pitchFamily="18" charset="0"/>
                        </a:rPr>
                        <a:t>Jan’21 to Mar’21</a:t>
                      </a:r>
                    </a:p>
                  </a:txBody>
                  <a:tcPr marL="0" marR="0" marT="444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R="481965" algn="ctr">
                        <a:lnSpc>
                          <a:spcPct val="100000"/>
                        </a:lnSpc>
                        <a:spcBef>
                          <a:spcPts val="35"/>
                        </a:spcBef>
                      </a:pPr>
                      <a:r>
                        <a:rPr lang="en-US" sz="1800" b="0" spc="-10" dirty="0">
                          <a:latin typeface="Times New Roman" panose="02020603050405020304" pitchFamily="18" charset="0"/>
                          <a:cs typeface="Times New Roman" panose="02020603050405020304" pitchFamily="18" charset="0"/>
                        </a:rPr>
                        <a:t> </a:t>
                      </a:r>
                      <a:r>
                        <a:rPr sz="1800" b="0" spc="-110" dirty="0">
                          <a:latin typeface="Times New Roman" panose="02020603050405020304" pitchFamily="18" charset="0"/>
                          <a:cs typeface="Times New Roman" panose="02020603050405020304" pitchFamily="18" charset="0"/>
                        </a:rPr>
                        <a:t> </a:t>
                      </a:r>
                      <a:r>
                        <a:rPr lang="en-IN" sz="1800" b="0" i="0" u="none" strike="noStrike" spc="-110" baseline="0" dirty="0">
                          <a:solidFill>
                            <a:schemeClr val="tx1"/>
                          </a:solidFill>
                          <a:latin typeface="Times New Roman" panose="02020603050405020304" pitchFamily="18" charset="0"/>
                          <a:ea typeface="+mn-ea"/>
                          <a:cs typeface="Times New Roman" panose="02020603050405020304" pitchFamily="18" charset="0"/>
                        </a:rPr>
                        <a:t>25</a:t>
                      </a:r>
                      <a:r>
                        <a:rPr lang="en-IN" sz="1800" b="0" i="0" u="none" strike="noStrike" baseline="0" dirty="0">
                          <a:solidFill>
                            <a:schemeClr val="tx1"/>
                          </a:solidFill>
                          <a:latin typeface="Times New Roman" panose="02020603050405020304" pitchFamily="18" charset="0"/>
                          <a:ea typeface="+mn-ea"/>
                          <a:cs typeface="Times New Roman" panose="02020603050405020304" pitchFamily="18" charset="0"/>
                        </a:rPr>
                        <a:t>th April’21</a:t>
                      </a:r>
                      <a:endParaRPr sz="1800" b="0" dirty="0">
                        <a:latin typeface="Times New Roman" panose="02020603050405020304" pitchFamily="18" charset="0"/>
                        <a:cs typeface="Times New Roman" panose="02020603050405020304" pitchFamily="18" charset="0"/>
                      </a:endParaRPr>
                    </a:p>
                  </a:txBody>
                  <a:tcPr marL="0" marR="0" marT="444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516890" algn="ctr">
                        <a:lnSpc>
                          <a:spcPct val="100000"/>
                        </a:lnSpc>
                        <a:spcBef>
                          <a:spcPts val="35"/>
                        </a:spcBef>
                      </a:pPr>
                      <a:r>
                        <a:rPr lang="en-IN" sz="1800" b="0" i="0" u="none" strike="noStrike" baseline="0" dirty="0">
                          <a:solidFill>
                            <a:schemeClr val="tx1"/>
                          </a:solidFill>
                          <a:latin typeface="Times New Roman" panose="02020603050405020304" pitchFamily="18" charset="0"/>
                          <a:ea typeface="+mn-ea"/>
                          <a:cs typeface="Times New Roman" panose="02020603050405020304" pitchFamily="18" charset="0"/>
                        </a:rPr>
                        <a:t>31st May’21</a:t>
                      </a:r>
                      <a:endParaRPr sz="1800" b="0" dirty="0">
                        <a:latin typeface="Times New Roman" panose="02020603050405020304" pitchFamily="18" charset="0"/>
                        <a:cs typeface="Times New Roman" panose="02020603050405020304" pitchFamily="18" charset="0"/>
                      </a:endParaRPr>
                    </a:p>
                  </a:txBody>
                  <a:tcPr marL="0" marR="0" marT="444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2"/>
                  </a:ext>
                </a:extLst>
              </a:tr>
            </a:tbl>
          </a:graphicData>
        </a:graphic>
      </p:graphicFrame>
      <p:sp>
        <p:nvSpPr>
          <p:cNvPr id="8" name="object 8"/>
          <p:cNvSpPr txBox="1">
            <a:spLocks noGrp="1"/>
          </p:cNvSpPr>
          <p:nvPr>
            <p:ph type="ftr" sz="quarter" idx="5"/>
          </p:nvPr>
        </p:nvSpPr>
        <p:spPr>
          <a:prstGeom prst="rect">
            <a:avLst/>
          </a:prstGeom>
        </p:spPr>
        <p:txBody>
          <a:bodyPr vert="horz" wrap="square" lIns="0" tIns="0" rIns="0" bIns="0" rtlCol="0">
            <a:spAutoFit/>
          </a:bodyPr>
          <a:lstStyle/>
          <a:p>
            <a:pPr marL="12700">
              <a:lnSpc>
                <a:spcPts val="2615"/>
              </a:lnSpc>
            </a:pPr>
            <a:r>
              <a:rPr spc="75" dirty="0"/>
              <a:t>Ashu</a:t>
            </a:r>
            <a:r>
              <a:rPr spc="25" dirty="0"/>
              <a:t> </a:t>
            </a:r>
            <a:r>
              <a:rPr spc="130" dirty="0"/>
              <a:t>Dalmia</a:t>
            </a:r>
          </a:p>
        </p:txBody>
      </p:sp>
      <p:sp>
        <p:nvSpPr>
          <p:cNvPr id="9" name="object 9"/>
          <p:cNvSpPr txBox="1">
            <a:spLocks noGrp="1"/>
          </p:cNvSpPr>
          <p:nvPr>
            <p:ph type="sldNum" sz="quarter" idx="7"/>
          </p:nvPr>
        </p:nvSpPr>
        <p:spPr>
          <a:xfrm>
            <a:off x="11658600" y="6512487"/>
            <a:ext cx="217804" cy="309879"/>
          </a:xfrm>
          <a:prstGeom prst="rect">
            <a:avLst/>
          </a:prstGeom>
        </p:spPr>
        <p:txBody>
          <a:bodyPr vert="horz" wrap="square" lIns="0" tIns="0" rIns="0" bIns="0" rtlCol="0">
            <a:spAutoFit/>
          </a:bodyPr>
          <a:lstStyle/>
          <a:p>
            <a:pPr marL="38100">
              <a:lnSpc>
                <a:spcPts val="2315"/>
              </a:lnSpc>
            </a:pPr>
            <a:fld id="{81D60167-4931-47E6-BA6A-407CBD079E47}" type="slidenum">
              <a:rPr dirty="0"/>
              <a:t>7</a:t>
            </a:fld>
            <a:endParaRPr dirty="0"/>
          </a:p>
        </p:txBody>
      </p:sp>
      <p:sp>
        <p:nvSpPr>
          <p:cNvPr id="12" name="TextBox 11">
            <a:extLst>
              <a:ext uri="{FF2B5EF4-FFF2-40B4-BE49-F238E27FC236}">
                <a16:creationId xmlns:a16="http://schemas.microsoft.com/office/drawing/2014/main" id="{DFC11727-6F50-4172-8323-8108F72774F3}"/>
              </a:ext>
            </a:extLst>
          </p:cNvPr>
          <p:cNvSpPr txBox="1"/>
          <p:nvPr/>
        </p:nvSpPr>
        <p:spPr>
          <a:xfrm>
            <a:off x="228600" y="5715000"/>
            <a:ext cx="8534400" cy="707886"/>
          </a:xfrm>
          <a:prstGeom prst="rect">
            <a:avLst/>
          </a:prstGeom>
          <a:noFill/>
        </p:spPr>
        <p:txBody>
          <a:bodyPr wrap="square">
            <a:spAutoFit/>
          </a:bodyPr>
          <a:lstStyle/>
          <a:p>
            <a:r>
              <a:rPr lang="en-US" sz="2000" b="1" spc="85" dirty="0">
                <a:solidFill>
                  <a:schemeClr val="tx2">
                    <a:lumMod val="60000"/>
                    <a:lumOff val="40000"/>
                  </a:schemeClr>
                </a:solidFill>
                <a:latin typeface="Times New Roman" panose="02020603050405020304" pitchFamily="18" charset="0"/>
                <a:cs typeface="Times New Roman" panose="02020603050405020304" pitchFamily="18" charset="0"/>
              </a:rPr>
              <a:t>Click on the below link for Notification</a:t>
            </a:r>
          </a:p>
          <a:p>
            <a:r>
              <a:rPr lang="en-IN" sz="2000" b="1" dirty="0">
                <a:solidFill>
                  <a:schemeClr val="tx2">
                    <a:lumMod val="60000"/>
                    <a:lumOff val="40000"/>
                  </a:schemeClr>
                </a:solidFill>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Notification No. 11/2021-Central Tax</a:t>
            </a:r>
            <a:endParaRPr lang="en-IN" sz="2000" b="1" dirty="0">
              <a:solidFill>
                <a:schemeClr val="tx2">
                  <a:lumMod val="60000"/>
                  <a:lumOff val="40000"/>
                </a:schemeClr>
              </a:solidFill>
              <a:latin typeface="Times New Roman" panose="02020603050405020304" pitchFamily="18" charset="0"/>
              <a:cs typeface="Times New Roman" panose="02020603050405020304" pitchFamily="18" charset="0"/>
            </a:endParaRPr>
          </a:p>
        </p:txBody>
      </p:sp>
      <p:pic>
        <p:nvPicPr>
          <p:cNvPr id="13" name="Picture 2">
            <a:extLst>
              <a:ext uri="{FF2B5EF4-FFF2-40B4-BE49-F238E27FC236}">
                <a16:creationId xmlns:a16="http://schemas.microsoft.com/office/drawing/2014/main" id="{6CBFA4E8-7E96-41F9-96E6-225A635478CF}"/>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029200" y="5791200"/>
            <a:ext cx="381000" cy="304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954020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11381231" y="6481571"/>
            <a:ext cx="655320" cy="340360"/>
          </a:xfrm>
          <a:custGeom>
            <a:avLst/>
            <a:gdLst/>
            <a:ahLst/>
            <a:cxnLst/>
            <a:rect l="l" t="t" r="r" b="b"/>
            <a:pathLst>
              <a:path w="655320" h="340359">
                <a:moveTo>
                  <a:pt x="655320" y="0"/>
                </a:moveTo>
                <a:lnTo>
                  <a:pt x="0" y="0"/>
                </a:lnTo>
                <a:lnTo>
                  <a:pt x="0" y="339851"/>
                </a:lnTo>
                <a:lnTo>
                  <a:pt x="655320" y="339851"/>
                </a:lnTo>
                <a:lnTo>
                  <a:pt x="655320" y="0"/>
                </a:lnTo>
                <a:close/>
              </a:path>
            </a:pathLst>
          </a:custGeom>
          <a:solidFill>
            <a:srgbClr val="FF0000"/>
          </a:solidFill>
        </p:spPr>
        <p:txBody>
          <a:bodyPr wrap="square" lIns="0" tIns="0" rIns="0" bIns="0" rtlCol="0"/>
          <a:lstStyle/>
          <a:p>
            <a:endParaRPr/>
          </a:p>
        </p:txBody>
      </p:sp>
      <p:pic>
        <p:nvPicPr>
          <p:cNvPr id="4" name="object 4"/>
          <p:cNvPicPr/>
          <p:nvPr/>
        </p:nvPicPr>
        <p:blipFill>
          <a:blip r:embed="rId2" cstate="print"/>
          <a:stretch>
            <a:fillRect/>
          </a:stretch>
        </p:blipFill>
        <p:spPr>
          <a:xfrm>
            <a:off x="5199150" y="6503213"/>
            <a:ext cx="1462990" cy="295046"/>
          </a:xfrm>
          <a:prstGeom prst="rect">
            <a:avLst/>
          </a:prstGeom>
        </p:spPr>
      </p:pic>
      <p:graphicFrame>
        <p:nvGraphicFramePr>
          <p:cNvPr id="5" name="object 5"/>
          <p:cNvGraphicFramePr>
            <a:graphicFrameLocks noGrp="1"/>
          </p:cNvGraphicFramePr>
          <p:nvPr>
            <p:extLst>
              <p:ext uri="{D42A27DB-BD31-4B8C-83A1-F6EECF244321}">
                <p14:modId xmlns:p14="http://schemas.microsoft.com/office/powerpoint/2010/main" val="2725302242"/>
              </p:ext>
            </p:extLst>
          </p:nvPr>
        </p:nvGraphicFramePr>
        <p:xfrm>
          <a:off x="360718" y="914400"/>
          <a:ext cx="9413164" cy="1114678"/>
        </p:xfrm>
        <a:graphic>
          <a:graphicData uri="http://schemas.openxmlformats.org/drawingml/2006/table">
            <a:tbl>
              <a:tblPr firstRow="1" bandRow="1">
                <a:tableStyleId>{2D5ABB26-0587-4C30-8999-92F81FD0307C}</a:tableStyleId>
              </a:tblPr>
              <a:tblGrid>
                <a:gridCol w="1054573">
                  <a:extLst>
                    <a:ext uri="{9D8B030D-6E8A-4147-A177-3AD203B41FA5}">
                      <a16:colId xmlns:a16="http://schemas.microsoft.com/office/drawing/2014/main" val="20000"/>
                    </a:ext>
                  </a:extLst>
                </a:gridCol>
                <a:gridCol w="2212329">
                  <a:extLst>
                    <a:ext uri="{9D8B030D-6E8A-4147-A177-3AD203B41FA5}">
                      <a16:colId xmlns:a16="http://schemas.microsoft.com/office/drawing/2014/main" val="20001"/>
                    </a:ext>
                  </a:extLst>
                </a:gridCol>
                <a:gridCol w="3122284">
                  <a:extLst>
                    <a:ext uri="{9D8B030D-6E8A-4147-A177-3AD203B41FA5}">
                      <a16:colId xmlns:a16="http://schemas.microsoft.com/office/drawing/2014/main" val="20002"/>
                    </a:ext>
                  </a:extLst>
                </a:gridCol>
                <a:gridCol w="3023978">
                  <a:extLst>
                    <a:ext uri="{9D8B030D-6E8A-4147-A177-3AD203B41FA5}">
                      <a16:colId xmlns:a16="http://schemas.microsoft.com/office/drawing/2014/main" val="20003"/>
                    </a:ext>
                  </a:extLst>
                </a:gridCol>
              </a:tblGrid>
              <a:tr h="557276">
                <a:tc>
                  <a:txBody>
                    <a:bodyPr/>
                    <a:lstStyle/>
                    <a:p>
                      <a:pPr algn="ctr">
                        <a:lnSpc>
                          <a:spcPts val="2065"/>
                        </a:lnSpc>
                      </a:pPr>
                      <a:r>
                        <a:rPr sz="1800" spc="-5" dirty="0">
                          <a:latin typeface="Times New Roman" panose="02020603050405020304" pitchFamily="18" charset="0"/>
                          <a:cs typeface="Times New Roman" panose="02020603050405020304" pitchFamily="18" charset="0"/>
                        </a:rPr>
                        <a:t>S.No.</a:t>
                      </a: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lnSpc>
                          <a:spcPts val="2065"/>
                        </a:lnSpc>
                      </a:pPr>
                      <a:r>
                        <a:rPr lang="en-US" sz="1800" spc="-5" dirty="0">
                          <a:latin typeface="Times New Roman" panose="02020603050405020304" pitchFamily="18" charset="0"/>
                          <a:cs typeface="Times New Roman" panose="02020603050405020304" pitchFamily="18" charset="0"/>
                        </a:rPr>
                        <a:t>Period</a:t>
                      </a: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82550" indent="0" algn="ctr">
                        <a:lnSpc>
                          <a:spcPts val="2065"/>
                        </a:lnSpc>
                      </a:pPr>
                      <a:r>
                        <a:rPr sz="1800" spc="-5" dirty="0">
                          <a:latin typeface="Times New Roman" panose="02020603050405020304" pitchFamily="18" charset="0"/>
                          <a:cs typeface="Times New Roman" panose="02020603050405020304" pitchFamily="18" charset="0"/>
                        </a:rPr>
                        <a:t>Due</a:t>
                      </a:r>
                      <a:r>
                        <a:rPr sz="1800" spc="-35" dirty="0">
                          <a:latin typeface="Times New Roman" panose="02020603050405020304" pitchFamily="18" charset="0"/>
                          <a:cs typeface="Times New Roman" panose="02020603050405020304" pitchFamily="18" charset="0"/>
                        </a:rPr>
                        <a:t> </a:t>
                      </a:r>
                      <a:r>
                        <a:rPr sz="1800" spc="-5" dirty="0">
                          <a:latin typeface="Times New Roman" panose="02020603050405020304" pitchFamily="18" charset="0"/>
                          <a:cs typeface="Times New Roman" panose="02020603050405020304" pitchFamily="18" charset="0"/>
                        </a:rPr>
                        <a:t>Date</a:t>
                      </a: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lnSpc>
                          <a:spcPts val="2065"/>
                        </a:lnSpc>
                      </a:pPr>
                      <a:r>
                        <a:rPr lang="en-US" sz="1800" spc="-5" dirty="0">
                          <a:latin typeface="Times New Roman" panose="02020603050405020304" pitchFamily="18" charset="0"/>
                          <a:cs typeface="Times New Roman" panose="02020603050405020304" pitchFamily="18" charset="0"/>
                        </a:rPr>
                        <a:t>Extended Due Date</a:t>
                      </a: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0"/>
                  </a:ext>
                </a:extLst>
              </a:tr>
              <a:tr h="557402">
                <a:tc>
                  <a:txBody>
                    <a:bodyPr/>
                    <a:lstStyle/>
                    <a:p>
                      <a:pPr marL="635" algn="ctr">
                        <a:lnSpc>
                          <a:spcPts val="2090"/>
                        </a:lnSpc>
                        <a:spcBef>
                          <a:spcPts val="5"/>
                        </a:spcBef>
                      </a:pPr>
                      <a:r>
                        <a:rPr sz="1800" dirty="0">
                          <a:latin typeface="Times New Roman" panose="02020603050405020304" pitchFamily="18" charset="0"/>
                          <a:cs typeface="Times New Roman" panose="02020603050405020304" pitchFamily="18" charset="0"/>
                        </a:rPr>
                        <a:t>1</a:t>
                      </a:r>
                    </a:p>
                  </a:txBody>
                  <a:tcPr marL="0" marR="0" marT="127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1270" algn="ctr">
                        <a:lnSpc>
                          <a:spcPct val="100000"/>
                        </a:lnSpc>
                        <a:spcBef>
                          <a:spcPts val="35"/>
                        </a:spcBef>
                      </a:pPr>
                      <a:r>
                        <a:rPr lang="en-US" sz="1800" spc="-5" dirty="0">
                          <a:latin typeface="Times New Roman" panose="02020603050405020304" pitchFamily="18" charset="0"/>
                          <a:cs typeface="Times New Roman" panose="02020603050405020304" pitchFamily="18" charset="0"/>
                        </a:rPr>
                        <a:t>Apr’21</a:t>
                      </a:r>
                    </a:p>
                  </a:txBody>
                  <a:tcPr marL="0" marR="0" marT="444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R="481965" algn="ctr">
                        <a:lnSpc>
                          <a:spcPct val="100000"/>
                        </a:lnSpc>
                        <a:spcBef>
                          <a:spcPts val="35"/>
                        </a:spcBef>
                      </a:pPr>
                      <a:r>
                        <a:rPr lang="en-US" sz="1800" b="0" spc="-10" dirty="0">
                          <a:latin typeface="Times New Roman" panose="02020603050405020304" pitchFamily="18" charset="0"/>
                          <a:cs typeface="Times New Roman" panose="02020603050405020304" pitchFamily="18" charset="0"/>
                        </a:rPr>
                        <a:t> </a:t>
                      </a:r>
                      <a:r>
                        <a:rPr sz="1800" b="0" spc="-110" dirty="0">
                          <a:latin typeface="Times New Roman" panose="02020603050405020304" pitchFamily="18" charset="0"/>
                          <a:cs typeface="Times New Roman" panose="02020603050405020304" pitchFamily="18" charset="0"/>
                        </a:rPr>
                        <a:t> </a:t>
                      </a:r>
                      <a:r>
                        <a:rPr lang="en-IN" sz="1800" b="0" i="0" u="none" strike="noStrike" spc="-110" baseline="0" dirty="0">
                          <a:solidFill>
                            <a:schemeClr val="tx1"/>
                          </a:solidFill>
                          <a:latin typeface="Times New Roman" panose="02020603050405020304" pitchFamily="18" charset="0"/>
                          <a:ea typeface="+mn-ea"/>
                          <a:cs typeface="Times New Roman" panose="02020603050405020304" pitchFamily="18" charset="0"/>
                        </a:rPr>
                        <a:t>11</a:t>
                      </a:r>
                      <a:r>
                        <a:rPr lang="en-IN" sz="1800" b="0" i="0" u="none" strike="noStrike" spc="-110" baseline="30000" dirty="0">
                          <a:solidFill>
                            <a:schemeClr val="tx1"/>
                          </a:solidFill>
                          <a:latin typeface="Times New Roman" panose="02020603050405020304" pitchFamily="18" charset="0"/>
                          <a:ea typeface="+mn-ea"/>
                          <a:cs typeface="Times New Roman" panose="02020603050405020304" pitchFamily="18" charset="0"/>
                        </a:rPr>
                        <a:t>th</a:t>
                      </a:r>
                      <a:r>
                        <a:rPr lang="en-IN" sz="1800" b="0" i="0" u="none" strike="noStrike" spc="-110" baseline="0" dirty="0">
                          <a:solidFill>
                            <a:schemeClr val="tx1"/>
                          </a:solidFill>
                          <a:latin typeface="Times New Roman" panose="02020603050405020304" pitchFamily="18" charset="0"/>
                          <a:ea typeface="+mn-ea"/>
                          <a:cs typeface="Times New Roman" panose="02020603050405020304" pitchFamily="18" charset="0"/>
                        </a:rPr>
                        <a:t> </a:t>
                      </a:r>
                      <a:r>
                        <a:rPr lang="en-IN" sz="1800" b="0" i="0" u="none" strike="noStrike" baseline="0" dirty="0">
                          <a:solidFill>
                            <a:schemeClr val="tx1"/>
                          </a:solidFill>
                          <a:latin typeface="Times New Roman" panose="02020603050405020304" pitchFamily="18" charset="0"/>
                          <a:ea typeface="+mn-ea"/>
                          <a:cs typeface="Times New Roman" panose="02020603050405020304" pitchFamily="18" charset="0"/>
                        </a:rPr>
                        <a:t>May’21</a:t>
                      </a:r>
                      <a:endParaRPr sz="1800" b="0" dirty="0">
                        <a:latin typeface="Times New Roman" panose="02020603050405020304" pitchFamily="18" charset="0"/>
                        <a:cs typeface="Times New Roman" panose="02020603050405020304" pitchFamily="18" charset="0"/>
                      </a:endParaRPr>
                    </a:p>
                  </a:txBody>
                  <a:tcPr marL="0" marR="0" marT="444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516890" algn="ctr">
                        <a:lnSpc>
                          <a:spcPct val="100000"/>
                        </a:lnSpc>
                        <a:spcBef>
                          <a:spcPts val="35"/>
                        </a:spcBef>
                      </a:pPr>
                      <a:r>
                        <a:rPr lang="en-IN" sz="1800" b="0" i="0" u="none" strike="noStrike" baseline="0" dirty="0">
                          <a:solidFill>
                            <a:schemeClr val="tx1"/>
                          </a:solidFill>
                          <a:latin typeface="Times New Roman" panose="02020603050405020304" pitchFamily="18" charset="0"/>
                          <a:ea typeface="+mn-ea"/>
                          <a:cs typeface="Times New Roman" panose="02020603050405020304" pitchFamily="18" charset="0"/>
                        </a:rPr>
                        <a:t>26</a:t>
                      </a:r>
                      <a:r>
                        <a:rPr lang="en-IN" sz="1800" b="0" i="0" u="none" strike="noStrike" baseline="30000" dirty="0">
                          <a:solidFill>
                            <a:schemeClr val="tx1"/>
                          </a:solidFill>
                          <a:latin typeface="Times New Roman" panose="02020603050405020304" pitchFamily="18" charset="0"/>
                          <a:ea typeface="+mn-ea"/>
                          <a:cs typeface="Times New Roman" panose="02020603050405020304" pitchFamily="18" charset="0"/>
                        </a:rPr>
                        <a:t>th</a:t>
                      </a:r>
                      <a:r>
                        <a:rPr lang="en-IN" sz="1800" b="0" i="0" u="none" strike="noStrike" baseline="0" dirty="0">
                          <a:solidFill>
                            <a:schemeClr val="tx1"/>
                          </a:solidFill>
                          <a:latin typeface="Times New Roman" panose="02020603050405020304" pitchFamily="18" charset="0"/>
                          <a:ea typeface="+mn-ea"/>
                          <a:cs typeface="Times New Roman" panose="02020603050405020304" pitchFamily="18" charset="0"/>
                        </a:rPr>
                        <a:t> May’21</a:t>
                      </a:r>
                      <a:endParaRPr sz="1800" b="0" dirty="0">
                        <a:latin typeface="Times New Roman" panose="02020603050405020304" pitchFamily="18" charset="0"/>
                        <a:cs typeface="Times New Roman" panose="02020603050405020304" pitchFamily="18" charset="0"/>
                      </a:endParaRPr>
                    </a:p>
                  </a:txBody>
                  <a:tcPr marL="0" marR="0" marT="444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2"/>
                  </a:ext>
                </a:extLst>
              </a:tr>
            </a:tbl>
          </a:graphicData>
        </a:graphic>
      </p:graphicFrame>
      <p:sp>
        <p:nvSpPr>
          <p:cNvPr id="8" name="object 8"/>
          <p:cNvSpPr txBox="1">
            <a:spLocks noGrp="1"/>
          </p:cNvSpPr>
          <p:nvPr>
            <p:ph type="ftr" sz="quarter" idx="5"/>
          </p:nvPr>
        </p:nvSpPr>
        <p:spPr>
          <a:prstGeom prst="rect">
            <a:avLst/>
          </a:prstGeom>
        </p:spPr>
        <p:txBody>
          <a:bodyPr vert="horz" wrap="square" lIns="0" tIns="0" rIns="0" bIns="0" rtlCol="0">
            <a:spAutoFit/>
          </a:bodyPr>
          <a:lstStyle/>
          <a:p>
            <a:pPr marL="12700">
              <a:lnSpc>
                <a:spcPts val="2615"/>
              </a:lnSpc>
            </a:pPr>
            <a:r>
              <a:rPr spc="75" dirty="0"/>
              <a:t>Ashu</a:t>
            </a:r>
            <a:r>
              <a:rPr spc="25" dirty="0"/>
              <a:t> </a:t>
            </a:r>
            <a:r>
              <a:rPr spc="130" dirty="0"/>
              <a:t>Dalmia</a:t>
            </a:r>
          </a:p>
        </p:txBody>
      </p:sp>
      <p:sp>
        <p:nvSpPr>
          <p:cNvPr id="9" name="object 9"/>
          <p:cNvSpPr txBox="1">
            <a:spLocks noGrp="1"/>
          </p:cNvSpPr>
          <p:nvPr>
            <p:ph type="sldNum" sz="quarter" idx="7"/>
          </p:nvPr>
        </p:nvSpPr>
        <p:spPr>
          <a:xfrm>
            <a:off x="11669396" y="6512487"/>
            <a:ext cx="217804" cy="309879"/>
          </a:xfrm>
          <a:prstGeom prst="rect">
            <a:avLst/>
          </a:prstGeom>
        </p:spPr>
        <p:txBody>
          <a:bodyPr vert="horz" wrap="square" lIns="0" tIns="0" rIns="0" bIns="0" rtlCol="0">
            <a:spAutoFit/>
          </a:bodyPr>
          <a:lstStyle/>
          <a:p>
            <a:pPr marL="38100">
              <a:lnSpc>
                <a:spcPts val="2315"/>
              </a:lnSpc>
            </a:pPr>
            <a:fld id="{81D60167-4931-47E6-BA6A-407CBD079E47}" type="slidenum">
              <a:rPr dirty="0"/>
              <a:t>8</a:t>
            </a:fld>
            <a:endParaRPr dirty="0"/>
          </a:p>
        </p:txBody>
      </p:sp>
      <p:sp>
        <p:nvSpPr>
          <p:cNvPr id="10" name="object 2">
            <a:extLst>
              <a:ext uri="{FF2B5EF4-FFF2-40B4-BE49-F238E27FC236}">
                <a16:creationId xmlns:a16="http://schemas.microsoft.com/office/drawing/2014/main" id="{E4EED499-3479-45E9-9750-22FE8AF4D09B}"/>
              </a:ext>
            </a:extLst>
          </p:cNvPr>
          <p:cNvSpPr txBox="1">
            <a:spLocks/>
          </p:cNvSpPr>
          <p:nvPr/>
        </p:nvSpPr>
        <p:spPr>
          <a:xfrm>
            <a:off x="76200" y="76200"/>
            <a:ext cx="11034878" cy="350737"/>
          </a:xfrm>
          <a:prstGeom prst="rect">
            <a:avLst/>
          </a:prstGeom>
        </p:spPr>
        <p:txBody>
          <a:bodyPr vert="horz" wrap="square" lIns="0" tIns="12065" rIns="0" bIns="0" rtlCol="0">
            <a:spAutoFit/>
          </a:bodyPr>
          <a:lstStyle>
            <a:lvl1pPr>
              <a:defRPr sz="2200" b="1" i="0">
                <a:solidFill>
                  <a:srgbClr val="C00000"/>
                </a:solidFill>
                <a:latin typeface="Cambria"/>
                <a:ea typeface="+mj-ea"/>
                <a:cs typeface="Cambria"/>
              </a:defRPr>
            </a:lvl1pPr>
          </a:lstStyle>
          <a:p>
            <a:pPr marL="12700">
              <a:spcBef>
                <a:spcPts val="95"/>
              </a:spcBef>
            </a:pPr>
            <a:r>
              <a:rPr lang="en-US" kern="0" spc="70" dirty="0">
                <a:latin typeface="Times New Roman" panose="02020603050405020304" pitchFamily="18" charset="0"/>
                <a:cs typeface="Times New Roman" panose="02020603050405020304" pitchFamily="18" charset="0"/>
              </a:rPr>
              <a:t>Relaxations regarding GSTR-1 Statement for Outward Supplies</a:t>
            </a:r>
          </a:p>
        </p:txBody>
      </p:sp>
      <p:graphicFrame>
        <p:nvGraphicFramePr>
          <p:cNvPr id="14" name="object 5">
            <a:extLst>
              <a:ext uri="{FF2B5EF4-FFF2-40B4-BE49-F238E27FC236}">
                <a16:creationId xmlns:a16="http://schemas.microsoft.com/office/drawing/2014/main" id="{2BDDE5EF-9DA1-46B9-BAB4-7FACB0B90CDA}"/>
              </a:ext>
            </a:extLst>
          </p:cNvPr>
          <p:cNvGraphicFramePr>
            <a:graphicFrameLocks noGrp="1"/>
          </p:cNvGraphicFramePr>
          <p:nvPr>
            <p:extLst>
              <p:ext uri="{D42A27DB-BD31-4B8C-83A1-F6EECF244321}">
                <p14:modId xmlns:p14="http://schemas.microsoft.com/office/powerpoint/2010/main" val="929304250"/>
              </p:ext>
            </p:extLst>
          </p:nvPr>
        </p:nvGraphicFramePr>
        <p:xfrm>
          <a:off x="436919" y="3762122"/>
          <a:ext cx="9316681" cy="1114678"/>
        </p:xfrm>
        <a:graphic>
          <a:graphicData uri="http://schemas.openxmlformats.org/drawingml/2006/table">
            <a:tbl>
              <a:tblPr firstRow="1" bandRow="1">
                <a:tableStyleId>{2D5ABB26-0587-4C30-8999-92F81FD0307C}</a:tableStyleId>
              </a:tblPr>
              <a:tblGrid>
                <a:gridCol w="1043764">
                  <a:extLst>
                    <a:ext uri="{9D8B030D-6E8A-4147-A177-3AD203B41FA5}">
                      <a16:colId xmlns:a16="http://schemas.microsoft.com/office/drawing/2014/main" val="20000"/>
                    </a:ext>
                  </a:extLst>
                </a:gridCol>
                <a:gridCol w="2189653">
                  <a:extLst>
                    <a:ext uri="{9D8B030D-6E8A-4147-A177-3AD203B41FA5}">
                      <a16:colId xmlns:a16="http://schemas.microsoft.com/office/drawing/2014/main" val="20001"/>
                    </a:ext>
                  </a:extLst>
                </a:gridCol>
                <a:gridCol w="3090282">
                  <a:extLst>
                    <a:ext uri="{9D8B030D-6E8A-4147-A177-3AD203B41FA5}">
                      <a16:colId xmlns:a16="http://schemas.microsoft.com/office/drawing/2014/main" val="20002"/>
                    </a:ext>
                  </a:extLst>
                </a:gridCol>
                <a:gridCol w="2992982">
                  <a:extLst>
                    <a:ext uri="{9D8B030D-6E8A-4147-A177-3AD203B41FA5}">
                      <a16:colId xmlns:a16="http://schemas.microsoft.com/office/drawing/2014/main" val="20003"/>
                    </a:ext>
                  </a:extLst>
                </a:gridCol>
              </a:tblGrid>
              <a:tr h="557276">
                <a:tc>
                  <a:txBody>
                    <a:bodyPr/>
                    <a:lstStyle/>
                    <a:p>
                      <a:pPr algn="ctr">
                        <a:lnSpc>
                          <a:spcPts val="2065"/>
                        </a:lnSpc>
                      </a:pPr>
                      <a:r>
                        <a:rPr sz="1800" spc="-5" dirty="0">
                          <a:latin typeface="Times New Roman" panose="02020603050405020304" pitchFamily="18" charset="0"/>
                          <a:cs typeface="Times New Roman" panose="02020603050405020304" pitchFamily="18" charset="0"/>
                        </a:rPr>
                        <a:t>S.No.</a:t>
                      </a: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lnSpc>
                          <a:spcPts val="2065"/>
                        </a:lnSpc>
                      </a:pPr>
                      <a:r>
                        <a:rPr lang="en-US" sz="1800" spc="-5" dirty="0">
                          <a:latin typeface="Times New Roman" panose="02020603050405020304" pitchFamily="18" charset="0"/>
                          <a:cs typeface="Times New Roman" panose="02020603050405020304" pitchFamily="18" charset="0"/>
                        </a:rPr>
                        <a:t>Period</a:t>
                      </a: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82550" indent="0" algn="ctr">
                        <a:lnSpc>
                          <a:spcPts val="2065"/>
                        </a:lnSpc>
                        <a:tabLst>
                          <a:tab pos="450850" algn="l"/>
                        </a:tabLst>
                      </a:pPr>
                      <a:r>
                        <a:rPr sz="1800" spc="-5" dirty="0">
                          <a:latin typeface="Times New Roman" panose="02020603050405020304" pitchFamily="18" charset="0"/>
                          <a:cs typeface="Times New Roman" panose="02020603050405020304" pitchFamily="18" charset="0"/>
                        </a:rPr>
                        <a:t>Due</a:t>
                      </a:r>
                      <a:r>
                        <a:rPr sz="1800" spc="-35" dirty="0">
                          <a:latin typeface="Times New Roman" panose="02020603050405020304" pitchFamily="18" charset="0"/>
                          <a:cs typeface="Times New Roman" panose="02020603050405020304" pitchFamily="18" charset="0"/>
                        </a:rPr>
                        <a:t> </a:t>
                      </a:r>
                      <a:r>
                        <a:rPr sz="1800" spc="-5" dirty="0">
                          <a:latin typeface="Times New Roman" panose="02020603050405020304" pitchFamily="18" charset="0"/>
                          <a:cs typeface="Times New Roman" panose="02020603050405020304" pitchFamily="18" charset="0"/>
                        </a:rPr>
                        <a:t>Date</a:t>
                      </a: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lnSpc>
                          <a:spcPts val="2065"/>
                        </a:lnSpc>
                      </a:pPr>
                      <a:r>
                        <a:rPr lang="en-US" sz="1800" spc="-5" dirty="0">
                          <a:latin typeface="Times New Roman" panose="02020603050405020304" pitchFamily="18" charset="0"/>
                          <a:cs typeface="Times New Roman" panose="02020603050405020304" pitchFamily="18" charset="0"/>
                        </a:rPr>
                        <a:t>Extended Due Date</a:t>
                      </a: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0"/>
                  </a:ext>
                </a:extLst>
              </a:tr>
              <a:tr h="557402">
                <a:tc>
                  <a:txBody>
                    <a:bodyPr/>
                    <a:lstStyle/>
                    <a:p>
                      <a:pPr marL="635" algn="ctr">
                        <a:lnSpc>
                          <a:spcPts val="2090"/>
                        </a:lnSpc>
                        <a:spcBef>
                          <a:spcPts val="5"/>
                        </a:spcBef>
                      </a:pPr>
                      <a:r>
                        <a:rPr sz="1800" dirty="0">
                          <a:latin typeface="Times New Roman" panose="02020603050405020304" pitchFamily="18" charset="0"/>
                          <a:cs typeface="Times New Roman" panose="02020603050405020304" pitchFamily="18" charset="0"/>
                        </a:rPr>
                        <a:t>1</a:t>
                      </a:r>
                    </a:p>
                  </a:txBody>
                  <a:tcPr marL="0" marR="0" marT="127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1270" algn="ctr">
                        <a:lnSpc>
                          <a:spcPct val="100000"/>
                        </a:lnSpc>
                        <a:spcBef>
                          <a:spcPts val="35"/>
                        </a:spcBef>
                      </a:pPr>
                      <a:r>
                        <a:rPr lang="en-US" sz="1800" spc="-5" dirty="0">
                          <a:latin typeface="Times New Roman" panose="02020603050405020304" pitchFamily="18" charset="0"/>
                          <a:cs typeface="Times New Roman" panose="02020603050405020304" pitchFamily="18" charset="0"/>
                        </a:rPr>
                        <a:t>Apr’21</a:t>
                      </a:r>
                    </a:p>
                  </a:txBody>
                  <a:tcPr marL="0" marR="0" marT="444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R="481965" algn="ctr">
                        <a:lnSpc>
                          <a:spcPct val="100000"/>
                        </a:lnSpc>
                        <a:spcBef>
                          <a:spcPts val="35"/>
                        </a:spcBef>
                      </a:pPr>
                      <a:r>
                        <a:rPr lang="en-IN" sz="1800" spc="-5" dirty="0">
                          <a:solidFill>
                            <a:schemeClr val="tx1"/>
                          </a:solidFill>
                          <a:latin typeface="Times New Roman" panose="02020603050405020304" pitchFamily="18" charset="0"/>
                          <a:ea typeface="+mn-ea"/>
                          <a:cs typeface="Times New Roman" panose="02020603050405020304" pitchFamily="18" charset="0"/>
                        </a:rPr>
                        <a:t>1st -13th May’21</a:t>
                      </a:r>
                      <a:endParaRPr sz="1800" spc="-5" dirty="0">
                        <a:solidFill>
                          <a:schemeClr val="tx1"/>
                        </a:solidFill>
                        <a:latin typeface="Times New Roman" panose="02020603050405020304" pitchFamily="18" charset="0"/>
                        <a:ea typeface="+mn-ea"/>
                        <a:cs typeface="Times New Roman" panose="02020603050405020304" pitchFamily="18" charset="0"/>
                      </a:endParaRPr>
                    </a:p>
                  </a:txBody>
                  <a:tcPr marL="0" marR="0" marT="444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1270" algn="ctr">
                        <a:lnSpc>
                          <a:spcPct val="100000"/>
                        </a:lnSpc>
                        <a:spcBef>
                          <a:spcPts val="35"/>
                        </a:spcBef>
                      </a:pPr>
                      <a:r>
                        <a:rPr lang="en-IN" sz="1800" spc="-5" dirty="0">
                          <a:solidFill>
                            <a:schemeClr val="tx1"/>
                          </a:solidFill>
                          <a:latin typeface="Times New Roman" panose="02020603050405020304" pitchFamily="18" charset="0"/>
                          <a:ea typeface="+mn-ea"/>
                          <a:cs typeface="Times New Roman" panose="02020603050405020304" pitchFamily="18" charset="0"/>
                        </a:rPr>
                        <a:t>1st to 28th May’21</a:t>
                      </a:r>
                      <a:endParaRPr sz="1800" spc="-5" dirty="0">
                        <a:solidFill>
                          <a:schemeClr val="tx1"/>
                        </a:solidFill>
                        <a:latin typeface="Times New Roman" panose="02020603050405020304" pitchFamily="18" charset="0"/>
                        <a:ea typeface="+mn-ea"/>
                        <a:cs typeface="Times New Roman" panose="02020603050405020304" pitchFamily="18" charset="0"/>
                      </a:endParaRPr>
                    </a:p>
                  </a:txBody>
                  <a:tcPr marL="0" marR="0" marT="444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2"/>
                  </a:ext>
                </a:extLst>
              </a:tr>
            </a:tbl>
          </a:graphicData>
        </a:graphic>
      </p:graphicFrame>
      <p:sp>
        <p:nvSpPr>
          <p:cNvPr id="15" name="object 2">
            <a:extLst>
              <a:ext uri="{FF2B5EF4-FFF2-40B4-BE49-F238E27FC236}">
                <a16:creationId xmlns:a16="http://schemas.microsoft.com/office/drawing/2014/main" id="{8FF69CB9-341A-4995-96A9-22AC990A9DA9}"/>
              </a:ext>
            </a:extLst>
          </p:cNvPr>
          <p:cNvSpPr txBox="1">
            <a:spLocks/>
          </p:cNvSpPr>
          <p:nvPr/>
        </p:nvSpPr>
        <p:spPr>
          <a:xfrm>
            <a:off x="242722" y="2971800"/>
            <a:ext cx="11034878" cy="350737"/>
          </a:xfrm>
          <a:prstGeom prst="rect">
            <a:avLst/>
          </a:prstGeom>
        </p:spPr>
        <p:txBody>
          <a:bodyPr vert="horz" wrap="square" lIns="0" tIns="12065" rIns="0" bIns="0" rtlCol="0">
            <a:spAutoFit/>
          </a:bodyPr>
          <a:lstStyle>
            <a:lvl1pPr>
              <a:defRPr sz="2200" b="1" i="0">
                <a:solidFill>
                  <a:srgbClr val="C00000"/>
                </a:solidFill>
                <a:latin typeface="Cambria"/>
                <a:ea typeface="+mj-ea"/>
                <a:cs typeface="Cambria"/>
              </a:defRPr>
            </a:lvl1pPr>
          </a:lstStyle>
          <a:p>
            <a:pPr marL="12700">
              <a:spcBef>
                <a:spcPts val="95"/>
              </a:spcBef>
            </a:pPr>
            <a:r>
              <a:rPr lang="en-US" kern="0" spc="70" dirty="0">
                <a:latin typeface="Times New Roman" panose="02020603050405020304" pitchFamily="18" charset="0"/>
                <a:cs typeface="Times New Roman" panose="02020603050405020304" pitchFamily="18" charset="0"/>
              </a:rPr>
              <a:t>Relaxations regarding IFF Return Filing</a:t>
            </a:r>
          </a:p>
        </p:txBody>
      </p:sp>
      <p:sp>
        <p:nvSpPr>
          <p:cNvPr id="16" name="TextBox 15">
            <a:extLst>
              <a:ext uri="{FF2B5EF4-FFF2-40B4-BE49-F238E27FC236}">
                <a16:creationId xmlns:a16="http://schemas.microsoft.com/office/drawing/2014/main" id="{E76594DB-B59F-47E6-8341-AD2131229510}"/>
              </a:ext>
            </a:extLst>
          </p:cNvPr>
          <p:cNvSpPr txBox="1"/>
          <p:nvPr/>
        </p:nvSpPr>
        <p:spPr>
          <a:xfrm>
            <a:off x="645716" y="5513457"/>
            <a:ext cx="9641284" cy="1015663"/>
          </a:xfrm>
          <a:prstGeom prst="rect">
            <a:avLst/>
          </a:prstGeom>
          <a:noFill/>
        </p:spPr>
        <p:txBody>
          <a:bodyPr wrap="square">
            <a:spAutoFit/>
          </a:bodyPr>
          <a:lstStyle/>
          <a:p>
            <a:r>
              <a:rPr lang="en-US" sz="2000" b="1" spc="85" dirty="0">
                <a:solidFill>
                  <a:schemeClr val="tx2">
                    <a:lumMod val="60000"/>
                    <a:lumOff val="40000"/>
                  </a:schemeClr>
                </a:solidFill>
                <a:latin typeface="Times New Roman" panose="02020603050405020304" pitchFamily="18" charset="0"/>
                <a:cs typeface="Times New Roman" panose="02020603050405020304" pitchFamily="18" charset="0"/>
              </a:rPr>
              <a:t>Click on the below links for Notifications </a:t>
            </a:r>
          </a:p>
          <a:p>
            <a:r>
              <a:rPr lang="en-IN" sz="2000" b="1" spc="85" dirty="0">
                <a:solidFill>
                  <a:schemeClr val="tx2">
                    <a:lumMod val="60000"/>
                    <a:lumOff val="40000"/>
                  </a:schemeClr>
                </a:solidFill>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Notification No. 12/2021-Central Tax</a:t>
            </a:r>
            <a:r>
              <a:rPr lang="en-US" sz="2000" b="1" spc="85" dirty="0">
                <a:solidFill>
                  <a:schemeClr val="tx2">
                    <a:lumMod val="60000"/>
                    <a:lumOff val="40000"/>
                  </a:schemeClr>
                </a:solidFill>
                <a:latin typeface="Times New Roman" panose="02020603050405020304" pitchFamily="18" charset="0"/>
                <a:cs typeface="Times New Roman" panose="02020603050405020304" pitchFamily="18" charset="0"/>
              </a:rPr>
              <a:t>&amp; </a:t>
            </a:r>
          </a:p>
          <a:p>
            <a:r>
              <a:rPr lang="en-IN" sz="2000" b="1" spc="85" dirty="0">
                <a:solidFill>
                  <a:schemeClr val="tx2">
                    <a:lumMod val="60000"/>
                    <a:lumOff val="40000"/>
                  </a:schemeClr>
                </a:solidFill>
                <a:latin typeface="Times New Roman" panose="02020603050405020304" pitchFamily="18" charset="0"/>
                <a:cs typeface="Times New Roman" panose="02020603050405020304" pitchFamily="18" charset="0"/>
                <a:hlinkClick r:id="rId4">
                  <a:extLst>
                    <a:ext uri="{A12FA001-AC4F-418D-AE19-62706E023703}">
                      <ahyp:hlinkClr xmlns:ahyp="http://schemas.microsoft.com/office/drawing/2018/hyperlinkcolor" val="tx"/>
                    </a:ext>
                  </a:extLst>
                </a:hlinkClick>
              </a:rPr>
              <a:t>Notification No. 13/2021-Central Tax</a:t>
            </a:r>
            <a:endParaRPr lang="en-IN" sz="2000" b="1" spc="85" dirty="0">
              <a:solidFill>
                <a:schemeClr val="tx2">
                  <a:lumMod val="60000"/>
                  <a:lumOff val="40000"/>
                </a:schemeClr>
              </a:solidFill>
              <a:latin typeface="Times New Roman" panose="02020603050405020304" pitchFamily="18" charset="0"/>
              <a:cs typeface="Times New Roman" panose="02020603050405020304" pitchFamily="18" charset="0"/>
            </a:endParaRPr>
          </a:p>
        </p:txBody>
      </p:sp>
      <p:pic>
        <p:nvPicPr>
          <p:cNvPr id="17" name="Picture 2">
            <a:extLst>
              <a:ext uri="{FF2B5EF4-FFF2-40B4-BE49-F238E27FC236}">
                <a16:creationId xmlns:a16="http://schemas.microsoft.com/office/drawing/2014/main" id="{02E4AA01-A9D1-4ADF-AA01-909F9AA72270}"/>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715000" y="5562600"/>
            <a:ext cx="381000" cy="304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691621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11381231" y="6481571"/>
            <a:ext cx="655320" cy="340360"/>
          </a:xfrm>
          <a:custGeom>
            <a:avLst/>
            <a:gdLst/>
            <a:ahLst/>
            <a:cxnLst/>
            <a:rect l="l" t="t" r="r" b="b"/>
            <a:pathLst>
              <a:path w="655320" h="340359">
                <a:moveTo>
                  <a:pt x="655320" y="0"/>
                </a:moveTo>
                <a:lnTo>
                  <a:pt x="0" y="0"/>
                </a:lnTo>
                <a:lnTo>
                  <a:pt x="0" y="339851"/>
                </a:lnTo>
                <a:lnTo>
                  <a:pt x="655320" y="339851"/>
                </a:lnTo>
                <a:lnTo>
                  <a:pt x="655320" y="0"/>
                </a:lnTo>
                <a:close/>
              </a:path>
            </a:pathLst>
          </a:custGeom>
          <a:solidFill>
            <a:srgbClr val="FF0000"/>
          </a:solidFill>
        </p:spPr>
        <p:txBody>
          <a:bodyPr wrap="square" lIns="0" tIns="0" rIns="0" bIns="0" rtlCol="0"/>
          <a:lstStyle/>
          <a:p>
            <a:endParaRPr/>
          </a:p>
        </p:txBody>
      </p:sp>
      <p:pic>
        <p:nvPicPr>
          <p:cNvPr id="4" name="object 4"/>
          <p:cNvPicPr/>
          <p:nvPr/>
        </p:nvPicPr>
        <p:blipFill>
          <a:blip r:embed="rId2" cstate="print"/>
          <a:stretch>
            <a:fillRect/>
          </a:stretch>
        </p:blipFill>
        <p:spPr>
          <a:xfrm>
            <a:off x="5199150" y="6503213"/>
            <a:ext cx="1462990" cy="295046"/>
          </a:xfrm>
          <a:prstGeom prst="rect">
            <a:avLst/>
          </a:prstGeom>
        </p:spPr>
      </p:pic>
      <p:sp>
        <p:nvSpPr>
          <p:cNvPr id="8" name="object 8"/>
          <p:cNvSpPr txBox="1">
            <a:spLocks noGrp="1"/>
          </p:cNvSpPr>
          <p:nvPr>
            <p:ph type="ftr" sz="quarter" idx="5"/>
          </p:nvPr>
        </p:nvSpPr>
        <p:spPr>
          <a:prstGeom prst="rect">
            <a:avLst/>
          </a:prstGeom>
        </p:spPr>
        <p:txBody>
          <a:bodyPr vert="horz" wrap="square" lIns="0" tIns="0" rIns="0" bIns="0" rtlCol="0">
            <a:spAutoFit/>
          </a:bodyPr>
          <a:lstStyle/>
          <a:p>
            <a:pPr marL="12700">
              <a:lnSpc>
                <a:spcPts val="2615"/>
              </a:lnSpc>
            </a:pPr>
            <a:r>
              <a:rPr spc="75" dirty="0"/>
              <a:t>Ashu</a:t>
            </a:r>
            <a:r>
              <a:rPr spc="25" dirty="0"/>
              <a:t> </a:t>
            </a:r>
            <a:r>
              <a:rPr spc="130" dirty="0"/>
              <a:t>Dalmia</a:t>
            </a:r>
          </a:p>
        </p:txBody>
      </p:sp>
      <p:sp>
        <p:nvSpPr>
          <p:cNvPr id="9" name="object 9"/>
          <p:cNvSpPr txBox="1">
            <a:spLocks noGrp="1"/>
          </p:cNvSpPr>
          <p:nvPr>
            <p:ph type="sldNum" sz="quarter" idx="7"/>
          </p:nvPr>
        </p:nvSpPr>
        <p:spPr>
          <a:xfrm>
            <a:off x="11582400" y="6512487"/>
            <a:ext cx="217804" cy="309879"/>
          </a:xfrm>
          <a:prstGeom prst="rect">
            <a:avLst/>
          </a:prstGeom>
        </p:spPr>
        <p:txBody>
          <a:bodyPr vert="horz" wrap="square" lIns="0" tIns="0" rIns="0" bIns="0" rtlCol="0">
            <a:spAutoFit/>
          </a:bodyPr>
          <a:lstStyle/>
          <a:p>
            <a:pPr marL="38100">
              <a:lnSpc>
                <a:spcPts val="2315"/>
              </a:lnSpc>
            </a:pPr>
            <a:fld id="{81D60167-4931-47E6-BA6A-407CBD079E47}" type="slidenum">
              <a:rPr dirty="0"/>
              <a:t>9</a:t>
            </a:fld>
            <a:endParaRPr dirty="0"/>
          </a:p>
        </p:txBody>
      </p:sp>
      <p:graphicFrame>
        <p:nvGraphicFramePr>
          <p:cNvPr id="11" name="object 5">
            <a:extLst>
              <a:ext uri="{FF2B5EF4-FFF2-40B4-BE49-F238E27FC236}">
                <a16:creationId xmlns:a16="http://schemas.microsoft.com/office/drawing/2014/main" id="{29D9ADA3-E640-49A4-AA7D-846824736091}"/>
              </a:ext>
            </a:extLst>
          </p:cNvPr>
          <p:cNvGraphicFramePr>
            <a:graphicFrameLocks noGrp="1"/>
          </p:cNvGraphicFramePr>
          <p:nvPr>
            <p:extLst>
              <p:ext uri="{D42A27DB-BD31-4B8C-83A1-F6EECF244321}">
                <p14:modId xmlns:p14="http://schemas.microsoft.com/office/powerpoint/2010/main" val="4033860148"/>
              </p:ext>
            </p:extLst>
          </p:nvPr>
        </p:nvGraphicFramePr>
        <p:xfrm>
          <a:off x="471322" y="838200"/>
          <a:ext cx="11034878" cy="3030601"/>
        </p:xfrm>
        <a:graphic>
          <a:graphicData uri="http://schemas.openxmlformats.org/drawingml/2006/table">
            <a:tbl>
              <a:tblPr firstRow="1" bandRow="1">
                <a:tableStyleId>{2D5ABB26-0587-4C30-8999-92F81FD0307C}</a:tableStyleId>
              </a:tblPr>
              <a:tblGrid>
                <a:gridCol w="671678">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5029200">
                  <a:extLst>
                    <a:ext uri="{9D8B030D-6E8A-4147-A177-3AD203B41FA5}">
                      <a16:colId xmlns:a16="http://schemas.microsoft.com/office/drawing/2014/main" val="3712578685"/>
                    </a:ext>
                  </a:extLst>
                </a:gridCol>
                <a:gridCol w="3276600">
                  <a:extLst>
                    <a:ext uri="{9D8B030D-6E8A-4147-A177-3AD203B41FA5}">
                      <a16:colId xmlns:a16="http://schemas.microsoft.com/office/drawing/2014/main" val="3456348851"/>
                    </a:ext>
                  </a:extLst>
                </a:gridCol>
              </a:tblGrid>
              <a:tr h="557276">
                <a:tc>
                  <a:txBody>
                    <a:bodyPr/>
                    <a:lstStyle/>
                    <a:p>
                      <a:pPr algn="ctr">
                        <a:lnSpc>
                          <a:spcPts val="2065"/>
                        </a:lnSpc>
                      </a:pPr>
                      <a:r>
                        <a:rPr sz="1800" spc="-5" dirty="0">
                          <a:latin typeface="Times New Roman" panose="02020603050405020304" pitchFamily="18" charset="0"/>
                          <a:cs typeface="Times New Roman" panose="02020603050405020304" pitchFamily="18" charset="0"/>
                        </a:rPr>
                        <a:t>S.No.</a:t>
                      </a: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lnSpc>
                          <a:spcPts val="2065"/>
                        </a:lnSpc>
                      </a:pPr>
                      <a:r>
                        <a:rPr lang="en-US" sz="1800" spc="-5" dirty="0">
                          <a:latin typeface="Times New Roman" panose="02020603050405020304" pitchFamily="18" charset="0"/>
                          <a:cs typeface="Times New Roman" panose="02020603050405020304" pitchFamily="18" charset="0"/>
                        </a:rPr>
                        <a:t>Period</a:t>
                      </a: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lnSpc>
                          <a:spcPts val="2065"/>
                        </a:lnSpc>
                      </a:pPr>
                      <a:r>
                        <a:rPr lang="en-US" sz="1800" spc="-5" dirty="0">
                          <a:latin typeface="Times New Roman" panose="02020603050405020304" pitchFamily="18" charset="0"/>
                          <a:cs typeface="Times New Roman" panose="02020603050405020304" pitchFamily="18" charset="0"/>
                        </a:rPr>
                        <a:t>Original Rule</a:t>
                      </a: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lnSpc>
                          <a:spcPts val="2065"/>
                        </a:lnSpc>
                      </a:pPr>
                      <a:r>
                        <a:rPr lang="en-US" sz="1800" spc="-5" dirty="0">
                          <a:latin typeface="Times New Roman" panose="02020603050405020304" pitchFamily="18" charset="0"/>
                          <a:cs typeface="Times New Roman" panose="02020603050405020304" pitchFamily="18" charset="0"/>
                        </a:rPr>
                        <a:t>Proviso Inserted as relaxation for Apr’21</a:t>
                      </a:r>
                      <a:endParaRPr sz="1800" dirty="0">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0"/>
                  </a:ext>
                </a:extLst>
              </a:tr>
              <a:tr h="557402">
                <a:tc>
                  <a:txBody>
                    <a:bodyPr/>
                    <a:lstStyle/>
                    <a:p>
                      <a:pPr>
                        <a:lnSpc>
                          <a:spcPct val="100000"/>
                        </a:lnSpc>
                        <a:spcBef>
                          <a:spcPts val="10"/>
                        </a:spcBef>
                      </a:pPr>
                      <a:endParaRPr sz="1900" dirty="0">
                        <a:latin typeface="Times New Roman" panose="02020603050405020304" pitchFamily="18" charset="0"/>
                        <a:cs typeface="Times New Roman" panose="02020603050405020304" pitchFamily="18" charset="0"/>
                      </a:endParaRPr>
                    </a:p>
                    <a:p>
                      <a:pPr marL="635" algn="ctr">
                        <a:lnSpc>
                          <a:spcPts val="2090"/>
                        </a:lnSpc>
                        <a:spcBef>
                          <a:spcPts val="5"/>
                        </a:spcBef>
                      </a:pPr>
                      <a:r>
                        <a:rPr sz="1800" dirty="0">
                          <a:latin typeface="Times New Roman" panose="02020603050405020304" pitchFamily="18" charset="0"/>
                          <a:cs typeface="Times New Roman" panose="02020603050405020304" pitchFamily="18" charset="0"/>
                        </a:rPr>
                        <a:t>1</a:t>
                      </a:r>
                    </a:p>
                  </a:txBody>
                  <a:tcPr marL="0" marR="0" marT="127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1270" algn="ctr">
                        <a:lnSpc>
                          <a:spcPct val="100000"/>
                        </a:lnSpc>
                        <a:spcBef>
                          <a:spcPts val="35"/>
                        </a:spcBef>
                      </a:pPr>
                      <a:endParaRPr lang="en-US" sz="1800" spc="-5" dirty="0">
                        <a:latin typeface="Times New Roman" panose="02020603050405020304" pitchFamily="18" charset="0"/>
                        <a:cs typeface="Times New Roman" panose="02020603050405020304" pitchFamily="18" charset="0"/>
                      </a:endParaRPr>
                    </a:p>
                    <a:p>
                      <a:pPr marL="1270" algn="ctr">
                        <a:lnSpc>
                          <a:spcPct val="100000"/>
                        </a:lnSpc>
                        <a:spcBef>
                          <a:spcPts val="35"/>
                        </a:spcBef>
                      </a:pPr>
                      <a:r>
                        <a:rPr lang="en-US" sz="1800" spc="-5" dirty="0">
                          <a:latin typeface="Times New Roman" panose="02020603050405020304" pitchFamily="18" charset="0"/>
                          <a:cs typeface="Times New Roman" panose="02020603050405020304" pitchFamily="18" charset="0"/>
                        </a:rPr>
                        <a:t>Apr’21</a:t>
                      </a:r>
                    </a:p>
                  </a:txBody>
                  <a:tcPr marL="0" marR="0" marT="444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287020" indent="-285750" algn="just" defTabSz="862013">
                        <a:lnSpc>
                          <a:spcPct val="100000"/>
                        </a:lnSpc>
                        <a:spcBef>
                          <a:spcPts val="35"/>
                        </a:spcBef>
                        <a:buFont typeface="Wingdings" panose="05000000000000000000" pitchFamily="2" charset="2"/>
                        <a:buChar char="v"/>
                        <a:tabLst>
                          <a:tab pos="3943350" algn="l"/>
                          <a:tab pos="4216400" algn="l"/>
                        </a:tabLst>
                      </a:pPr>
                      <a:r>
                        <a:rPr lang="en-US" sz="1800" b="0" i="0" u="none" strike="noStrike" baseline="0" dirty="0">
                          <a:solidFill>
                            <a:schemeClr val="tx1"/>
                          </a:solidFill>
                          <a:latin typeface="Times New Roman" panose="02020603050405020304" pitchFamily="18" charset="0"/>
                          <a:ea typeface="+mn-ea"/>
                          <a:cs typeface="Times New Roman" panose="02020603050405020304" pitchFamily="18" charset="0"/>
                        </a:rPr>
                        <a:t>ITC to be availed by a registered person in respect of invoices or debit notes, the details of which have not been furnished by the suppliers in FORM GSTR-1 or using the IFF shall not exceed 5% of the eligible credit available in respect of invoices or debit notes the details of which have been furnished by the suppliers under GSTR-1 or using IFF.</a:t>
                      </a:r>
                      <a:endParaRPr lang="en-US" sz="1800" spc="-5" dirty="0">
                        <a:latin typeface="Times New Roman" panose="02020603050405020304" pitchFamily="18" charset="0"/>
                        <a:cs typeface="Times New Roman" panose="02020603050405020304" pitchFamily="18" charset="0"/>
                      </a:endParaRPr>
                    </a:p>
                  </a:txBody>
                  <a:tcPr marL="0" marR="0" marT="444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285750" indent="-285750" algn="just">
                        <a:lnSpc>
                          <a:spcPct val="100000"/>
                        </a:lnSpc>
                        <a:spcBef>
                          <a:spcPts val="35"/>
                        </a:spcBef>
                        <a:buFont typeface="Wingdings" panose="05000000000000000000" pitchFamily="2" charset="2"/>
                        <a:buChar char="v"/>
                      </a:pPr>
                      <a:r>
                        <a:rPr lang="en-US" sz="1800" b="0" i="0" u="none" strike="noStrike" baseline="0" dirty="0">
                          <a:solidFill>
                            <a:schemeClr val="tx1"/>
                          </a:solidFill>
                          <a:latin typeface="Times New Roman" panose="02020603050405020304" pitchFamily="18" charset="0"/>
                          <a:ea typeface="+mn-ea"/>
                          <a:cs typeface="Times New Roman" panose="02020603050405020304" pitchFamily="18" charset="0"/>
                        </a:rPr>
                        <a:t>Such condition shall apply cumulatively for the period April and May’21</a:t>
                      </a:r>
                    </a:p>
                    <a:p>
                      <a:pPr marL="802640" indent="-285750">
                        <a:lnSpc>
                          <a:spcPct val="100000"/>
                        </a:lnSpc>
                        <a:spcBef>
                          <a:spcPts val="35"/>
                        </a:spcBef>
                        <a:buFont typeface="Wingdings" panose="05000000000000000000" pitchFamily="2" charset="2"/>
                        <a:buChar char="v"/>
                      </a:pPr>
                      <a:endParaRPr lang="en-US" sz="1800" b="0" i="0" u="none" strike="noStrike" baseline="0" dirty="0">
                        <a:solidFill>
                          <a:schemeClr val="tx1"/>
                        </a:solidFill>
                        <a:latin typeface="Times New Roman" panose="02020603050405020304" pitchFamily="18" charset="0"/>
                        <a:ea typeface="+mn-ea"/>
                        <a:cs typeface="Times New Roman" panose="02020603050405020304" pitchFamily="18" charset="0"/>
                      </a:endParaRPr>
                    </a:p>
                    <a:p>
                      <a:pPr marL="285750" indent="-285750">
                        <a:buFont typeface="Wingdings" panose="05000000000000000000" pitchFamily="2" charset="2"/>
                        <a:buChar char="v"/>
                      </a:pPr>
                      <a:r>
                        <a:rPr lang="en-US" sz="1800" b="0" i="0" u="none" strike="noStrike" baseline="0" dirty="0">
                          <a:solidFill>
                            <a:schemeClr val="tx1"/>
                          </a:solidFill>
                          <a:latin typeface="Times New Roman" panose="02020603050405020304" pitchFamily="18" charset="0"/>
                          <a:ea typeface="+mn-ea"/>
                          <a:cs typeface="Times New Roman" panose="02020603050405020304" pitchFamily="18" charset="0"/>
                        </a:rPr>
                        <a:t>Return in FORM GSTR-3B for the period May’21 shall be furnished with the cumulative adjustment of ITC for the said months</a:t>
                      </a:r>
                      <a:endParaRPr sz="1800" b="0" dirty="0">
                        <a:latin typeface="Times New Roman" panose="02020603050405020304" pitchFamily="18" charset="0"/>
                        <a:cs typeface="Times New Roman" panose="02020603050405020304" pitchFamily="18" charset="0"/>
                      </a:endParaRPr>
                    </a:p>
                  </a:txBody>
                  <a:tcPr marL="0" marR="0" marT="444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2"/>
                  </a:ext>
                </a:extLst>
              </a:tr>
            </a:tbl>
          </a:graphicData>
        </a:graphic>
      </p:graphicFrame>
      <p:sp>
        <p:nvSpPr>
          <p:cNvPr id="12" name="object 2">
            <a:extLst>
              <a:ext uri="{FF2B5EF4-FFF2-40B4-BE49-F238E27FC236}">
                <a16:creationId xmlns:a16="http://schemas.microsoft.com/office/drawing/2014/main" id="{5692A801-C0AF-4E52-AAFE-A047492115CF}"/>
              </a:ext>
            </a:extLst>
          </p:cNvPr>
          <p:cNvSpPr txBox="1">
            <a:spLocks/>
          </p:cNvSpPr>
          <p:nvPr/>
        </p:nvSpPr>
        <p:spPr>
          <a:xfrm>
            <a:off x="76200" y="182663"/>
            <a:ext cx="11034878" cy="350737"/>
          </a:xfrm>
          <a:prstGeom prst="rect">
            <a:avLst/>
          </a:prstGeom>
        </p:spPr>
        <p:txBody>
          <a:bodyPr vert="horz" wrap="square" lIns="0" tIns="12065" rIns="0" bIns="0" rtlCol="0">
            <a:spAutoFit/>
          </a:bodyPr>
          <a:lstStyle>
            <a:lvl1pPr>
              <a:defRPr sz="2200" b="1" i="0">
                <a:solidFill>
                  <a:srgbClr val="C00000"/>
                </a:solidFill>
                <a:latin typeface="Cambria"/>
                <a:ea typeface="+mj-ea"/>
                <a:cs typeface="Cambria"/>
              </a:defRPr>
            </a:lvl1pPr>
          </a:lstStyle>
          <a:p>
            <a:pPr marL="12700">
              <a:spcBef>
                <a:spcPts val="95"/>
              </a:spcBef>
            </a:pPr>
            <a:r>
              <a:rPr lang="en-US" kern="0" spc="70" dirty="0">
                <a:latin typeface="Times New Roman" panose="02020603050405020304" pitchFamily="18" charset="0"/>
                <a:cs typeface="Times New Roman" panose="02020603050405020304" pitchFamily="18" charset="0"/>
              </a:rPr>
              <a:t>Relaxations</a:t>
            </a:r>
            <a:r>
              <a:rPr lang="en-US" kern="0" spc="70" dirty="0"/>
              <a:t> regarding Rule 36(4)</a:t>
            </a:r>
          </a:p>
        </p:txBody>
      </p:sp>
      <p:sp>
        <p:nvSpPr>
          <p:cNvPr id="16" name="TextBox 15">
            <a:extLst>
              <a:ext uri="{FF2B5EF4-FFF2-40B4-BE49-F238E27FC236}">
                <a16:creationId xmlns:a16="http://schemas.microsoft.com/office/drawing/2014/main" id="{47385831-8A3D-4BE1-A17A-EDA0D5732039}"/>
              </a:ext>
            </a:extLst>
          </p:cNvPr>
          <p:cNvSpPr txBox="1"/>
          <p:nvPr/>
        </p:nvSpPr>
        <p:spPr>
          <a:xfrm>
            <a:off x="645716" y="5513457"/>
            <a:ext cx="9641284" cy="707886"/>
          </a:xfrm>
          <a:prstGeom prst="rect">
            <a:avLst/>
          </a:prstGeom>
          <a:noFill/>
        </p:spPr>
        <p:txBody>
          <a:bodyPr wrap="square">
            <a:spAutoFit/>
          </a:bodyPr>
          <a:lstStyle/>
          <a:p>
            <a:r>
              <a:rPr lang="en-US" sz="2000" b="1" spc="85" dirty="0">
                <a:solidFill>
                  <a:schemeClr val="tx2">
                    <a:lumMod val="60000"/>
                    <a:lumOff val="40000"/>
                  </a:schemeClr>
                </a:solidFill>
                <a:latin typeface="Times New Roman" panose="02020603050405020304" pitchFamily="18" charset="0"/>
                <a:cs typeface="Times New Roman" panose="02020603050405020304" pitchFamily="18" charset="0"/>
              </a:rPr>
              <a:t>Click on the below link for Notification </a:t>
            </a:r>
          </a:p>
          <a:p>
            <a:r>
              <a:rPr lang="en-IN" sz="2000" b="1" spc="85" dirty="0">
                <a:solidFill>
                  <a:schemeClr val="tx2">
                    <a:lumMod val="60000"/>
                    <a:lumOff val="40000"/>
                  </a:schemeClr>
                </a:solidFill>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Notification No. 13/2021-Central Tax</a:t>
            </a:r>
            <a:endParaRPr lang="en-IN" sz="2000" b="1" spc="85" dirty="0">
              <a:solidFill>
                <a:schemeClr val="tx2">
                  <a:lumMod val="60000"/>
                  <a:lumOff val="40000"/>
                </a:schemeClr>
              </a:solidFill>
              <a:latin typeface="Times New Roman" panose="02020603050405020304" pitchFamily="18" charset="0"/>
              <a:cs typeface="Times New Roman" panose="02020603050405020304" pitchFamily="18" charset="0"/>
            </a:endParaRPr>
          </a:p>
        </p:txBody>
      </p:sp>
      <p:pic>
        <p:nvPicPr>
          <p:cNvPr id="17" name="Picture 2">
            <a:extLst>
              <a:ext uri="{FF2B5EF4-FFF2-40B4-BE49-F238E27FC236}">
                <a16:creationId xmlns:a16="http://schemas.microsoft.com/office/drawing/2014/main" id="{A010B5F6-047A-40E9-ABE9-0D4178F3C87C}"/>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486400" y="5562600"/>
            <a:ext cx="381000" cy="304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614052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494</TotalTime>
  <Words>1666</Words>
  <Application>Microsoft Office PowerPoint</Application>
  <PresentationFormat>Widescreen</PresentationFormat>
  <Paragraphs>296</Paragraphs>
  <Slides>14</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Arial MT</vt:lpstr>
      <vt:lpstr>Calibri</vt:lpstr>
      <vt:lpstr>Cambria</vt:lpstr>
      <vt:lpstr>Times New Roman</vt:lpstr>
      <vt:lpstr>Wingdings</vt:lpstr>
      <vt:lpstr>Office Theme</vt:lpstr>
      <vt:lpstr>GST Relaxations/Extensions as Notified on 01st May,2021</vt:lpstr>
      <vt:lpstr>Relaxations regarding GSTR-3B</vt:lpstr>
      <vt:lpstr>Relaxations regarding GSTR-3B</vt:lpstr>
      <vt:lpstr>Relaxations regarding GSTR-3B</vt:lpstr>
      <vt:lpstr>Relaxations regarding CMP-08</vt:lpstr>
      <vt:lpstr>Relaxations regarding GSTR-4 (FY 2020-21) for person under Composition Scheme</vt:lpstr>
      <vt:lpstr>Relaxations regarding ITC-04 Statement for Inputs and Capital Goods sent to Job worker</vt:lpstr>
      <vt:lpstr>PowerPoint Presentation</vt:lpstr>
      <vt:lpstr>PowerPoint Presentation</vt:lpstr>
      <vt:lpstr>Other Relaxations </vt:lpstr>
      <vt:lpstr>Exclusions</vt:lpstr>
      <vt:lpstr>Exclusions</vt:lpstr>
      <vt:lpstr>Other Relaxations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ADA OFFICE</dc:creator>
  <cp:lastModifiedBy>ADA GST</cp:lastModifiedBy>
  <cp:revision>88</cp:revision>
  <dcterms:created xsi:type="dcterms:W3CDTF">2021-05-02T02:39:11Z</dcterms:created>
  <dcterms:modified xsi:type="dcterms:W3CDTF">2021-05-02T13:05:21Z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2020-03-25T00:00:00Z</vt:filetime>
  </property>
  <property fmtid="{D5CDD505-2E9C-101B-9397-08002B2CF9AE}" pid="3" name="Creator">
    <vt:lpwstr>Microsoft® PowerPoint® for Office 365</vt:lpwstr>
  </property>
  <property fmtid="{D5CDD505-2E9C-101B-9397-08002B2CF9AE}" pid="4" name="LastSaved">
    <vt:filetime>2021-05-02T00:00:00Z</vt:filetime>
  </property>
</Properties>
</file>