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52"/>
  </p:notesMasterIdLst>
  <p:handoutMasterIdLst>
    <p:handoutMasterId r:id="rId53"/>
  </p:handoutMasterIdLst>
  <p:sldIdLst>
    <p:sldId id="256" r:id="rId6"/>
    <p:sldId id="288" r:id="rId7"/>
    <p:sldId id="287" r:id="rId8"/>
    <p:sldId id="289" r:id="rId9"/>
    <p:sldId id="290" r:id="rId10"/>
    <p:sldId id="291" r:id="rId11"/>
    <p:sldId id="271" r:id="rId12"/>
    <p:sldId id="298" r:id="rId13"/>
    <p:sldId id="292" r:id="rId14"/>
    <p:sldId id="411" r:id="rId15"/>
    <p:sldId id="412" r:id="rId16"/>
    <p:sldId id="388" r:id="rId17"/>
    <p:sldId id="389" r:id="rId18"/>
    <p:sldId id="391" r:id="rId19"/>
    <p:sldId id="393" r:id="rId20"/>
    <p:sldId id="394" r:id="rId21"/>
    <p:sldId id="293" r:id="rId22"/>
    <p:sldId id="395" r:id="rId23"/>
    <p:sldId id="294" r:id="rId24"/>
    <p:sldId id="396" r:id="rId25"/>
    <p:sldId id="295" r:id="rId26"/>
    <p:sldId id="260" r:id="rId27"/>
    <p:sldId id="265" r:id="rId28"/>
    <p:sldId id="419" r:id="rId29"/>
    <p:sldId id="270" r:id="rId30"/>
    <p:sldId id="259" r:id="rId31"/>
    <p:sldId id="263" r:id="rId32"/>
    <p:sldId id="420" r:id="rId33"/>
    <p:sldId id="296" r:id="rId34"/>
    <p:sldId id="297" r:id="rId35"/>
    <p:sldId id="399" r:id="rId36"/>
    <p:sldId id="407" r:id="rId37"/>
    <p:sldId id="408" r:id="rId38"/>
    <p:sldId id="421" r:id="rId39"/>
    <p:sldId id="424" r:id="rId40"/>
    <p:sldId id="422" r:id="rId41"/>
    <p:sldId id="425" r:id="rId42"/>
    <p:sldId id="426" r:id="rId43"/>
    <p:sldId id="406" r:id="rId44"/>
    <p:sldId id="429" r:id="rId45"/>
    <p:sldId id="427" r:id="rId46"/>
    <p:sldId id="404" r:id="rId47"/>
    <p:sldId id="401" r:id="rId48"/>
    <p:sldId id="402" r:id="rId49"/>
    <p:sldId id="405" r:id="rId50"/>
    <p:sldId id="41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696"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D4FEF-5722-458C-9F97-2993BEAF4D6E}"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6E3B90AF-7ECC-4E2C-986F-6352BDD63428}">
      <dgm:prSet phldrT="[Text]" custT="1"/>
      <dgm:spPr>
        <a:solidFill>
          <a:srgbClr val="FFFF00"/>
        </a:solidFill>
      </dgm:spPr>
      <dgm:t>
        <a:bodyPr/>
        <a:lstStyle/>
        <a:p>
          <a:r>
            <a:rPr lang="en-US" sz="1800" dirty="0">
              <a:solidFill>
                <a:schemeClr val="tx1"/>
              </a:solidFill>
              <a:latin typeface="Arial" panose="020B0604020202020204" pitchFamily="34" charset="0"/>
              <a:cs typeface="Arial" panose="020B0604020202020204" pitchFamily="34" charset="0"/>
            </a:rPr>
            <a:t>Refund of the excess balance amount available in the Cash Ledger </a:t>
          </a:r>
        </a:p>
      </dgm:t>
    </dgm:pt>
    <dgm:pt modelId="{9BB56AB7-DB10-4996-A7CD-0F62332A49CF}" type="parTrans" cxnId="{6B979827-B106-4706-8281-8A5A797D5047}">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CB0BB4A7-C955-441F-9E17-B789A7D9041C}" type="sibTrans" cxnId="{6B979827-B106-4706-8281-8A5A797D5047}">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10DC66C2-255E-4923-84A6-49B5364FC8B1}">
      <dgm:prSet phldrT="[Text]" custT="1"/>
      <dgm:spPr>
        <a:solidFill>
          <a:srgbClr val="FFC000"/>
        </a:solidFill>
      </dgm:spPr>
      <dgm:t>
        <a:bodyPr/>
        <a:lstStyle/>
        <a:p>
          <a:r>
            <a:rPr lang="en-US" sz="1600" dirty="0">
              <a:solidFill>
                <a:schemeClr val="tx1"/>
              </a:solidFill>
              <a:latin typeface="Arial" panose="020B0604020202020204" pitchFamily="34" charset="0"/>
              <a:cs typeface="Arial" panose="020B0604020202020204" pitchFamily="34" charset="0"/>
            </a:rPr>
            <a:t>Refund of ITC accumulated against the inputs and input services attributed to supply of export of goods or services</a:t>
          </a:r>
          <a:r>
            <a:rPr lang="en-US" sz="1800" dirty="0">
              <a:solidFill>
                <a:schemeClr val="tx1"/>
              </a:solidFill>
              <a:latin typeface="Arial" panose="020B0604020202020204" pitchFamily="34" charset="0"/>
              <a:cs typeface="Arial" panose="020B0604020202020204" pitchFamily="34" charset="0"/>
            </a:rPr>
            <a:t>.</a:t>
          </a:r>
        </a:p>
      </dgm:t>
    </dgm:pt>
    <dgm:pt modelId="{59076F19-303E-486F-A473-6289BE46CC1B}" type="parTrans" cxnId="{494CBDCA-897B-4D5B-8D30-4F6CB9F2642B}">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5A357546-5EF6-4EED-BDB8-E4F91DE3594E}" type="sibTrans" cxnId="{494CBDCA-897B-4D5B-8D30-4F6CB9F2642B}">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964DAAC2-520D-4FBB-B784-504F8F5BD53D}">
      <dgm:prSet phldrT="[Text]" custT="1"/>
      <dgm:spPr>
        <a:solidFill>
          <a:srgbClr val="00B050"/>
        </a:solidFill>
      </dgm:spPr>
      <dgm:t>
        <a:bodyPr/>
        <a:lstStyle/>
        <a:p>
          <a:r>
            <a:rPr lang="en-US" sz="1800" dirty="0">
              <a:solidFill>
                <a:schemeClr val="tx1"/>
              </a:solidFill>
              <a:latin typeface="Arial" panose="020B0604020202020204" pitchFamily="34" charset="0"/>
              <a:cs typeface="Arial" panose="020B0604020202020204" pitchFamily="34" charset="0"/>
            </a:rPr>
            <a:t>Refund of ITC on account of deemed export </a:t>
          </a:r>
        </a:p>
      </dgm:t>
    </dgm:pt>
    <dgm:pt modelId="{E90A8A1D-6AF9-4EEF-A5AA-49CFB62355B4}" type="parTrans" cxnId="{FA7B2A30-B413-4235-A2C0-C4A468C41C18}">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4EC4BD5A-FDE8-45A2-AE20-B00A41799F0F}" type="sibTrans" cxnId="{FA7B2A30-B413-4235-A2C0-C4A468C41C18}">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2E2BAF0F-47A5-4DAC-B927-58572699C545}">
      <dgm:prSet phldrT="[Text]" custT="1"/>
      <dgm:spPr>
        <a:solidFill>
          <a:srgbClr val="00B0F0"/>
        </a:solidFill>
      </dgm:spPr>
      <dgm:t>
        <a:bodyPr/>
        <a:lstStyle/>
        <a:p>
          <a:pPr>
            <a:buFont typeface="+mj-lt"/>
            <a:buAutoNum type="romanLcPeriod"/>
          </a:pPr>
          <a:r>
            <a:rPr lang="en-US" sz="1800" dirty="0">
              <a:solidFill>
                <a:schemeClr val="tx1"/>
              </a:solidFill>
              <a:latin typeface="Arial" panose="020B0604020202020204" pitchFamily="34" charset="0"/>
              <a:cs typeface="Arial" panose="020B0604020202020204" pitchFamily="34" charset="0"/>
            </a:rPr>
            <a:t>Refund of Integrated tax, paid on export of goods/services to SEZ developers/ units</a:t>
          </a:r>
        </a:p>
      </dgm:t>
    </dgm:pt>
    <dgm:pt modelId="{44095138-9180-4D21-B2FA-F25FBDB1D76B}" type="parTrans" cxnId="{053AD2AC-1140-4D2B-84F5-D7F0E7047197}">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8C0F0B8F-8E1D-41D1-B13C-1E801AF8A080}" type="sibTrans" cxnId="{053AD2AC-1140-4D2B-84F5-D7F0E7047197}">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4119D322-CD83-4D2F-BC14-DBD1C5B3DDD0}">
      <dgm:prSet phldrT="[Text]" custT="1"/>
      <dgm:spPr>
        <a:solidFill>
          <a:schemeClr val="bg2">
            <a:lumMod val="50000"/>
          </a:schemeClr>
        </a:solidFill>
      </dgm:spPr>
      <dgm:t>
        <a:bodyPr/>
        <a:lstStyle/>
        <a:p>
          <a:r>
            <a:rPr lang="en-US" sz="1800" dirty="0">
              <a:solidFill>
                <a:schemeClr val="tx1"/>
              </a:solidFill>
              <a:latin typeface="Arial" panose="020B0604020202020204" pitchFamily="34" charset="0"/>
              <a:cs typeface="Arial" panose="020B0604020202020204" pitchFamily="34" charset="0"/>
            </a:rPr>
            <a:t>Refund of ITC accumulated due to inverted tax structure</a:t>
          </a:r>
        </a:p>
      </dgm:t>
    </dgm:pt>
    <dgm:pt modelId="{6BB7F1DB-D82F-4FCA-97DE-DD7C101D940A}" type="parTrans" cxnId="{BBE9F808-AC3A-4AE8-8CCC-87C576102668}">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FFC0B828-B872-47BF-A465-14FE462F788E}" type="sibTrans" cxnId="{BBE9F808-AC3A-4AE8-8CCC-87C576102668}">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18990974-9F2B-474C-A8D7-D4DAC4025D45}">
      <dgm:prSet phldrT="[Text]" custT="1"/>
      <dgm:spPr>
        <a:solidFill>
          <a:srgbClr val="FF0000"/>
        </a:solidFill>
      </dgm:spPr>
      <dgm:t>
        <a:bodyPr/>
        <a:lstStyle/>
        <a:p>
          <a:r>
            <a:rPr lang="en-US" sz="1800" dirty="0">
              <a:solidFill>
                <a:schemeClr val="tx1"/>
              </a:solidFill>
              <a:latin typeface="Arial" panose="020B0604020202020204" pitchFamily="34" charset="0"/>
              <a:cs typeface="Arial" panose="020B0604020202020204" pitchFamily="34" charset="0"/>
            </a:rPr>
            <a:t>Refund of the Integrated Tax paid on goods exported out of India</a:t>
          </a:r>
        </a:p>
      </dgm:t>
    </dgm:pt>
    <dgm:pt modelId="{10959E3E-637B-493F-8B8D-140DEB812967}" type="parTrans" cxnId="{F0506F9D-65DE-4E4A-9F76-9486D4DEDDC0}">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0E6464C8-468F-4143-97DF-ED5A165CEBC7}" type="sibTrans" cxnId="{F0506F9D-65DE-4E4A-9F76-9486D4DEDDC0}">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6F64A497-CC39-40DE-9D2E-D1DC4276018C}">
      <dgm:prSet phldrT="[Text]" custT="1"/>
      <dgm:spPr>
        <a:solidFill>
          <a:srgbClr val="00B050"/>
        </a:solidFill>
      </dgm:spPr>
      <dgm:t>
        <a:bodyPr/>
        <a:lstStyle/>
        <a:p>
          <a:r>
            <a:rPr lang="en-US" sz="1800" dirty="0">
              <a:solidFill>
                <a:schemeClr val="tx1"/>
              </a:solidFill>
              <a:latin typeface="Arial" panose="020B0604020202020204" pitchFamily="34" charset="0"/>
              <a:cs typeface="Arial" panose="020B0604020202020204" pitchFamily="34" charset="0"/>
            </a:rPr>
            <a:t>Refund of Integrated tax paid on the services exported out of India</a:t>
          </a:r>
        </a:p>
      </dgm:t>
    </dgm:pt>
    <dgm:pt modelId="{7AD52B37-E89F-4367-961D-2CFAF6B8742A}" type="parTrans" cxnId="{F6DF3BAA-9416-4462-80E4-E6510302F5D2}">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442082D5-516A-49A9-95BD-F7385B7B8975}" type="sibTrans" cxnId="{F6DF3BAA-9416-4462-80E4-E6510302F5D2}">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D35FFE95-F6D0-4BDD-9BB5-1CE33DE017ED}">
      <dgm:prSet phldrT="[Text]" custT="1"/>
      <dgm:spPr>
        <a:solidFill>
          <a:srgbClr val="FFC000"/>
        </a:solidFill>
      </dgm:spPr>
      <dgm:t>
        <a:bodyPr/>
        <a:lstStyle/>
        <a:p>
          <a:r>
            <a:rPr lang="en-US" sz="1800" dirty="0">
              <a:solidFill>
                <a:schemeClr val="tx1"/>
              </a:solidFill>
              <a:latin typeface="Arial" panose="020B0604020202020204" pitchFamily="34" charset="0"/>
              <a:cs typeface="Arial" panose="020B0604020202020204" pitchFamily="34" charset="0"/>
            </a:rPr>
            <a:t>Refund of Integrated tax paid against any deemed export</a:t>
          </a:r>
        </a:p>
      </dgm:t>
    </dgm:pt>
    <dgm:pt modelId="{7979739C-13D9-4D05-AB7A-AC503535BCE0}" type="parTrans" cxnId="{4E283D17-B7C3-43E7-8BDB-9D6E2E60C359}">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6D6454E6-18B0-435F-9B5D-393155F952C3}" type="sibTrans" cxnId="{4E283D17-B7C3-43E7-8BDB-9D6E2E60C359}">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898A02E7-5D4A-4F33-8A6D-AB4B4308CD2C}">
      <dgm:prSet phldrT="[Text]" custT="1"/>
      <dgm:spPr>
        <a:solidFill>
          <a:srgbClr val="FFFF00"/>
        </a:solidFill>
      </dgm:spPr>
      <dgm:t>
        <a:bodyPr/>
        <a:lstStyle/>
        <a:p>
          <a:r>
            <a:rPr lang="en-US" sz="1600" dirty="0">
              <a:solidFill>
                <a:schemeClr val="tx1"/>
              </a:solidFill>
              <a:latin typeface="Arial" panose="020B0604020202020204" pitchFamily="34" charset="0"/>
              <a:cs typeface="Arial" panose="020B0604020202020204" pitchFamily="34" charset="0"/>
            </a:rPr>
            <a:t>Refund of ITC attributed to the goods and / or services exported to SEZ units / developers</a:t>
          </a:r>
        </a:p>
      </dgm:t>
    </dgm:pt>
    <dgm:pt modelId="{AC9C21F7-ECFD-40D2-BC2C-76F37A25A6AF}" type="parTrans" cxnId="{2C75960B-8134-46DD-8779-BD740A6B3EF8}">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0FD6A741-F4AF-4B3E-8965-5C5DE9FC73E7}" type="sibTrans" cxnId="{2C75960B-8134-46DD-8779-BD740A6B3EF8}">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BF87701E-3D49-4B4E-8E89-2DDC938E1AE3}" type="pres">
      <dgm:prSet presAssocID="{799D4FEF-5722-458C-9F97-2993BEAF4D6E}" presName="Name0" presStyleCnt="0">
        <dgm:presLayoutVars>
          <dgm:dir/>
          <dgm:resizeHandles/>
        </dgm:presLayoutVars>
      </dgm:prSet>
      <dgm:spPr/>
    </dgm:pt>
    <dgm:pt modelId="{094B88B1-E70F-4A27-976C-A4D6BD9DE822}" type="pres">
      <dgm:prSet presAssocID="{6E3B90AF-7ECC-4E2C-986F-6352BDD63428}" presName="compNode" presStyleCnt="0"/>
      <dgm:spPr/>
    </dgm:pt>
    <dgm:pt modelId="{DE511600-FA1A-4DAA-AEDD-B52A38DB95E2}" type="pres">
      <dgm:prSet presAssocID="{6E3B90AF-7ECC-4E2C-986F-6352BDD63428}" presName="dummyConnPt" presStyleCnt="0"/>
      <dgm:spPr/>
    </dgm:pt>
    <dgm:pt modelId="{59AFC003-8268-4675-B405-535F0D387B17}" type="pres">
      <dgm:prSet presAssocID="{6E3B90AF-7ECC-4E2C-986F-6352BDD63428}" presName="node" presStyleLbl="node1" presStyleIdx="0" presStyleCnt="9">
        <dgm:presLayoutVars>
          <dgm:bulletEnabled val="1"/>
        </dgm:presLayoutVars>
      </dgm:prSet>
      <dgm:spPr/>
    </dgm:pt>
    <dgm:pt modelId="{F7809354-1369-4AD1-AC33-AF15A4B33DE0}" type="pres">
      <dgm:prSet presAssocID="{CB0BB4A7-C955-441F-9E17-B789A7D9041C}" presName="sibTrans" presStyleLbl="bgSibTrans2D1" presStyleIdx="0" presStyleCnt="8"/>
      <dgm:spPr/>
    </dgm:pt>
    <dgm:pt modelId="{A5D0C735-FEAF-4F88-906A-07A698A9DFDD}" type="pres">
      <dgm:prSet presAssocID="{10DC66C2-255E-4923-84A6-49B5364FC8B1}" presName="compNode" presStyleCnt="0"/>
      <dgm:spPr/>
    </dgm:pt>
    <dgm:pt modelId="{A7B7499B-51CF-475F-932F-620A8F53F388}" type="pres">
      <dgm:prSet presAssocID="{10DC66C2-255E-4923-84A6-49B5364FC8B1}" presName="dummyConnPt" presStyleCnt="0"/>
      <dgm:spPr/>
    </dgm:pt>
    <dgm:pt modelId="{BE3145BD-395A-4E40-9960-84484BE16678}" type="pres">
      <dgm:prSet presAssocID="{10DC66C2-255E-4923-84A6-49B5364FC8B1}" presName="node" presStyleLbl="node1" presStyleIdx="1" presStyleCnt="9">
        <dgm:presLayoutVars>
          <dgm:bulletEnabled val="1"/>
        </dgm:presLayoutVars>
      </dgm:prSet>
      <dgm:spPr/>
    </dgm:pt>
    <dgm:pt modelId="{19D6737E-9C45-4DEF-A8D3-17BC8AEDEF25}" type="pres">
      <dgm:prSet presAssocID="{5A357546-5EF6-4EED-BDB8-E4F91DE3594E}" presName="sibTrans" presStyleLbl="bgSibTrans2D1" presStyleIdx="1" presStyleCnt="8"/>
      <dgm:spPr/>
    </dgm:pt>
    <dgm:pt modelId="{9CC8FFFE-F930-443D-B8DD-D48171C0E006}" type="pres">
      <dgm:prSet presAssocID="{964DAAC2-520D-4FBB-B784-504F8F5BD53D}" presName="compNode" presStyleCnt="0"/>
      <dgm:spPr/>
    </dgm:pt>
    <dgm:pt modelId="{5C4F2868-74C1-4A5C-B832-EBAF534FB7EB}" type="pres">
      <dgm:prSet presAssocID="{964DAAC2-520D-4FBB-B784-504F8F5BD53D}" presName="dummyConnPt" presStyleCnt="0"/>
      <dgm:spPr/>
    </dgm:pt>
    <dgm:pt modelId="{08E667C6-1400-4A12-98C5-842A1E07C203}" type="pres">
      <dgm:prSet presAssocID="{964DAAC2-520D-4FBB-B784-504F8F5BD53D}" presName="node" presStyleLbl="node1" presStyleIdx="2" presStyleCnt="9">
        <dgm:presLayoutVars>
          <dgm:bulletEnabled val="1"/>
        </dgm:presLayoutVars>
      </dgm:prSet>
      <dgm:spPr/>
    </dgm:pt>
    <dgm:pt modelId="{B6B2C375-7A6D-47B9-93FC-6A3E69107072}" type="pres">
      <dgm:prSet presAssocID="{4EC4BD5A-FDE8-45A2-AE20-B00A41799F0F}" presName="sibTrans" presStyleLbl="bgSibTrans2D1" presStyleIdx="2" presStyleCnt="8"/>
      <dgm:spPr/>
    </dgm:pt>
    <dgm:pt modelId="{9F82667D-D759-43E1-B0B4-AA5EBEA936E7}" type="pres">
      <dgm:prSet presAssocID="{2E2BAF0F-47A5-4DAC-B927-58572699C545}" presName="compNode" presStyleCnt="0"/>
      <dgm:spPr/>
    </dgm:pt>
    <dgm:pt modelId="{EBDADD9F-6F22-4507-B03C-909BCCDA3C17}" type="pres">
      <dgm:prSet presAssocID="{2E2BAF0F-47A5-4DAC-B927-58572699C545}" presName="dummyConnPt" presStyleCnt="0"/>
      <dgm:spPr/>
    </dgm:pt>
    <dgm:pt modelId="{67BA7143-114A-402F-B958-5DAA8253135E}" type="pres">
      <dgm:prSet presAssocID="{2E2BAF0F-47A5-4DAC-B927-58572699C545}" presName="node" presStyleLbl="node1" presStyleIdx="3" presStyleCnt="9" custLinFactNeighborY="2749">
        <dgm:presLayoutVars>
          <dgm:bulletEnabled val="1"/>
        </dgm:presLayoutVars>
      </dgm:prSet>
      <dgm:spPr/>
    </dgm:pt>
    <dgm:pt modelId="{5CB5BF43-AC16-47F9-8DB0-589F1D9E2C21}" type="pres">
      <dgm:prSet presAssocID="{8C0F0B8F-8E1D-41D1-B13C-1E801AF8A080}" presName="sibTrans" presStyleLbl="bgSibTrans2D1" presStyleIdx="3" presStyleCnt="8"/>
      <dgm:spPr/>
    </dgm:pt>
    <dgm:pt modelId="{6580CFF2-FF10-4683-9AE3-08B274454234}" type="pres">
      <dgm:prSet presAssocID="{4119D322-CD83-4D2F-BC14-DBD1C5B3DDD0}" presName="compNode" presStyleCnt="0"/>
      <dgm:spPr/>
    </dgm:pt>
    <dgm:pt modelId="{476C8D7D-0E1B-499C-BD7D-6BE80D50BA47}" type="pres">
      <dgm:prSet presAssocID="{4119D322-CD83-4D2F-BC14-DBD1C5B3DDD0}" presName="dummyConnPt" presStyleCnt="0"/>
      <dgm:spPr/>
    </dgm:pt>
    <dgm:pt modelId="{C9D1984A-374C-4BA6-B1CE-A35512A017F2}" type="pres">
      <dgm:prSet presAssocID="{4119D322-CD83-4D2F-BC14-DBD1C5B3DDD0}" presName="node" presStyleLbl="node1" presStyleIdx="4" presStyleCnt="9">
        <dgm:presLayoutVars>
          <dgm:bulletEnabled val="1"/>
        </dgm:presLayoutVars>
      </dgm:prSet>
      <dgm:spPr/>
    </dgm:pt>
    <dgm:pt modelId="{1EB0353E-6A71-41B2-A218-5D3C653D44ED}" type="pres">
      <dgm:prSet presAssocID="{FFC0B828-B872-47BF-A465-14FE462F788E}" presName="sibTrans" presStyleLbl="bgSibTrans2D1" presStyleIdx="4" presStyleCnt="8"/>
      <dgm:spPr/>
    </dgm:pt>
    <dgm:pt modelId="{83157A2D-2930-4F41-A893-012272458792}" type="pres">
      <dgm:prSet presAssocID="{18990974-9F2B-474C-A8D7-D4DAC4025D45}" presName="compNode" presStyleCnt="0"/>
      <dgm:spPr/>
    </dgm:pt>
    <dgm:pt modelId="{FC59A994-FDBF-4C43-9AEA-E38DE846154F}" type="pres">
      <dgm:prSet presAssocID="{18990974-9F2B-474C-A8D7-D4DAC4025D45}" presName="dummyConnPt" presStyleCnt="0"/>
      <dgm:spPr/>
    </dgm:pt>
    <dgm:pt modelId="{88F480FB-AE17-41D2-80A3-691B485BE0FA}" type="pres">
      <dgm:prSet presAssocID="{18990974-9F2B-474C-A8D7-D4DAC4025D45}" presName="node" presStyleLbl="node1" presStyleIdx="5" presStyleCnt="9">
        <dgm:presLayoutVars>
          <dgm:bulletEnabled val="1"/>
        </dgm:presLayoutVars>
      </dgm:prSet>
      <dgm:spPr/>
    </dgm:pt>
    <dgm:pt modelId="{1E9D87E0-B764-4127-8892-A5D0ABB35227}" type="pres">
      <dgm:prSet presAssocID="{0E6464C8-468F-4143-97DF-ED5A165CEBC7}" presName="sibTrans" presStyleLbl="bgSibTrans2D1" presStyleIdx="5" presStyleCnt="8"/>
      <dgm:spPr/>
    </dgm:pt>
    <dgm:pt modelId="{AC06BE94-D791-4006-83A2-CC9808525A0B}" type="pres">
      <dgm:prSet presAssocID="{6F64A497-CC39-40DE-9D2E-D1DC4276018C}" presName="compNode" presStyleCnt="0"/>
      <dgm:spPr/>
    </dgm:pt>
    <dgm:pt modelId="{C13A64EC-35AB-446D-8150-A496F84264CC}" type="pres">
      <dgm:prSet presAssocID="{6F64A497-CC39-40DE-9D2E-D1DC4276018C}" presName="dummyConnPt" presStyleCnt="0"/>
      <dgm:spPr/>
    </dgm:pt>
    <dgm:pt modelId="{11441CC3-C48F-46DE-8EF4-1F573CF7677F}" type="pres">
      <dgm:prSet presAssocID="{6F64A497-CC39-40DE-9D2E-D1DC4276018C}" presName="node" presStyleLbl="node1" presStyleIdx="6" presStyleCnt="9">
        <dgm:presLayoutVars>
          <dgm:bulletEnabled val="1"/>
        </dgm:presLayoutVars>
      </dgm:prSet>
      <dgm:spPr/>
    </dgm:pt>
    <dgm:pt modelId="{1AA72E7F-1E35-44DF-A374-B39A8D47761F}" type="pres">
      <dgm:prSet presAssocID="{442082D5-516A-49A9-95BD-F7385B7B8975}" presName="sibTrans" presStyleLbl="bgSibTrans2D1" presStyleIdx="6" presStyleCnt="8"/>
      <dgm:spPr/>
    </dgm:pt>
    <dgm:pt modelId="{A06A205C-4634-4B5C-AFE8-CC10AA4C603C}" type="pres">
      <dgm:prSet presAssocID="{D35FFE95-F6D0-4BDD-9BB5-1CE33DE017ED}" presName="compNode" presStyleCnt="0"/>
      <dgm:spPr/>
    </dgm:pt>
    <dgm:pt modelId="{36F3D661-28A8-499C-A286-C4E0BB4AFEF4}" type="pres">
      <dgm:prSet presAssocID="{D35FFE95-F6D0-4BDD-9BB5-1CE33DE017ED}" presName="dummyConnPt" presStyleCnt="0"/>
      <dgm:spPr/>
    </dgm:pt>
    <dgm:pt modelId="{CCB7A533-C221-48BB-AF27-BFEE8654824F}" type="pres">
      <dgm:prSet presAssocID="{D35FFE95-F6D0-4BDD-9BB5-1CE33DE017ED}" presName="node" presStyleLbl="node1" presStyleIdx="7" presStyleCnt="9">
        <dgm:presLayoutVars>
          <dgm:bulletEnabled val="1"/>
        </dgm:presLayoutVars>
      </dgm:prSet>
      <dgm:spPr/>
    </dgm:pt>
    <dgm:pt modelId="{CCAA7139-46AA-4530-9AF5-57D43A6524D0}" type="pres">
      <dgm:prSet presAssocID="{6D6454E6-18B0-435F-9B5D-393155F952C3}" presName="sibTrans" presStyleLbl="bgSibTrans2D1" presStyleIdx="7" presStyleCnt="8"/>
      <dgm:spPr/>
    </dgm:pt>
    <dgm:pt modelId="{C7ECC5C0-8464-4F8E-82A6-3F8353BB5B9B}" type="pres">
      <dgm:prSet presAssocID="{898A02E7-5D4A-4F33-8A6D-AB4B4308CD2C}" presName="compNode" presStyleCnt="0"/>
      <dgm:spPr/>
    </dgm:pt>
    <dgm:pt modelId="{CDF243C3-A0E6-4533-AC82-6E228676A45B}" type="pres">
      <dgm:prSet presAssocID="{898A02E7-5D4A-4F33-8A6D-AB4B4308CD2C}" presName="dummyConnPt" presStyleCnt="0"/>
      <dgm:spPr/>
    </dgm:pt>
    <dgm:pt modelId="{3A0061B4-4D79-4132-A7F1-8B445154031F}" type="pres">
      <dgm:prSet presAssocID="{898A02E7-5D4A-4F33-8A6D-AB4B4308CD2C}" presName="node" presStyleLbl="node1" presStyleIdx="8" presStyleCnt="9">
        <dgm:presLayoutVars>
          <dgm:bulletEnabled val="1"/>
        </dgm:presLayoutVars>
      </dgm:prSet>
      <dgm:spPr/>
    </dgm:pt>
  </dgm:ptLst>
  <dgm:cxnLst>
    <dgm:cxn modelId="{BBE9F808-AC3A-4AE8-8CCC-87C576102668}" srcId="{799D4FEF-5722-458C-9F97-2993BEAF4D6E}" destId="{4119D322-CD83-4D2F-BC14-DBD1C5B3DDD0}" srcOrd="4" destOrd="0" parTransId="{6BB7F1DB-D82F-4FCA-97DE-DD7C101D940A}" sibTransId="{FFC0B828-B872-47BF-A465-14FE462F788E}"/>
    <dgm:cxn modelId="{2C75960B-8134-46DD-8779-BD740A6B3EF8}" srcId="{799D4FEF-5722-458C-9F97-2993BEAF4D6E}" destId="{898A02E7-5D4A-4F33-8A6D-AB4B4308CD2C}" srcOrd="8" destOrd="0" parTransId="{AC9C21F7-ECFD-40D2-BC2C-76F37A25A6AF}" sibTransId="{0FD6A741-F4AF-4B3E-8965-5C5DE9FC73E7}"/>
    <dgm:cxn modelId="{4E283D17-B7C3-43E7-8BDB-9D6E2E60C359}" srcId="{799D4FEF-5722-458C-9F97-2993BEAF4D6E}" destId="{D35FFE95-F6D0-4BDD-9BB5-1CE33DE017ED}" srcOrd="7" destOrd="0" parTransId="{7979739C-13D9-4D05-AB7A-AC503535BCE0}" sibTransId="{6D6454E6-18B0-435F-9B5D-393155F952C3}"/>
    <dgm:cxn modelId="{6B979827-B106-4706-8281-8A5A797D5047}" srcId="{799D4FEF-5722-458C-9F97-2993BEAF4D6E}" destId="{6E3B90AF-7ECC-4E2C-986F-6352BDD63428}" srcOrd="0" destOrd="0" parTransId="{9BB56AB7-DB10-4996-A7CD-0F62332A49CF}" sibTransId="{CB0BB4A7-C955-441F-9E17-B789A7D9041C}"/>
    <dgm:cxn modelId="{9FC3FE2F-AF5F-4065-8888-8C9ABF42E9D8}" type="presOf" srcId="{964DAAC2-520D-4FBB-B784-504F8F5BD53D}" destId="{08E667C6-1400-4A12-98C5-842A1E07C203}" srcOrd="0" destOrd="0" presId="urn:microsoft.com/office/officeart/2005/8/layout/bProcess4"/>
    <dgm:cxn modelId="{FA7B2A30-B413-4235-A2C0-C4A468C41C18}" srcId="{799D4FEF-5722-458C-9F97-2993BEAF4D6E}" destId="{964DAAC2-520D-4FBB-B784-504F8F5BD53D}" srcOrd="2" destOrd="0" parTransId="{E90A8A1D-6AF9-4EEF-A5AA-49CFB62355B4}" sibTransId="{4EC4BD5A-FDE8-45A2-AE20-B00A41799F0F}"/>
    <dgm:cxn modelId="{E596CD64-E0E1-4CA6-A163-514073CBCA8C}" type="presOf" srcId="{10DC66C2-255E-4923-84A6-49B5364FC8B1}" destId="{BE3145BD-395A-4E40-9960-84484BE16678}" srcOrd="0" destOrd="0" presId="urn:microsoft.com/office/officeart/2005/8/layout/bProcess4"/>
    <dgm:cxn modelId="{A817636B-DC4E-4263-BD90-BE1B3426647A}" type="presOf" srcId="{6D6454E6-18B0-435F-9B5D-393155F952C3}" destId="{CCAA7139-46AA-4530-9AF5-57D43A6524D0}" srcOrd="0" destOrd="0" presId="urn:microsoft.com/office/officeart/2005/8/layout/bProcess4"/>
    <dgm:cxn modelId="{A8619D54-3B40-4A5C-99A6-A87730380805}" type="presOf" srcId="{442082D5-516A-49A9-95BD-F7385B7B8975}" destId="{1AA72E7F-1E35-44DF-A374-B39A8D47761F}" srcOrd="0" destOrd="0" presId="urn:microsoft.com/office/officeart/2005/8/layout/bProcess4"/>
    <dgm:cxn modelId="{4FAD2875-4884-4C7A-9D42-C14B6E95D9AD}" type="presOf" srcId="{4EC4BD5A-FDE8-45A2-AE20-B00A41799F0F}" destId="{B6B2C375-7A6D-47B9-93FC-6A3E69107072}" srcOrd="0" destOrd="0" presId="urn:microsoft.com/office/officeart/2005/8/layout/bProcess4"/>
    <dgm:cxn modelId="{2B751476-9067-4714-AECB-4D7A9CA955DB}" type="presOf" srcId="{8C0F0B8F-8E1D-41D1-B13C-1E801AF8A080}" destId="{5CB5BF43-AC16-47F9-8DB0-589F1D9E2C21}" srcOrd="0" destOrd="0" presId="urn:microsoft.com/office/officeart/2005/8/layout/bProcess4"/>
    <dgm:cxn modelId="{89DDDF57-BC16-451B-A751-F029047503FA}" type="presOf" srcId="{18990974-9F2B-474C-A8D7-D4DAC4025D45}" destId="{88F480FB-AE17-41D2-80A3-691B485BE0FA}" srcOrd="0" destOrd="0" presId="urn:microsoft.com/office/officeart/2005/8/layout/bProcess4"/>
    <dgm:cxn modelId="{0D1F417E-C1F2-4068-84D4-5C42F158C809}" type="presOf" srcId="{FFC0B828-B872-47BF-A465-14FE462F788E}" destId="{1EB0353E-6A71-41B2-A218-5D3C653D44ED}" srcOrd="0" destOrd="0" presId="urn:microsoft.com/office/officeart/2005/8/layout/bProcess4"/>
    <dgm:cxn modelId="{75656884-AF6F-44F1-ADC9-E34F47C9B88E}" type="presOf" srcId="{2E2BAF0F-47A5-4DAC-B927-58572699C545}" destId="{67BA7143-114A-402F-B958-5DAA8253135E}" srcOrd="0" destOrd="0" presId="urn:microsoft.com/office/officeart/2005/8/layout/bProcess4"/>
    <dgm:cxn modelId="{B4D79F85-9C7E-4A5A-952E-3F17D0975CDF}" type="presOf" srcId="{CB0BB4A7-C955-441F-9E17-B789A7D9041C}" destId="{F7809354-1369-4AD1-AC33-AF15A4B33DE0}" srcOrd="0" destOrd="0" presId="urn:microsoft.com/office/officeart/2005/8/layout/bProcess4"/>
    <dgm:cxn modelId="{D13D719A-0408-41D6-BCA5-7B309BEFFADA}" type="presOf" srcId="{898A02E7-5D4A-4F33-8A6D-AB4B4308CD2C}" destId="{3A0061B4-4D79-4132-A7F1-8B445154031F}" srcOrd="0" destOrd="0" presId="urn:microsoft.com/office/officeart/2005/8/layout/bProcess4"/>
    <dgm:cxn modelId="{F0506F9D-65DE-4E4A-9F76-9486D4DEDDC0}" srcId="{799D4FEF-5722-458C-9F97-2993BEAF4D6E}" destId="{18990974-9F2B-474C-A8D7-D4DAC4025D45}" srcOrd="5" destOrd="0" parTransId="{10959E3E-637B-493F-8B8D-140DEB812967}" sibTransId="{0E6464C8-468F-4143-97DF-ED5A165CEBC7}"/>
    <dgm:cxn modelId="{598DC6A6-A4F8-4633-BFDE-C8D90351DAD2}" type="presOf" srcId="{5A357546-5EF6-4EED-BDB8-E4F91DE3594E}" destId="{19D6737E-9C45-4DEF-A8D3-17BC8AEDEF25}" srcOrd="0" destOrd="0" presId="urn:microsoft.com/office/officeart/2005/8/layout/bProcess4"/>
    <dgm:cxn modelId="{F6DF3BAA-9416-4462-80E4-E6510302F5D2}" srcId="{799D4FEF-5722-458C-9F97-2993BEAF4D6E}" destId="{6F64A497-CC39-40DE-9D2E-D1DC4276018C}" srcOrd="6" destOrd="0" parTransId="{7AD52B37-E89F-4367-961D-2CFAF6B8742A}" sibTransId="{442082D5-516A-49A9-95BD-F7385B7B8975}"/>
    <dgm:cxn modelId="{053AD2AC-1140-4D2B-84F5-D7F0E7047197}" srcId="{799D4FEF-5722-458C-9F97-2993BEAF4D6E}" destId="{2E2BAF0F-47A5-4DAC-B927-58572699C545}" srcOrd="3" destOrd="0" parTransId="{44095138-9180-4D21-B2FA-F25FBDB1D76B}" sibTransId="{8C0F0B8F-8E1D-41D1-B13C-1E801AF8A080}"/>
    <dgm:cxn modelId="{8A8756B3-1A2D-40E9-8AA8-65AD34BF85E9}" type="presOf" srcId="{D35FFE95-F6D0-4BDD-9BB5-1CE33DE017ED}" destId="{CCB7A533-C221-48BB-AF27-BFEE8654824F}" srcOrd="0" destOrd="0" presId="urn:microsoft.com/office/officeart/2005/8/layout/bProcess4"/>
    <dgm:cxn modelId="{AB4C32B5-9B1F-4877-9BF9-781E47A3A986}" type="presOf" srcId="{4119D322-CD83-4D2F-BC14-DBD1C5B3DDD0}" destId="{C9D1984A-374C-4BA6-B1CE-A35512A017F2}" srcOrd="0" destOrd="0" presId="urn:microsoft.com/office/officeart/2005/8/layout/bProcess4"/>
    <dgm:cxn modelId="{CB680CB7-D369-4CC4-B464-9A115CE849B8}" type="presOf" srcId="{799D4FEF-5722-458C-9F97-2993BEAF4D6E}" destId="{BF87701E-3D49-4B4E-8E89-2DDC938E1AE3}" srcOrd="0" destOrd="0" presId="urn:microsoft.com/office/officeart/2005/8/layout/bProcess4"/>
    <dgm:cxn modelId="{F02D26C2-1D9C-49EF-814E-964815629A25}" type="presOf" srcId="{0E6464C8-468F-4143-97DF-ED5A165CEBC7}" destId="{1E9D87E0-B764-4127-8892-A5D0ABB35227}" srcOrd="0" destOrd="0" presId="urn:microsoft.com/office/officeart/2005/8/layout/bProcess4"/>
    <dgm:cxn modelId="{494CBDCA-897B-4D5B-8D30-4F6CB9F2642B}" srcId="{799D4FEF-5722-458C-9F97-2993BEAF4D6E}" destId="{10DC66C2-255E-4923-84A6-49B5364FC8B1}" srcOrd="1" destOrd="0" parTransId="{59076F19-303E-486F-A473-6289BE46CC1B}" sibTransId="{5A357546-5EF6-4EED-BDB8-E4F91DE3594E}"/>
    <dgm:cxn modelId="{466D45CD-3D82-4D81-B3EA-6742B089533F}" type="presOf" srcId="{6E3B90AF-7ECC-4E2C-986F-6352BDD63428}" destId="{59AFC003-8268-4675-B405-535F0D387B17}" srcOrd="0" destOrd="0" presId="urn:microsoft.com/office/officeart/2005/8/layout/bProcess4"/>
    <dgm:cxn modelId="{1262EDEA-E0FC-4A9D-8765-5819A6274BED}" type="presOf" srcId="{6F64A497-CC39-40DE-9D2E-D1DC4276018C}" destId="{11441CC3-C48F-46DE-8EF4-1F573CF7677F}" srcOrd="0" destOrd="0" presId="urn:microsoft.com/office/officeart/2005/8/layout/bProcess4"/>
    <dgm:cxn modelId="{F2714514-84D9-4CA3-B06F-8374A9B34817}" type="presParOf" srcId="{BF87701E-3D49-4B4E-8E89-2DDC938E1AE3}" destId="{094B88B1-E70F-4A27-976C-A4D6BD9DE822}" srcOrd="0" destOrd="0" presId="urn:microsoft.com/office/officeart/2005/8/layout/bProcess4"/>
    <dgm:cxn modelId="{CFF4F83D-64D7-464C-A9F1-59D975E37354}" type="presParOf" srcId="{094B88B1-E70F-4A27-976C-A4D6BD9DE822}" destId="{DE511600-FA1A-4DAA-AEDD-B52A38DB95E2}" srcOrd="0" destOrd="0" presId="urn:microsoft.com/office/officeart/2005/8/layout/bProcess4"/>
    <dgm:cxn modelId="{D046AC58-51A6-4E90-A4F7-780D1814F800}" type="presParOf" srcId="{094B88B1-E70F-4A27-976C-A4D6BD9DE822}" destId="{59AFC003-8268-4675-B405-535F0D387B17}" srcOrd="1" destOrd="0" presId="urn:microsoft.com/office/officeart/2005/8/layout/bProcess4"/>
    <dgm:cxn modelId="{714ABDE6-8ECA-4F11-A690-4BD687F6C064}" type="presParOf" srcId="{BF87701E-3D49-4B4E-8E89-2DDC938E1AE3}" destId="{F7809354-1369-4AD1-AC33-AF15A4B33DE0}" srcOrd="1" destOrd="0" presId="urn:microsoft.com/office/officeart/2005/8/layout/bProcess4"/>
    <dgm:cxn modelId="{619D3DF7-89E2-4143-BE5E-A4D0DB9BC43B}" type="presParOf" srcId="{BF87701E-3D49-4B4E-8E89-2DDC938E1AE3}" destId="{A5D0C735-FEAF-4F88-906A-07A698A9DFDD}" srcOrd="2" destOrd="0" presId="urn:microsoft.com/office/officeart/2005/8/layout/bProcess4"/>
    <dgm:cxn modelId="{2D41AB74-95E2-4BF4-809D-DAA9A3D8F4A0}" type="presParOf" srcId="{A5D0C735-FEAF-4F88-906A-07A698A9DFDD}" destId="{A7B7499B-51CF-475F-932F-620A8F53F388}" srcOrd="0" destOrd="0" presId="urn:microsoft.com/office/officeart/2005/8/layout/bProcess4"/>
    <dgm:cxn modelId="{D43601AA-8CA9-416C-A3F4-4EBCF5DB072B}" type="presParOf" srcId="{A5D0C735-FEAF-4F88-906A-07A698A9DFDD}" destId="{BE3145BD-395A-4E40-9960-84484BE16678}" srcOrd="1" destOrd="0" presId="urn:microsoft.com/office/officeart/2005/8/layout/bProcess4"/>
    <dgm:cxn modelId="{430E2BAE-789E-454F-A134-FEA044485F32}" type="presParOf" srcId="{BF87701E-3D49-4B4E-8E89-2DDC938E1AE3}" destId="{19D6737E-9C45-4DEF-A8D3-17BC8AEDEF25}" srcOrd="3" destOrd="0" presId="urn:microsoft.com/office/officeart/2005/8/layout/bProcess4"/>
    <dgm:cxn modelId="{3055C7FE-F076-4AAF-93DD-B35308D476CA}" type="presParOf" srcId="{BF87701E-3D49-4B4E-8E89-2DDC938E1AE3}" destId="{9CC8FFFE-F930-443D-B8DD-D48171C0E006}" srcOrd="4" destOrd="0" presId="urn:microsoft.com/office/officeart/2005/8/layout/bProcess4"/>
    <dgm:cxn modelId="{38FB099C-3755-49BC-9473-2E869752D747}" type="presParOf" srcId="{9CC8FFFE-F930-443D-B8DD-D48171C0E006}" destId="{5C4F2868-74C1-4A5C-B832-EBAF534FB7EB}" srcOrd="0" destOrd="0" presId="urn:microsoft.com/office/officeart/2005/8/layout/bProcess4"/>
    <dgm:cxn modelId="{DD98BCA4-9119-454F-A5FD-91D1FC8E5047}" type="presParOf" srcId="{9CC8FFFE-F930-443D-B8DD-D48171C0E006}" destId="{08E667C6-1400-4A12-98C5-842A1E07C203}" srcOrd="1" destOrd="0" presId="urn:microsoft.com/office/officeart/2005/8/layout/bProcess4"/>
    <dgm:cxn modelId="{DDDAA54B-0F36-437F-9535-C7FA7F8EEE6A}" type="presParOf" srcId="{BF87701E-3D49-4B4E-8E89-2DDC938E1AE3}" destId="{B6B2C375-7A6D-47B9-93FC-6A3E69107072}" srcOrd="5" destOrd="0" presId="urn:microsoft.com/office/officeart/2005/8/layout/bProcess4"/>
    <dgm:cxn modelId="{C877C8C1-D8ED-4687-841D-A5D8FCAC0E61}" type="presParOf" srcId="{BF87701E-3D49-4B4E-8E89-2DDC938E1AE3}" destId="{9F82667D-D759-43E1-B0B4-AA5EBEA936E7}" srcOrd="6" destOrd="0" presId="urn:microsoft.com/office/officeart/2005/8/layout/bProcess4"/>
    <dgm:cxn modelId="{6168E37D-652A-4BA6-A09D-8F4832B16ECF}" type="presParOf" srcId="{9F82667D-D759-43E1-B0B4-AA5EBEA936E7}" destId="{EBDADD9F-6F22-4507-B03C-909BCCDA3C17}" srcOrd="0" destOrd="0" presId="urn:microsoft.com/office/officeart/2005/8/layout/bProcess4"/>
    <dgm:cxn modelId="{813F6A10-7009-4976-A796-D79373B9B765}" type="presParOf" srcId="{9F82667D-D759-43E1-B0B4-AA5EBEA936E7}" destId="{67BA7143-114A-402F-B958-5DAA8253135E}" srcOrd="1" destOrd="0" presId="urn:microsoft.com/office/officeart/2005/8/layout/bProcess4"/>
    <dgm:cxn modelId="{9FEBAEBF-CA07-4C0C-A516-38DDC5DD3E4C}" type="presParOf" srcId="{BF87701E-3D49-4B4E-8E89-2DDC938E1AE3}" destId="{5CB5BF43-AC16-47F9-8DB0-589F1D9E2C21}" srcOrd="7" destOrd="0" presId="urn:microsoft.com/office/officeart/2005/8/layout/bProcess4"/>
    <dgm:cxn modelId="{6DFFD396-3DF7-49C5-8902-080E3F0BDC3D}" type="presParOf" srcId="{BF87701E-3D49-4B4E-8E89-2DDC938E1AE3}" destId="{6580CFF2-FF10-4683-9AE3-08B274454234}" srcOrd="8" destOrd="0" presId="urn:microsoft.com/office/officeart/2005/8/layout/bProcess4"/>
    <dgm:cxn modelId="{A3DB8A3D-0081-432C-AC4C-0AF49AB5F6C1}" type="presParOf" srcId="{6580CFF2-FF10-4683-9AE3-08B274454234}" destId="{476C8D7D-0E1B-499C-BD7D-6BE80D50BA47}" srcOrd="0" destOrd="0" presId="urn:microsoft.com/office/officeart/2005/8/layout/bProcess4"/>
    <dgm:cxn modelId="{38F36085-CE75-4B67-B1ED-2C2CF1E86CA1}" type="presParOf" srcId="{6580CFF2-FF10-4683-9AE3-08B274454234}" destId="{C9D1984A-374C-4BA6-B1CE-A35512A017F2}" srcOrd="1" destOrd="0" presId="urn:microsoft.com/office/officeart/2005/8/layout/bProcess4"/>
    <dgm:cxn modelId="{C53BF4B0-B5B3-4B68-A7F1-2660AB9655E4}" type="presParOf" srcId="{BF87701E-3D49-4B4E-8E89-2DDC938E1AE3}" destId="{1EB0353E-6A71-41B2-A218-5D3C653D44ED}" srcOrd="9" destOrd="0" presId="urn:microsoft.com/office/officeart/2005/8/layout/bProcess4"/>
    <dgm:cxn modelId="{A62C8833-8196-4A6D-9A5F-E80068A01FEA}" type="presParOf" srcId="{BF87701E-3D49-4B4E-8E89-2DDC938E1AE3}" destId="{83157A2D-2930-4F41-A893-012272458792}" srcOrd="10" destOrd="0" presId="urn:microsoft.com/office/officeart/2005/8/layout/bProcess4"/>
    <dgm:cxn modelId="{0788B05D-FA1E-49F7-B0A1-6E6D925728BF}" type="presParOf" srcId="{83157A2D-2930-4F41-A893-012272458792}" destId="{FC59A994-FDBF-4C43-9AEA-E38DE846154F}" srcOrd="0" destOrd="0" presId="urn:microsoft.com/office/officeart/2005/8/layout/bProcess4"/>
    <dgm:cxn modelId="{14C668DD-4854-4D9D-A13F-EEC92014AF96}" type="presParOf" srcId="{83157A2D-2930-4F41-A893-012272458792}" destId="{88F480FB-AE17-41D2-80A3-691B485BE0FA}" srcOrd="1" destOrd="0" presId="urn:microsoft.com/office/officeart/2005/8/layout/bProcess4"/>
    <dgm:cxn modelId="{8A06EFF7-E497-4205-A750-BE1AAE7B638A}" type="presParOf" srcId="{BF87701E-3D49-4B4E-8E89-2DDC938E1AE3}" destId="{1E9D87E0-B764-4127-8892-A5D0ABB35227}" srcOrd="11" destOrd="0" presId="urn:microsoft.com/office/officeart/2005/8/layout/bProcess4"/>
    <dgm:cxn modelId="{615732A9-3D04-4BBF-A42F-ADF73793459E}" type="presParOf" srcId="{BF87701E-3D49-4B4E-8E89-2DDC938E1AE3}" destId="{AC06BE94-D791-4006-83A2-CC9808525A0B}" srcOrd="12" destOrd="0" presId="urn:microsoft.com/office/officeart/2005/8/layout/bProcess4"/>
    <dgm:cxn modelId="{FABA6CE5-97EE-4DEB-8885-65A4AC3E8748}" type="presParOf" srcId="{AC06BE94-D791-4006-83A2-CC9808525A0B}" destId="{C13A64EC-35AB-446D-8150-A496F84264CC}" srcOrd="0" destOrd="0" presId="urn:microsoft.com/office/officeart/2005/8/layout/bProcess4"/>
    <dgm:cxn modelId="{B2A51063-6F88-4E8F-B07E-170AC9B58E32}" type="presParOf" srcId="{AC06BE94-D791-4006-83A2-CC9808525A0B}" destId="{11441CC3-C48F-46DE-8EF4-1F573CF7677F}" srcOrd="1" destOrd="0" presId="urn:microsoft.com/office/officeart/2005/8/layout/bProcess4"/>
    <dgm:cxn modelId="{7AAB9703-895B-410A-93AC-C462A5374352}" type="presParOf" srcId="{BF87701E-3D49-4B4E-8E89-2DDC938E1AE3}" destId="{1AA72E7F-1E35-44DF-A374-B39A8D47761F}" srcOrd="13" destOrd="0" presId="urn:microsoft.com/office/officeart/2005/8/layout/bProcess4"/>
    <dgm:cxn modelId="{8DBA4461-066B-4C15-A49B-F8470B488F75}" type="presParOf" srcId="{BF87701E-3D49-4B4E-8E89-2DDC938E1AE3}" destId="{A06A205C-4634-4B5C-AFE8-CC10AA4C603C}" srcOrd="14" destOrd="0" presId="urn:microsoft.com/office/officeart/2005/8/layout/bProcess4"/>
    <dgm:cxn modelId="{D03B28E1-36E3-4838-BDEC-5D18163B68D3}" type="presParOf" srcId="{A06A205C-4634-4B5C-AFE8-CC10AA4C603C}" destId="{36F3D661-28A8-499C-A286-C4E0BB4AFEF4}" srcOrd="0" destOrd="0" presId="urn:microsoft.com/office/officeart/2005/8/layout/bProcess4"/>
    <dgm:cxn modelId="{412BDBFA-A464-42DE-B454-344D2E3015D1}" type="presParOf" srcId="{A06A205C-4634-4B5C-AFE8-CC10AA4C603C}" destId="{CCB7A533-C221-48BB-AF27-BFEE8654824F}" srcOrd="1" destOrd="0" presId="urn:microsoft.com/office/officeart/2005/8/layout/bProcess4"/>
    <dgm:cxn modelId="{01241EC7-5815-4E6E-BA29-F76E085DE1FD}" type="presParOf" srcId="{BF87701E-3D49-4B4E-8E89-2DDC938E1AE3}" destId="{CCAA7139-46AA-4530-9AF5-57D43A6524D0}" srcOrd="15" destOrd="0" presId="urn:microsoft.com/office/officeart/2005/8/layout/bProcess4"/>
    <dgm:cxn modelId="{C359658D-0901-4420-B0D5-3D8AB6FC83AD}" type="presParOf" srcId="{BF87701E-3D49-4B4E-8E89-2DDC938E1AE3}" destId="{C7ECC5C0-8464-4F8E-82A6-3F8353BB5B9B}" srcOrd="16" destOrd="0" presId="urn:microsoft.com/office/officeart/2005/8/layout/bProcess4"/>
    <dgm:cxn modelId="{77A17E92-DBDD-4566-85AC-3847BEDC5936}" type="presParOf" srcId="{C7ECC5C0-8464-4F8E-82A6-3F8353BB5B9B}" destId="{CDF243C3-A0E6-4533-AC82-6E228676A45B}" srcOrd="0" destOrd="0" presId="urn:microsoft.com/office/officeart/2005/8/layout/bProcess4"/>
    <dgm:cxn modelId="{EB2DC683-39A4-4058-8C6A-AA0220F41802}" type="presParOf" srcId="{C7ECC5C0-8464-4F8E-82A6-3F8353BB5B9B}" destId="{3A0061B4-4D79-4132-A7F1-8B445154031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A04E64-E5B5-4F41-81F9-6BDC4CB15BC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FBCCBBF-AB5C-4B22-922F-78F22485D784}">
      <dgm:prSet phldrT="[Text]" custT="1"/>
      <dgm:spPr/>
      <dgm:t>
        <a:bodyPr/>
        <a:lstStyle/>
        <a:p>
          <a:r>
            <a:rPr lang="en-US" sz="2000" b="1" u="sng" dirty="0">
              <a:latin typeface="Arial" panose="020B0604020202020204" pitchFamily="34" charset="0"/>
              <a:cs typeface="Arial" panose="020B0604020202020204" pitchFamily="34" charset="0"/>
            </a:rPr>
            <a:t>Who Can Apply for Refund</a:t>
          </a:r>
        </a:p>
        <a:p>
          <a:r>
            <a:rPr lang="en-US" sz="2000" dirty="0">
              <a:latin typeface="Arial" panose="020B0604020202020204" pitchFamily="34" charset="0"/>
              <a:cs typeface="Arial" panose="020B0604020202020204" pitchFamily="34" charset="0"/>
            </a:rPr>
            <a:t>Notification no. 47/2017 of Central Tax dated 18/10/2017 </a:t>
          </a:r>
        </a:p>
      </dgm:t>
    </dgm:pt>
    <dgm:pt modelId="{23F962CE-DFB6-4B77-BC14-E52FC9CA2601}" type="parTrans" cxnId="{D24D2EEF-DA99-415A-AC43-D9E7D3E0E665}">
      <dgm:prSet/>
      <dgm:spPr/>
      <dgm:t>
        <a:bodyPr/>
        <a:lstStyle/>
        <a:p>
          <a:endParaRPr lang="en-US"/>
        </a:p>
      </dgm:t>
    </dgm:pt>
    <dgm:pt modelId="{6516D21C-BF6E-4808-8C4C-812647FBF767}" type="sibTrans" cxnId="{D24D2EEF-DA99-415A-AC43-D9E7D3E0E665}">
      <dgm:prSet/>
      <dgm:spPr/>
      <dgm:t>
        <a:bodyPr/>
        <a:lstStyle/>
        <a:p>
          <a:endParaRPr lang="en-US"/>
        </a:p>
      </dgm:t>
    </dgm:pt>
    <dgm:pt modelId="{C8101088-3899-4F19-A616-510FFBFCDFD2}">
      <dgm:prSet phldrT="[Text]" custT="1"/>
      <dgm:spPr/>
      <dgm:t>
        <a:bodyPr/>
        <a:lstStyle/>
        <a:p>
          <a:r>
            <a:rPr lang="en-US" sz="2000" dirty="0"/>
            <a:t>Refund by Supplier of deemed export supplies</a:t>
          </a:r>
        </a:p>
      </dgm:t>
    </dgm:pt>
    <dgm:pt modelId="{2A502A18-4E7B-4632-A83A-5EDD3E829E14}" type="parTrans" cxnId="{C24809EE-5518-487F-86B2-9FCCD3BD4F59}">
      <dgm:prSet/>
      <dgm:spPr/>
      <dgm:t>
        <a:bodyPr/>
        <a:lstStyle/>
        <a:p>
          <a:endParaRPr lang="en-US"/>
        </a:p>
      </dgm:t>
    </dgm:pt>
    <dgm:pt modelId="{AFE768C6-CC8B-4DE4-914E-D7CAA9DD9303}" type="sibTrans" cxnId="{C24809EE-5518-487F-86B2-9FCCD3BD4F59}">
      <dgm:prSet/>
      <dgm:spPr/>
      <dgm:t>
        <a:bodyPr/>
        <a:lstStyle/>
        <a:p>
          <a:endParaRPr lang="en-US"/>
        </a:p>
      </dgm:t>
    </dgm:pt>
    <dgm:pt modelId="{FEE77EDD-54F2-49D6-9C06-62B529C66B37}">
      <dgm:prSet phldrT="[Text]" custT="1"/>
      <dgm:spPr/>
      <dgm:t>
        <a:bodyPr/>
        <a:lstStyle/>
        <a:p>
          <a:r>
            <a:rPr lang="en-US" sz="2200" dirty="0"/>
            <a:t>Refund by Recipient of deemed export supplies</a:t>
          </a:r>
        </a:p>
      </dgm:t>
    </dgm:pt>
    <dgm:pt modelId="{BDACDE31-AF35-46AE-BF1E-EFF6278FF0BF}" type="parTrans" cxnId="{DCD0CA08-E335-413C-B65B-45C1534392CF}">
      <dgm:prSet/>
      <dgm:spPr/>
      <dgm:t>
        <a:bodyPr/>
        <a:lstStyle/>
        <a:p>
          <a:endParaRPr lang="en-US"/>
        </a:p>
      </dgm:t>
    </dgm:pt>
    <dgm:pt modelId="{B7579803-8570-4DF3-9C5B-C505CCB599E6}" type="sibTrans" cxnId="{DCD0CA08-E335-413C-B65B-45C1534392CF}">
      <dgm:prSet/>
      <dgm:spPr/>
      <dgm:t>
        <a:bodyPr/>
        <a:lstStyle/>
        <a:p>
          <a:endParaRPr lang="en-US"/>
        </a:p>
      </dgm:t>
    </dgm:pt>
    <dgm:pt modelId="{54147512-30DC-4085-A023-C301F8187A01}" type="pres">
      <dgm:prSet presAssocID="{86A04E64-E5B5-4F41-81F9-6BDC4CB15BC6}" presName="hierChild1" presStyleCnt="0">
        <dgm:presLayoutVars>
          <dgm:orgChart val="1"/>
          <dgm:chPref val="1"/>
          <dgm:dir/>
          <dgm:animOne val="branch"/>
          <dgm:animLvl val="lvl"/>
          <dgm:resizeHandles/>
        </dgm:presLayoutVars>
      </dgm:prSet>
      <dgm:spPr/>
    </dgm:pt>
    <dgm:pt modelId="{F8B9CCA3-A553-4E11-8B76-9289E7BA0300}" type="pres">
      <dgm:prSet presAssocID="{FFBCCBBF-AB5C-4B22-922F-78F22485D784}" presName="hierRoot1" presStyleCnt="0">
        <dgm:presLayoutVars>
          <dgm:hierBranch val="init"/>
        </dgm:presLayoutVars>
      </dgm:prSet>
      <dgm:spPr/>
    </dgm:pt>
    <dgm:pt modelId="{E27BE2AC-B062-4FF7-AA81-9FE3653B2CEC}" type="pres">
      <dgm:prSet presAssocID="{FFBCCBBF-AB5C-4B22-922F-78F22485D784}" presName="rootComposite1" presStyleCnt="0"/>
      <dgm:spPr/>
    </dgm:pt>
    <dgm:pt modelId="{59C86320-F7FF-49BA-9940-C08DA1DEBB59}" type="pres">
      <dgm:prSet presAssocID="{FFBCCBBF-AB5C-4B22-922F-78F22485D784}" presName="rootText1" presStyleLbl="node0" presStyleIdx="0" presStyleCnt="1">
        <dgm:presLayoutVars>
          <dgm:chPref val="3"/>
        </dgm:presLayoutVars>
      </dgm:prSet>
      <dgm:spPr/>
    </dgm:pt>
    <dgm:pt modelId="{E005775D-1003-4241-8793-DC3416B39477}" type="pres">
      <dgm:prSet presAssocID="{FFBCCBBF-AB5C-4B22-922F-78F22485D784}" presName="rootConnector1" presStyleLbl="node1" presStyleIdx="0" presStyleCnt="0"/>
      <dgm:spPr/>
    </dgm:pt>
    <dgm:pt modelId="{C5EF12C1-63C8-45E5-B272-12AF81A2E270}" type="pres">
      <dgm:prSet presAssocID="{FFBCCBBF-AB5C-4B22-922F-78F22485D784}" presName="hierChild2" presStyleCnt="0"/>
      <dgm:spPr/>
    </dgm:pt>
    <dgm:pt modelId="{4B2FF7DE-A9EA-4086-A0B1-59C3A266B6F6}" type="pres">
      <dgm:prSet presAssocID="{2A502A18-4E7B-4632-A83A-5EDD3E829E14}" presName="Name37" presStyleLbl="parChTrans1D2" presStyleIdx="0" presStyleCnt="2"/>
      <dgm:spPr/>
    </dgm:pt>
    <dgm:pt modelId="{3E6A3E42-DD7B-4791-9DD3-5A0B3B1F9000}" type="pres">
      <dgm:prSet presAssocID="{C8101088-3899-4F19-A616-510FFBFCDFD2}" presName="hierRoot2" presStyleCnt="0">
        <dgm:presLayoutVars>
          <dgm:hierBranch val="init"/>
        </dgm:presLayoutVars>
      </dgm:prSet>
      <dgm:spPr/>
    </dgm:pt>
    <dgm:pt modelId="{1D5E2D55-8249-45A6-B94F-3678C1F5AEE9}" type="pres">
      <dgm:prSet presAssocID="{C8101088-3899-4F19-A616-510FFBFCDFD2}" presName="rootComposite" presStyleCnt="0"/>
      <dgm:spPr/>
    </dgm:pt>
    <dgm:pt modelId="{CDA509F2-2F27-49B3-8A9E-DC4F73476471}" type="pres">
      <dgm:prSet presAssocID="{C8101088-3899-4F19-A616-510FFBFCDFD2}" presName="rootText" presStyleLbl="node2" presStyleIdx="0" presStyleCnt="2">
        <dgm:presLayoutVars>
          <dgm:chPref val="3"/>
        </dgm:presLayoutVars>
      </dgm:prSet>
      <dgm:spPr/>
    </dgm:pt>
    <dgm:pt modelId="{78D0E96A-FBB6-4AB2-9419-C8F2573CDE6F}" type="pres">
      <dgm:prSet presAssocID="{C8101088-3899-4F19-A616-510FFBFCDFD2}" presName="rootConnector" presStyleLbl="node2" presStyleIdx="0" presStyleCnt="2"/>
      <dgm:spPr/>
    </dgm:pt>
    <dgm:pt modelId="{ADCDEB58-6522-45B3-A42F-8D986EBFDA54}" type="pres">
      <dgm:prSet presAssocID="{C8101088-3899-4F19-A616-510FFBFCDFD2}" presName="hierChild4" presStyleCnt="0"/>
      <dgm:spPr/>
    </dgm:pt>
    <dgm:pt modelId="{56CDBC1F-A4EB-40E9-91FA-A020ACDDE9D5}" type="pres">
      <dgm:prSet presAssocID="{C8101088-3899-4F19-A616-510FFBFCDFD2}" presName="hierChild5" presStyleCnt="0"/>
      <dgm:spPr/>
    </dgm:pt>
    <dgm:pt modelId="{1996F4BA-7A90-4491-B74F-E0125F04F9B9}" type="pres">
      <dgm:prSet presAssocID="{BDACDE31-AF35-46AE-BF1E-EFF6278FF0BF}" presName="Name37" presStyleLbl="parChTrans1D2" presStyleIdx="1" presStyleCnt="2"/>
      <dgm:spPr/>
    </dgm:pt>
    <dgm:pt modelId="{5E2D17EE-4175-4A67-BC24-BF3F0CF6E7B4}" type="pres">
      <dgm:prSet presAssocID="{FEE77EDD-54F2-49D6-9C06-62B529C66B37}" presName="hierRoot2" presStyleCnt="0">
        <dgm:presLayoutVars>
          <dgm:hierBranch val="init"/>
        </dgm:presLayoutVars>
      </dgm:prSet>
      <dgm:spPr/>
    </dgm:pt>
    <dgm:pt modelId="{8AD6381D-19A5-4F8D-9E03-DBCAB7ED0CD0}" type="pres">
      <dgm:prSet presAssocID="{FEE77EDD-54F2-49D6-9C06-62B529C66B37}" presName="rootComposite" presStyleCnt="0"/>
      <dgm:spPr/>
    </dgm:pt>
    <dgm:pt modelId="{4B9ED69B-6802-4F29-800E-7DD76F77CC93}" type="pres">
      <dgm:prSet presAssocID="{FEE77EDD-54F2-49D6-9C06-62B529C66B37}" presName="rootText" presStyleLbl="node2" presStyleIdx="1" presStyleCnt="2">
        <dgm:presLayoutVars>
          <dgm:chPref val="3"/>
        </dgm:presLayoutVars>
      </dgm:prSet>
      <dgm:spPr/>
    </dgm:pt>
    <dgm:pt modelId="{408A9A4F-2877-49C7-9443-0359B6E27A8C}" type="pres">
      <dgm:prSet presAssocID="{FEE77EDD-54F2-49D6-9C06-62B529C66B37}" presName="rootConnector" presStyleLbl="node2" presStyleIdx="1" presStyleCnt="2"/>
      <dgm:spPr/>
    </dgm:pt>
    <dgm:pt modelId="{75AB1456-BA05-43EB-AB71-9992A5A11B5B}" type="pres">
      <dgm:prSet presAssocID="{FEE77EDD-54F2-49D6-9C06-62B529C66B37}" presName="hierChild4" presStyleCnt="0"/>
      <dgm:spPr/>
    </dgm:pt>
    <dgm:pt modelId="{C502D8EF-84BE-41FB-972E-BC18E2247422}" type="pres">
      <dgm:prSet presAssocID="{FEE77EDD-54F2-49D6-9C06-62B529C66B37}" presName="hierChild5" presStyleCnt="0"/>
      <dgm:spPr/>
    </dgm:pt>
    <dgm:pt modelId="{2F9F26FA-E61B-464C-873C-6F7DC4C6B022}" type="pres">
      <dgm:prSet presAssocID="{FFBCCBBF-AB5C-4B22-922F-78F22485D784}" presName="hierChild3" presStyleCnt="0"/>
      <dgm:spPr/>
    </dgm:pt>
  </dgm:ptLst>
  <dgm:cxnLst>
    <dgm:cxn modelId="{DCD0CA08-E335-413C-B65B-45C1534392CF}" srcId="{FFBCCBBF-AB5C-4B22-922F-78F22485D784}" destId="{FEE77EDD-54F2-49D6-9C06-62B529C66B37}" srcOrd="1" destOrd="0" parTransId="{BDACDE31-AF35-46AE-BF1E-EFF6278FF0BF}" sibTransId="{B7579803-8570-4DF3-9C5B-C505CCB599E6}"/>
    <dgm:cxn modelId="{16E2E628-71F0-4313-8BD5-2B62999A0A0D}" type="presOf" srcId="{FFBCCBBF-AB5C-4B22-922F-78F22485D784}" destId="{E005775D-1003-4241-8793-DC3416B39477}" srcOrd="1" destOrd="0" presId="urn:microsoft.com/office/officeart/2005/8/layout/orgChart1"/>
    <dgm:cxn modelId="{F4B7253E-EFDA-499A-8948-3DCE2E4B36C9}" type="presOf" srcId="{FFBCCBBF-AB5C-4B22-922F-78F22485D784}" destId="{59C86320-F7FF-49BA-9940-C08DA1DEBB59}" srcOrd="0" destOrd="0" presId="urn:microsoft.com/office/officeart/2005/8/layout/orgChart1"/>
    <dgm:cxn modelId="{8392685F-415A-408F-AD46-BB7A03A86FFC}" type="presOf" srcId="{2A502A18-4E7B-4632-A83A-5EDD3E829E14}" destId="{4B2FF7DE-A9EA-4086-A0B1-59C3A266B6F6}" srcOrd="0" destOrd="0" presId="urn:microsoft.com/office/officeart/2005/8/layout/orgChart1"/>
    <dgm:cxn modelId="{7553A663-4F83-424F-A521-3829B66C4EDA}" type="presOf" srcId="{C8101088-3899-4F19-A616-510FFBFCDFD2}" destId="{CDA509F2-2F27-49B3-8A9E-DC4F73476471}" srcOrd="0" destOrd="0" presId="urn:microsoft.com/office/officeart/2005/8/layout/orgChart1"/>
    <dgm:cxn modelId="{2FAD8D6F-4E3F-4D0C-B1EE-DCD561E0D8F4}" type="presOf" srcId="{86A04E64-E5B5-4F41-81F9-6BDC4CB15BC6}" destId="{54147512-30DC-4085-A023-C301F8187A01}" srcOrd="0" destOrd="0" presId="urn:microsoft.com/office/officeart/2005/8/layout/orgChart1"/>
    <dgm:cxn modelId="{E670A077-F7E8-4553-A954-31C5F330C185}" type="presOf" srcId="{FEE77EDD-54F2-49D6-9C06-62B529C66B37}" destId="{408A9A4F-2877-49C7-9443-0359B6E27A8C}" srcOrd="1" destOrd="0" presId="urn:microsoft.com/office/officeart/2005/8/layout/orgChart1"/>
    <dgm:cxn modelId="{8D8850CB-1361-44EC-AF95-2D3642654AFF}" type="presOf" srcId="{FEE77EDD-54F2-49D6-9C06-62B529C66B37}" destId="{4B9ED69B-6802-4F29-800E-7DD76F77CC93}" srcOrd="0" destOrd="0" presId="urn:microsoft.com/office/officeart/2005/8/layout/orgChart1"/>
    <dgm:cxn modelId="{3B4F6DE5-A335-4B1C-8980-5E90F4FDD274}" type="presOf" srcId="{C8101088-3899-4F19-A616-510FFBFCDFD2}" destId="{78D0E96A-FBB6-4AB2-9419-C8F2573CDE6F}" srcOrd="1" destOrd="0" presId="urn:microsoft.com/office/officeart/2005/8/layout/orgChart1"/>
    <dgm:cxn modelId="{C24809EE-5518-487F-86B2-9FCCD3BD4F59}" srcId="{FFBCCBBF-AB5C-4B22-922F-78F22485D784}" destId="{C8101088-3899-4F19-A616-510FFBFCDFD2}" srcOrd="0" destOrd="0" parTransId="{2A502A18-4E7B-4632-A83A-5EDD3E829E14}" sibTransId="{AFE768C6-CC8B-4DE4-914E-D7CAA9DD9303}"/>
    <dgm:cxn modelId="{D24D2EEF-DA99-415A-AC43-D9E7D3E0E665}" srcId="{86A04E64-E5B5-4F41-81F9-6BDC4CB15BC6}" destId="{FFBCCBBF-AB5C-4B22-922F-78F22485D784}" srcOrd="0" destOrd="0" parTransId="{23F962CE-DFB6-4B77-BC14-E52FC9CA2601}" sibTransId="{6516D21C-BF6E-4808-8C4C-812647FBF767}"/>
    <dgm:cxn modelId="{05CD55F9-249D-44DC-AAB5-42EEBA99B140}" type="presOf" srcId="{BDACDE31-AF35-46AE-BF1E-EFF6278FF0BF}" destId="{1996F4BA-7A90-4491-B74F-E0125F04F9B9}" srcOrd="0" destOrd="0" presId="urn:microsoft.com/office/officeart/2005/8/layout/orgChart1"/>
    <dgm:cxn modelId="{415F7F30-E305-4BBF-A43D-ABBB27E3BE45}" type="presParOf" srcId="{54147512-30DC-4085-A023-C301F8187A01}" destId="{F8B9CCA3-A553-4E11-8B76-9289E7BA0300}" srcOrd="0" destOrd="0" presId="urn:microsoft.com/office/officeart/2005/8/layout/orgChart1"/>
    <dgm:cxn modelId="{00E3F0FC-3A55-4861-9EB6-DBFF7E82AEC9}" type="presParOf" srcId="{F8B9CCA3-A553-4E11-8B76-9289E7BA0300}" destId="{E27BE2AC-B062-4FF7-AA81-9FE3653B2CEC}" srcOrd="0" destOrd="0" presId="urn:microsoft.com/office/officeart/2005/8/layout/orgChart1"/>
    <dgm:cxn modelId="{9E5468FC-13CF-4A9A-B304-184FC96BE81A}" type="presParOf" srcId="{E27BE2AC-B062-4FF7-AA81-9FE3653B2CEC}" destId="{59C86320-F7FF-49BA-9940-C08DA1DEBB59}" srcOrd="0" destOrd="0" presId="urn:microsoft.com/office/officeart/2005/8/layout/orgChart1"/>
    <dgm:cxn modelId="{201D9ECD-4282-4211-9C61-9ADE5765DFD6}" type="presParOf" srcId="{E27BE2AC-B062-4FF7-AA81-9FE3653B2CEC}" destId="{E005775D-1003-4241-8793-DC3416B39477}" srcOrd="1" destOrd="0" presId="urn:microsoft.com/office/officeart/2005/8/layout/orgChart1"/>
    <dgm:cxn modelId="{1D705256-190D-4893-8B73-273CD2A592BE}" type="presParOf" srcId="{F8B9CCA3-A553-4E11-8B76-9289E7BA0300}" destId="{C5EF12C1-63C8-45E5-B272-12AF81A2E270}" srcOrd="1" destOrd="0" presId="urn:microsoft.com/office/officeart/2005/8/layout/orgChart1"/>
    <dgm:cxn modelId="{21F8D0B8-0995-4866-AA19-FE0F5D88108C}" type="presParOf" srcId="{C5EF12C1-63C8-45E5-B272-12AF81A2E270}" destId="{4B2FF7DE-A9EA-4086-A0B1-59C3A266B6F6}" srcOrd="0" destOrd="0" presId="urn:microsoft.com/office/officeart/2005/8/layout/orgChart1"/>
    <dgm:cxn modelId="{639282D0-7224-4A0E-B153-0EBB878C5C08}" type="presParOf" srcId="{C5EF12C1-63C8-45E5-B272-12AF81A2E270}" destId="{3E6A3E42-DD7B-4791-9DD3-5A0B3B1F9000}" srcOrd="1" destOrd="0" presId="urn:microsoft.com/office/officeart/2005/8/layout/orgChart1"/>
    <dgm:cxn modelId="{8A137048-1EC8-448C-A3F4-E64FC86CD166}" type="presParOf" srcId="{3E6A3E42-DD7B-4791-9DD3-5A0B3B1F9000}" destId="{1D5E2D55-8249-45A6-B94F-3678C1F5AEE9}" srcOrd="0" destOrd="0" presId="urn:microsoft.com/office/officeart/2005/8/layout/orgChart1"/>
    <dgm:cxn modelId="{CEC59AAE-73D8-42D7-AB27-22F83FF3FCAE}" type="presParOf" srcId="{1D5E2D55-8249-45A6-B94F-3678C1F5AEE9}" destId="{CDA509F2-2F27-49B3-8A9E-DC4F73476471}" srcOrd="0" destOrd="0" presId="urn:microsoft.com/office/officeart/2005/8/layout/orgChart1"/>
    <dgm:cxn modelId="{D8842127-6DC5-4A0F-8621-D83188782818}" type="presParOf" srcId="{1D5E2D55-8249-45A6-B94F-3678C1F5AEE9}" destId="{78D0E96A-FBB6-4AB2-9419-C8F2573CDE6F}" srcOrd="1" destOrd="0" presId="urn:microsoft.com/office/officeart/2005/8/layout/orgChart1"/>
    <dgm:cxn modelId="{D1CD3DD0-3F6E-4AB2-A965-1AA46FA9D7BD}" type="presParOf" srcId="{3E6A3E42-DD7B-4791-9DD3-5A0B3B1F9000}" destId="{ADCDEB58-6522-45B3-A42F-8D986EBFDA54}" srcOrd="1" destOrd="0" presId="urn:microsoft.com/office/officeart/2005/8/layout/orgChart1"/>
    <dgm:cxn modelId="{5767C926-81CC-460C-B856-EAF3672AD371}" type="presParOf" srcId="{3E6A3E42-DD7B-4791-9DD3-5A0B3B1F9000}" destId="{56CDBC1F-A4EB-40E9-91FA-A020ACDDE9D5}" srcOrd="2" destOrd="0" presId="urn:microsoft.com/office/officeart/2005/8/layout/orgChart1"/>
    <dgm:cxn modelId="{95ECA7F4-B293-43C5-B21D-C5CB386A6656}" type="presParOf" srcId="{C5EF12C1-63C8-45E5-B272-12AF81A2E270}" destId="{1996F4BA-7A90-4491-B74F-E0125F04F9B9}" srcOrd="2" destOrd="0" presId="urn:microsoft.com/office/officeart/2005/8/layout/orgChart1"/>
    <dgm:cxn modelId="{EFBB320D-7C8F-489F-8D7D-C23A381077E4}" type="presParOf" srcId="{C5EF12C1-63C8-45E5-B272-12AF81A2E270}" destId="{5E2D17EE-4175-4A67-BC24-BF3F0CF6E7B4}" srcOrd="3" destOrd="0" presId="urn:microsoft.com/office/officeart/2005/8/layout/orgChart1"/>
    <dgm:cxn modelId="{D1377C02-AF07-43A2-8847-AFE602176E91}" type="presParOf" srcId="{5E2D17EE-4175-4A67-BC24-BF3F0CF6E7B4}" destId="{8AD6381D-19A5-4F8D-9E03-DBCAB7ED0CD0}" srcOrd="0" destOrd="0" presId="urn:microsoft.com/office/officeart/2005/8/layout/orgChart1"/>
    <dgm:cxn modelId="{97AFC360-16B5-44B0-8BFC-D344D016586C}" type="presParOf" srcId="{8AD6381D-19A5-4F8D-9E03-DBCAB7ED0CD0}" destId="{4B9ED69B-6802-4F29-800E-7DD76F77CC93}" srcOrd="0" destOrd="0" presId="urn:microsoft.com/office/officeart/2005/8/layout/orgChart1"/>
    <dgm:cxn modelId="{5CF93E57-A753-4293-B346-52C24D57CD0A}" type="presParOf" srcId="{8AD6381D-19A5-4F8D-9E03-DBCAB7ED0CD0}" destId="{408A9A4F-2877-49C7-9443-0359B6E27A8C}" srcOrd="1" destOrd="0" presId="urn:microsoft.com/office/officeart/2005/8/layout/orgChart1"/>
    <dgm:cxn modelId="{B5B8DDF4-2084-42E4-9394-4ABABE7EAFE3}" type="presParOf" srcId="{5E2D17EE-4175-4A67-BC24-BF3F0CF6E7B4}" destId="{75AB1456-BA05-43EB-AB71-9992A5A11B5B}" srcOrd="1" destOrd="0" presId="urn:microsoft.com/office/officeart/2005/8/layout/orgChart1"/>
    <dgm:cxn modelId="{2A4ED855-B180-46F6-940B-967B4DCE1E50}" type="presParOf" srcId="{5E2D17EE-4175-4A67-BC24-BF3F0CF6E7B4}" destId="{C502D8EF-84BE-41FB-972E-BC18E2247422}" srcOrd="2" destOrd="0" presId="urn:microsoft.com/office/officeart/2005/8/layout/orgChart1"/>
    <dgm:cxn modelId="{A73E2DE2-3059-4D85-AF23-836AB72D507E}" type="presParOf" srcId="{F8B9CCA3-A553-4E11-8B76-9289E7BA0300}" destId="{2F9F26FA-E61B-464C-873C-6F7DC4C6B02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0A7F91-0A21-4630-A543-5CB7B33856C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172FEE0C-2C04-408A-88DB-027BBE7AC77B}">
      <dgm:prSet phldrT="[Text]"/>
      <dgm:spPr/>
      <dgm:t>
        <a:bodyPr/>
        <a:lstStyle/>
        <a:p>
          <a:r>
            <a:rPr lang="en-US" dirty="0"/>
            <a:t>Return</a:t>
          </a:r>
        </a:p>
      </dgm:t>
    </dgm:pt>
    <dgm:pt modelId="{EDFF710E-B0EF-44B6-8638-AFBF8BCE1E5E}" type="parTrans" cxnId="{9CE79D1A-3798-4393-BF4B-6699EA8C625A}">
      <dgm:prSet/>
      <dgm:spPr/>
      <dgm:t>
        <a:bodyPr/>
        <a:lstStyle/>
        <a:p>
          <a:endParaRPr lang="en-US"/>
        </a:p>
      </dgm:t>
    </dgm:pt>
    <dgm:pt modelId="{04A22AFB-781C-40B0-A875-0B657714BF09}" type="sibTrans" cxnId="{9CE79D1A-3798-4393-BF4B-6699EA8C625A}">
      <dgm:prSet/>
      <dgm:spPr/>
      <dgm:t>
        <a:bodyPr/>
        <a:lstStyle/>
        <a:p>
          <a:endParaRPr lang="en-US"/>
        </a:p>
      </dgm:t>
    </dgm:pt>
    <dgm:pt modelId="{EB3EA474-3AB9-4B0C-8DC0-FE7A5FF507EF}">
      <dgm:prSet phldrT="[Text]" custT="1"/>
      <dgm:spPr/>
      <dgm:t>
        <a:bodyPr/>
        <a:lstStyle/>
        <a:p>
          <a:r>
            <a:rPr lang="en-US" sz="2500" dirty="0"/>
            <a:t>GSTR-01-Table 6C</a:t>
          </a:r>
        </a:p>
      </dgm:t>
    </dgm:pt>
    <dgm:pt modelId="{47675382-ADBF-4375-B7A0-D7E11733EDEC}" type="parTrans" cxnId="{DD9BBCA6-C6F3-4E09-A15B-ABF1D6CD10E5}">
      <dgm:prSet/>
      <dgm:spPr/>
      <dgm:t>
        <a:bodyPr/>
        <a:lstStyle/>
        <a:p>
          <a:endParaRPr lang="en-US"/>
        </a:p>
      </dgm:t>
    </dgm:pt>
    <dgm:pt modelId="{3F3DDA28-F1AA-4603-AD0A-84BBD17784BA}" type="sibTrans" cxnId="{DD9BBCA6-C6F3-4E09-A15B-ABF1D6CD10E5}">
      <dgm:prSet/>
      <dgm:spPr/>
      <dgm:t>
        <a:bodyPr/>
        <a:lstStyle/>
        <a:p>
          <a:endParaRPr lang="en-US"/>
        </a:p>
      </dgm:t>
    </dgm:pt>
    <dgm:pt modelId="{92163091-BA98-48E3-8999-E14862581341}">
      <dgm:prSet phldrT="[Text]" custT="1"/>
      <dgm:spPr/>
      <dgm:t>
        <a:bodyPr/>
        <a:lstStyle/>
        <a:p>
          <a:r>
            <a:rPr lang="en-US" sz="2500" dirty="0"/>
            <a:t>GSTR-3B- Table 3.1 (a)</a:t>
          </a:r>
        </a:p>
      </dgm:t>
    </dgm:pt>
    <dgm:pt modelId="{54FE9410-1B2D-4775-8936-17C63AF8F296}" type="parTrans" cxnId="{2D73C05A-8D60-4AC0-A78B-FD10E67CAC03}">
      <dgm:prSet/>
      <dgm:spPr/>
      <dgm:t>
        <a:bodyPr/>
        <a:lstStyle/>
        <a:p>
          <a:endParaRPr lang="en-US"/>
        </a:p>
      </dgm:t>
    </dgm:pt>
    <dgm:pt modelId="{9FB76F28-8501-4767-A319-922AB696D93D}" type="sibTrans" cxnId="{2D73C05A-8D60-4AC0-A78B-FD10E67CAC03}">
      <dgm:prSet/>
      <dgm:spPr/>
      <dgm:t>
        <a:bodyPr/>
        <a:lstStyle/>
        <a:p>
          <a:endParaRPr lang="en-US"/>
        </a:p>
      </dgm:t>
    </dgm:pt>
    <dgm:pt modelId="{B6B48D56-0D3D-407D-878A-4B012DB8680B}" type="pres">
      <dgm:prSet presAssocID="{F40A7F91-0A21-4630-A543-5CB7B33856CB}" presName="hierChild1" presStyleCnt="0">
        <dgm:presLayoutVars>
          <dgm:orgChart val="1"/>
          <dgm:chPref val="1"/>
          <dgm:dir/>
          <dgm:animOne val="branch"/>
          <dgm:animLvl val="lvl"/>
          <dgm:resizeHandles/>
        </dgm:presLayoutVars>
      </dgm:prSet>
      <dgm:spPr/>
    </dgm:pt>
    <dgm:pt modelId="{C576BE4F-9300-4FF0-B8CD-F136862390EE}" type="pres">
      <dgm:prSet presAssocID="{172FEE0C-2C04-408A-88DB-027BBE7AC77B}" presName="hierRoot1" presStyleCnt="0">
        <dgm:presLayoutVars>
          <dgm:hierBranch val="init"/>
        </dgm:presLayoutVars>
      </dgm:prSet>
      <dgm:spPr/>
    </dgm:pt>
    <dgm:pt modelId="{B8FAA652-8189-4C4A-9F34-698416691B78}" type="pres">
      <dgm:prSet presAssocID="{172FEE0C-2C04-408A-88DB-027BBE7AC77B}" presName="rootComposite1" presStyleCnt="0"/>
      <dgm:spPr/>
    </dgm:pt>
    <dgm:pt modelId="{95698CF3-3862-40BA-88E8-B44FFB4C8B68}" type="pres">
      <dgm:prSet presAssocID="{172FEE0C-2C04-408A-88DB-027BBE7AC77B}" presName="rootText1" presStyleLbl="node0" presStyleIdx="0" presStyleCnt="1">
        <dgm:presLayoutVars>
          <dgm:chPref val="3"/>
        </dgm:presLayoutVars>
      </dgm:prSet>
      <dgm:spPr/>
    </dgm:pt>
    <dgm:pt modelId="{2A18D576-8545-4F30-9A4B-E650BDB06223}" type="pres">
      <dgm:prSet presAssocID="{172FEE0C-2C04-408A-88DB-027BBE7AC77B}" presName="rootConnector1" presStyleLbl="node1" presStyleIdx="0" presStyleCnt="0"/>
      <dgm:spPr/>
    </dgm:pt>
    <dgm:pt modelId="{614E3FBE-4493-47AF-82D1-9F4814E7C887}" type="pres">
      <dgm:prSet presAssocID="{172FEE0C-2C04-408A-88DB-027BBE7AC77B}" presName="hierChild2" presStyleCnt="0"/>
      <dgm:spPr/>
    </dgm:pt>
    <dgm:pt modelId="{2462E531-E795-4D52-B07E-07D75DEF6AC9}" type="pres">
      <dgm:prSet presAssocID="{47675382-ADBF-4375-B7A0-D7E11733EDEC}" presName="Name37" presStyleLbl="parChTrans1D2" presStyleIdx="0" presStyleCnt="2"/>
      <dgm:spPr/>
    </dgm:pt>
    <dgm:pt modelId="{39FBA0F0-9071-4154-B6B3-F29FA98ED9B6}" type="pres">
      <dgm:prSet presAssocID="{EB3EA474-3AB9-4B0C-8DC0-FE7A5FF507EF}" presName="hierRoot2" presStyleCnt="0">
        <dgm:presLayoutVars>
          <dgm:hierBranch val="init"/>
        </dgm:presLayoutVars>
      </dgm:prSet>
      <dgm:spPr/>
    </dgm:pt>
    <dgm:pt modelId="{BE1BBFD4-B17D-4A99-8F36-4B4C880182F2}" type="pres">
      <dgm:prSet presAssocID="{EB3EA474-3AB9-4B0C-8DC0-FE7A5FF507EF}" presName="rootComposite" presStyleCnt="0"/>
      <dgm:spPr/>
    </dgm:pt>
    <dgm:pt modelId="{3B67F57A-ED30-48B5-8DAA-1BB81D05D736}" type="pres">
      <dgm:prSet presAssocID="{EB3EA474-3AB9-4B0C-8DC0-FE7A5FF507EF}" presName="rootText" presStyleLbl="node2" presStyleIdx="0" presStyleCnt="2">
        <dgm:presLayoutVars>
          <dgm:chPref val="3"/>
        </dgm:presLayoutVars>
      </dgm:prSet>
      <dgm:spPr/>
    </dgm:pt>
    <dgm:pt modelId="{F10E1C29-041F-4CE1-82D7-A1BEFF9017F0}" type="pres">
      <dgm:prSet presAssocID="{EB3EA474-3AB9-4B0C-8DC0-FE7A5FF507EF}" presName="rootConnector" presStyleLbl="node2" presStyleIdx="0" presStyleCnt="2"/>
      <dgm:spPr/>
    </dgm:pt>
    <dgm:pt modelId="{892E9617-8946-4990-816D-8D40B0245848}" type="pres">
      <dgm:prSet presAssocID="{EB3EA474-3AB9-4B0C-8DC0-FE7A5FF507EF}" presName="hierChild4" presStyleCnt="0"/>
      <dgm:spPr/>
    </dgm:pt>
    <dgm:pt modelId="{26322B46-E59C-499F-8290-4555DA80BE8B}" type="pres">
      <dgm:prSet presAssocID="{EB3EA474-3AB9-4B0C-8DC0-FE7A5FF507EF}" presName="hierChild5" presStyleCnt="0"/>
      <dgm:spPr/>
    </dgm:pt>
    <dgm:pt modelId="{F1D3FB5C-51CF-4B19-89FB-895BDF0D2E0D}" type="pres">
      <dgm:prSet presAssocID="{54FE9410-1B2D-4775-8936-17C63AF8F296}" presName="Name37" presStyleLbl="parChTrans1D2" presStyleIdx="1" presStyleCnt="2"/>
      <dgm:spPr/>
    </dgm:pt>
    <dgm:pt modelId="{F35499A1-9BC7-4033-A29A-60B1E5CB9082}" type="pres">
      <dgm:prSet presAssocID="{92163091-BA98-48E3-8999-E14862581341}" presName="hierRoot2" presStyleCnt="0">
        <dgm:presLayoutVars>
          <dgm:hierBranch val="init"/>
        </dgm:presLayoutVars>
      </dgm:prSet>
      <dgm:spPr/>
    </dgm:pt>
    <dgm:pt modelId="{032C4765-B9F2-4113-8365-39FE7F9872B2}" type="pres">
      <dgm:prSet presAssocID="{92163091-BA98-48E3-8999-E14862581341}" presName="rootComposite" presStyleCnt="0"/>
      <dgm:spPr/>
    </dgm:pt>
    <dgm:pt modelId="{5D5A3EB2-CC90-4461-A3AC-63C35F1B3848}" type="pres">
      <dgm:prSet presAssocID="{92163091-BA98-48E3-8999-E14862581341}" presName="rootText" presStyleLbl="node2" presStyleIdx="1" presStyleCnt="2">
        <dgm:presLayoutVars>
          <dgm:chPref val="3"/>
        </dgm:presLayoutVars>
      </dgm:prSet>
      <dgm:spPr/>
    </dgm:pt>
    <dgm:pt modelId="{9F27B268-7F5F-464A-B5D8-7424186132E5}" type="pres">
      <dgm:prSet presAssocID="{92163091-BA98-48E3-8999-E14862581341}" presName="rootConnector" presStyleLbl="node2" presStyleIdx="1" presStyleCnt="2"/>
      <dgm:spPr/>
    </dgm:pt>
    <dgm:pt modelId="{283CDC01-D063-4C9D-854D-57DEE296D4D8}" type="pres">
      <dgm:prSet presAssocID="{92163091-BA98-48E3-8999-E14862581341}" presName="hierChild4" presStyleCnt="0"/>
      <dgm:spPr/>
    </dgm:pt>
    <dgm:pt modelId="{284316BA-9852-4163-8C66-94B51AB73A5F}" type="pres">
      <dgm:prSet presAssocID="{92163091-BA98-48E3-8999-E14862581341}" presName="hierChild5" presStyleCnt="0"/>
      <dgm:spPr/>
    </dgm:pt>
    <dgm:pt modelId="{84728A0B-E237-4708-9BF9-22346147C5FA}" type="pres">
      <dgm:prSet presAssocID="{172FEE0C-2C04-408A-88DB-027BBE7AC77B}" presName="hierChild3" presStyleCnt="0"/>
      <dgm:spPr/>
    </dgm:pt>
  </dgm:ptLst>
  <dgm:cxnLst>
    <dgm:cxn modelId="{76B41F0A-37EC-42F7-A563-38A5A8F6F879}" type="presOf" srcId="{172FEE0C-2C04-408A-88DB-027BBE7AC77B}" destId="{95698CF3-3862-40BA-88E8-B44FFB4C8B68}" srcOrd="0" destOrd="0" presId="urn:microsoft.com/office/officeart/2005/8/layout/orgChart1"/>
    <dgm:cxn modelId="{9CE79D1A-3798-4393-BF4B-6699EA8C625A}" srcId="{F40A7F91-0A21-4630-A543-5CB7B33856CB}" destId="{172FEE0C-2C04-408A-88DB-027BBE7AC77B}" srcOrd="0" destOrd="0" parTransId="{EDFF710E-B0EF-44B6-8638-AFBF8BCE1E5E}" sibTransId="{04A22AFB-781C-40B0-A875-0B657714BF09}"/>
    <dgm:cxn modelId="{0A30E52B-6B8C-4E9A-8DDB-D4B0694A8DA3}" type="presOf" srcId="{F40A7F91-0A21-4630-A543-5CB7B33856CB}" destId="{B6B48D56-0D3D-407D-878A-4B012DB8680B}" srcOrd="0" destOrd="0" presId="urn:microsoft.com/office/officeart/2005/8/layout/orgChart1"/>
    <dgm:cxn modelId="{171A4F30-4AC2-4AC9-9CB5-3479F993F881}" type="presOf" srcId="{EB3EA474-3AB9-4B0C-8DC0-FE7A5FF507EF}" destId="{F10E1C29-041F-4CE1-82D7-A1BEFF9017F0}" srcOrd="1" destOrd="0" presId="urn:microsoft.com/office/officeart/2005/8/layout/orgChart1"/>
    <dgm:cxn modelId="{1BFE8F5D-A3D4-4C42-9D4A-E9C491004897}" type="presOf" srcId="{54FE9410-1B2D-4775-8936-17C63AF8F296}" destId="{F1D3FB5C-51CF-4B19-89FB-895BDF0D2E0D}" srcOrd="0" destOrd="0" presId="urn:microsoft.com/office/officeart/2005/8/layout/orgChart1"/>
    <dgm:cxn modelId="{067F0844-69C8-497B-AA49-BF4FA34C980C}" type="presOf" srcId="{92163091-BA98-48E3-8999-E14862581341}" destId="{9F27B268-7F5F-464A-B5D8-7424186132E5}" srcOrd="1" destOrd="0" presId="urn:microsoft.com/office/officeart/2005/8/layout/orgChart1"/>
    <dgm:cxn modelId="{2D73C05A-8D60-4AC0-A78B-FD10E67CAC03}" srcId="{172FEE0C-2C04-408A-88DB-027BBE7AC77B}" destId="{92163091-BA98-48E3-8999-E14862581341}" srcOrd="1" destOrd="0" parTransId="{54FE9410-1B2D-4775-8936-17C63AF8F296}" sibTransId="{9FB76F28-8501-4767-A319-922AB696D93D}"/>
    <dgm:cxn modelId="{22867998-B9E0-4A8B-8361-064D846094C0}" type="presOf" srcId="{92163091-BA98-48E3-8999-E14862581341}" destId="{5D5A3EB2-CC90-4461-A3AC-63C35F1B3848}" srcOrd="0" destOrd="0" presId="urn:microsoft.com/office/officeart/2005/8/layout/orgChart1"/>
    <dgm:cxn modelId="{1B9F8BA2-DFE5-4BEC-B2BC-3F6C7F3A7751}" type="presOf" srcId="{EB3EA474-3AB9-4B0C-8DC0-FE7A5FF507EF}" destId="{3B67F57A-ED30-48B5-8DAA-1BB81D05D736}" srcOrd="0" destOrd="0" presId="urn:microsoft.com/office/officeart/2005/8/layout/orgChart1"/>
    <dgm:cxn modelId="{DD9BBCA6-C6F3-4E09-A15B-ABF1D6CD10E5}" srcId="{172FEE0C-2C04-408A-88DB-027BBE7AC77B}" destId="{EB3EA474-3AB9-4B0C-8DC0-FE7A5FF507EF}" srcOrd="0" destOrd="0" parTransId="{47675382-ADBF-4375-B7A0-D7E11733EDEC}" sibTransId="{3F3DDA28-F1AA-4603-AD0A-84BBD17784BA}"/>
    <dgm:cxn modelId="{E487A4CC-3DD0-44A1-87EF-D4E95669BFC0}" type="presOf" srcId="{172FEE0C-2C04-408A-88DB-027BBE7AC77B}" destId="{2A18D576-8545-4F30-9A4B-E650BDB06223}" srcOrd="1" destOrd="0" presId="urn:microsoft.com/office/officeart/2005/8/layout/orgChart1"/>
    <dgm:cxn modelId="{62A9F4FE-D8B7-4033-BD0B-549F41A63EBF}" type="presOf" srcId="{47675382-ADBF-4375-B7A0-D7E11733EDEC}" destId="{2462E531-E795-4D52-B07E-07D75DEF6AC9}" srcOrd="0" destOrd="0" presId="urn:microsoft.com/office/officeart/2005/8/layout/orgChart1"/>
    <dgm:cxn modelId="{143312D4-95D6-4A01-8015-69F2C02E889C}" type="presParOf" srcId="{B6B48D56-0D3D-407D-878A-4B012DB8680B}" destId="{C576BE4F-9300-4FF0-B8CD-F136862390EE}" srcOrd="0" destOrd="0" presId="urn:microsoft.com/office/officeart/2005/8/layout/orgChart1"/>
    <dgm:cxn modelId="{909C725A-3287-454D-9C80-8793245827EF}" type="presParOf" srcId="{C576BE4F-9300-4FF0-B8CD-F136862390EE}" destId="{B8FAA652-8189-4C4A-9F34-698416691B78}" srcOrd="0" destOrd="0" presId="urn:microsoft.com/office/officeart/2005/8/layout/orgChart1"/>
    <dgm:cxn modelId="{BF3F5471-ABE6-43F5-879F-0EBEE8472BF6}" type="presParOf" srcId="{B8FAA652-8189-4C4A-9F34-698416691B78}" destId="{95698CF3-3862-40BA-88E8-B44FFB4C8B68}" srcOrd="0" destOrd="0" presId="urn:microsoft.com/office/officeart/2005/8/layout/orgChart1"/>
    <dgm:cxn modelId="{C68C17D3-6DB1-4374-B164-FF82A5C6215A}" type="presParOf" srcId="{B8FAA652-8189-4C4A-9F34-698416691B78}" destId="{2A18D576-8545-4F30-9A4B-E650BDB06223}" srcOrd="1" destOrd="0" presId="urn:microsoft.com/office/officeart/2005/8/layout/orgChart1"/>
    <dgm:cxn modelId="{7DEB5868-F1F1-48FF-981C-E47832312DF0}" type="presParOf" srcId="{C576BE4F-9300-4FF0-B8CD-F136862390EE}" destId="{614E3FBE-4493-47AF-82D1-9F4814E7C887}" srcOrd="1" destOrd="0" presId="urn:microsoft.com/office/officeart/2005/8/layout/orgChart1"/>
    <dgm:cxn modelId="{05F8D7D8-F24A-4890-AC93-17659BA533B2}" type="presParOf" srcId="{614E3FBE-4493-47AF-82D1-9F4814E7C887}" destId="{2462E531-E795-4D52-B07E-07D75DEF6AC9}" srcOrd="0" destOrd="0" presId="urn:microsoft.com/office/officeart/2005/8/layout/orgChart1"/>
    <dgm:cxn modelId="{72BAE83E-2B1B-42A6-BD75-ED7B83D746A5}" type="presParOf" srcId="{614E3FBE-4493-47AF-82D1-9F4814E7C887}" destId="{39FBA0F0-9071-4154-B6B3-F29FA98ED9B6}" srcOrd="1" destOrd="0" presId="urn:microsoft.com/office/officeart/2005/8/layout/orgChart1"/>
    <dgm:cxn modelId="{F78A72A2-5770-4AC4-A7D2-4A9C035941A0}" type="presParOf" srcId="{39FBA0F0-9071-4154-B6B3-F29FA98ED9B6}" destId="{BE1BBFD4-B17D-4A99-8F36-4B4C880182F2}" srcOrd="0" destOrd="0" presId="urn:microsoft.com/office/officeart/2005/8/layout/orgChart1"/>
    <dgm:cxn modelId="{65132575-0669-4576-B152-EEC3D78CC687}" type="presParOf" srcId="{BE1BBFD4-B17D-4A99-8F36-4B4C880182F2}" destId="{3B67F57A-ED30-48B5-8DAA-1BB81D05D736}" srcOrd="0" destOrd="0" presId="urn:microsoft.com/office/officeart/2005/8/layout/orgChart1"/>
    <dgm:cxn modelId="{B0BC82A6-480F-4CD4-A043-C7E4763E5514}" type="presParOf" srcId="{BE1BBFD4-B17D-4A99-8F36-4B4C880182F2}" destId="{F10E1C29-041F-4CE1-82D7-A1BEFF9017F0}" srcOrd="1" destOrd="0" presId="urn:microsoft.com/office/officeart/2005/8/layout/orgChart1"/>
    <dgm:cxn modelId="{D9B5D3B6-B293-4923-A62D-74FF888767BB}" type="presParOf" srcId="{39FBA0F0-9071-4154-B6B3-F29FA98ED9B6}" destId="{892E9617-8946-4990-816D-8D40B0245848}" srcOrd="1" destOrd="0" presId="urn:microsoft.com/office/officeart/2005/8/layout/orgChart1"/>
    <dgm:cxn modelId="{4A15FBB8-C985-4068-AE83-5BE6F1B5F14E}" type="presParOf" srcId="{39FBA0F0-9071-4154-B6B3-F29FA98ED9B6}" destId="{26322B46-E59C-499F-8290-4555DA80BE8B}" srcOrd="2" destOrd="0" presId="urn:microsoft.com/office/officeart/2005/8/layout/orgChart1"/>
    <dgm:cxn modelId="{56BE2C36-76B2-4597-9FB8-7E17FFCC67DB}" type="presParOf" srcId="{614E3FBE-4493-47AF-82D1-9F4814E7C887}" destId="{F1D3FB5C-51CF-4B19-89FB-895BDF0D2E0D}" srcOrd="2" destOrd="0" presId="urn:microsoft.com/office/officeart/2005/8/layout/orgChart1"/>
    <dgm:cxn modelId="{ED96A495-4303-41E4-A2E2-204C25025C37}" type="presParOf" srcId="{614E3FBE-4493-47AF-82D1-9F4814E7C887}" destId="{F35499A1-9BC7-4033-A29A-60B1E5CB9082}" srcOrd="3" destOrd="0" presId="urn:microsoft.com/office/officeart/2005/8/layout/orgChart1"/>
    <dgm:cxn modelId="{65BDB474-4793-4B87-B80C-695FEC7A63FD}" type="presParOf" srcId="{F35499A1-9BC7-4033-A29A-60B1E5CB9082}" destId="{032C4765-B9F2-4113-8365-39FE7F9872B2}" srcOrd="0" destOrd="0" presId="urn:microsoft.com/office/officeart/2005/8/layout/orgChart1"/>
    <dgm:cxn modelId="{A3C7149A-6CEA-4568-AA27-C03C8959526E}" type="presParOf" srcId="{032C4765-B9F2-4113-8365-39FE7F9872B2}" destId="{5D5A3EB2-CC90-4461-A3AC-63C35F1B3848}" srcOrd="0" destOrd="0" presId="urn:microsoft.com/office/officeart/2005/8/layout/orgChart1"/>
    <dgm:cxn modelId="{CA04689C-48EC-44C2-BD69-C2C181E0B446}" type="presParOf" srcId="{032C4765-B9F2-4113-8365-39FE7F9872B2}" destId="{9F27B268-7F5F-464A-B5D8-7424186132E5}" srcOrd="1" destOrd="0" presId="urn:microsoft.com/office/officeart/2005/8/layout/orgChart1"/>
    <dgm:cxn modelId="{FA2D11BE-17E5-4148-8C4A-A134525551F6}" type="presParOf" srcId="{F35499A1-9BC7-4033-A29A-60B1E5CB9082}" destId="{283CDC01-D063-4C9D-854D-57DEE296D4D8}" srcOrd="1" destOrd="0" presId="urn:microsoft.com/office/officeart/2005/8/layout/orgChart1"/>
    <dgm:cxn modelId="{EF027582-289D-45A2-A2C3-BCE4A01BC474}" type="presParOf" srcId="{F35499A1-9BC7-4033-A29A-60B1E5CB9082}" destId="{284316BA-9852-4163-8C66-94B51AB73A5F}" srcOrd="2" destOrd="0" presId="urn:microsoft.com/office/officeart/2005/8/layout/orgChart1"/>
    <dgm:cxn modelId="{13002EFB-0727-4CA6-A8E7-320FE602C84B}" type="presParOf" srcId="{C576BE4F-9300-4FF0-B8CD-F136862390EE}" destId="{84728A0B-E237-4708-9BF9-22346147C5F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8B7B67-05B8-4C77-8FC3-9CB6D2351F2E}" type="doc">
      <dgm:prSet loTypeId="urn:microsoft.com/office/officeart/2005/8/layout/bProcess4" loCatId="process" qsTypeId="urn:microsoft.com/office/officeart/2005/8/quickstyle/simple1" qsCatId="simple" csTypeId="urn:microsoft.com/office/officeart/2005/8/colors/accent0_1" csCatId="mainScheme" phldr="1"/>
      <dgm:spPr/>
      <dgm:t>
        <a:bodyPr/>
        <a:lstStyle/>
        <a:p>
          <a:endParaRPr lang="en-US"/>
        </a:p>
      </dgm:t>
    </dgm:pt>
    <dgm:pt modelId="{A87CF5EA-6EB0-49FA-8A6C-5640CAF6D6F3}">
      <dgm:prSet phldrT="[Text]"/>
      <dgm:spPr>
        <a:solidFill>
          <a:srgbClr val="FFC000"/>
        </a:solidFill>
      </dgm:spPr>
      <dgm:t>
        <a:bodyPr/>
        <a:lstStyle/>
        <a:p>
          <a:r>
            <a:rPr lang="en-US" b="0" u="none" dirty="0">
              <a:latin typeface="Arial" panose="020B0604020202020204" pitchFamily="34" charset="0"/>
              <a:cs typeface="Arial" panose="020B0604020202020204" pitchFamily="34" charset="0"/>
            </a:rPr>
            <a:t>Refund Application of an Embassies/Consulate, UNO agency or Multilateral Financial Institution and organization </a:t>
          </a:r>
        </a:p>
      </dgm:t>
    </dgm:pt>
    <dgm:pt modelId="{9C93359E-80AA-4B38-99FE-D95252722AD3}" type="parTrans" cxnId="{82E6259B-722E-4B65-A508-1002FFDB1AB0}">
      <dgm:prSet/>
      <dgm:spPr/>
      <dgm:t>
        <a:bodyPr/>
        <a:lstStyle/>
        <a:p>
          <a:endParaRPr lang="en-US" b="0" u="none">
            <a:latin typeface="Arial" panose="020B0604020202020204" pitchFamily="34" charset="0"/>
            <a:cs typeface="Arial" panose="020B0604020202020204" pitchFamily="34" charset="0"/>
          </a:endParaRPr>
        </a:p>
      </dgm:t>
    </dgm:pt>
    <dgm:pt modelId="{E2D5E642-FDD0-49BD-B741-95A55E2FC227}" type="sibTrans" cxnId="{82E6259B-722E-4B65-A508-1002FFDB1AB0}">
      <dgm:prSet/>
      <dgm:spPr/>
      <dgm:t>
        <a:bodyPr/>
        <a:lstStyle/>
        <a:p>
          <a:endParaRPr lang="en-US" b="0" u="none">
            <a:latin typeface="Arial" panose="020B0604020202020204" pitchFamily="34" charset="0"/>
            <a:cs typeface="Arial" panose="020B0604020202020204" pitchFamily="34" charset="0"/>
          </a:endParaRPr>
        </a:p>
      </dgm:t>
    </dgm:pt>
    <dgm:pt modelId="{E9C48FF2-0E19-4494-858D-8F7B3A6FBEA0}">
      <dgm:prSet phldrT="[Text]"/>
      <dgm:spPr>
        <a:solidFill>
          <a:srgbClr val="00B0F0"/>
        </a:solidFill>
      </dgm:spPr>
      <dgm:t>
        <a:bodyPr/>
        <a:lstStyle/>
        <a:p>
          <a:r>
            <a:rPr lang="en-US" b="0" u="none" dirty="0">
              <a:latin typeface="Arial" panose="020B0604020202020204" pitchFamily="34" charset="0"/>
              <a:cs typeface="Arial" panose="020B0604020202020204" pitchFamily="34" charset="0"/>
            </a:rPr>
            <a:t>Refund of IGST to International Tourist at the time of leaving India</a:t>
          </a:r>
        </a:p>
      </dgm:t>
    </dgm:pt>
    <dgm:pt modelId="{76969F47-0B8B-4CF0-B35F-793A5C38598D}" type="parTrans" cxnId="{E5BA7950-04CE-4669-99F8-068C21447580}">
      <dgm:prSet/>
      <dgm:spPr/>
      <dgm:t>
        <a:bodyPr/>
        <a:lstStyle/>
        <a:p>
          <a:endParaRPr lang="en-US" b="0" u="none">
            <a:latin typeface="Arial" panose="020B0604020202020204" pitchFamily="34" charset="0"/>
            <a:cs typeface="Arial" panose="020B0604020202020204" pitchFamily="34" charset="0"/>
          </a:endParaRPr>
        </a:p>
      </dgm:t>
    </dgm:pt>
    <dgm:pt modelId="{AE3A1F8C-AA0F-415A-805C-755F864D7FEE}" type="sibTrans" cxnId="{E5BA7950-04CE-4669-99F8-068C21447580}">
      <dgm:prSet/>
      <dgm:spPr/>
      <dgm:t>
        <a:bodyPr/>
        <a:lstStyle/>
        <a:p>
          <a:endParaRPr lang="en-US" b="0" u="none">
            <a:latin typeface="Arial" panose="020B0604020202020204" pitchFamily="34" charset="0"/>
            <a:cs typeface="Arial" panose="020B0604020202020204" pitchFamily="34" charset="0"/>
          </a:endParaRPr>
        </a:p>
      </dgm:t>
    </dgm:pt>
    <dgm:pt modelId="{739564F0-DD93-4926-854C-B6F11385BC3F}">
      <dgm:prSet phldrT="[Text]"/>
      <dgm:spPr>
        <a:solidFill>
          <a:schemeClr val="bg2">
            <a:lumMod val="50000"/>
          </a:schemeClr>
        </a:solidFill>
      </dgm:spPr>
      <dgm:t>
        <a:bodyPr/>
        <a:lstStyle/>
        <a:p>
          <a:r>
            <a:rPr lang="en-US" b="0" u="none" dirty="0">
              <a:latin typeface="Arial" panose="020B0604020202020204" pitchFamily="34" charset="0"/>
              <a:cs typeface="Arial" panose="020B0604020202020204" pitchFamily="34" charset="0"/>
            </a:rPr>
            <a:t>Refund Payment due to Statutory order of the adjudicating authority/courts/ tribunal etc. </a:t>
          </a:r>
        </a:p>
      </dgm:t>
    </dgm:pt>
    <dgm:pt modelId="{3900E5DF-9C9A-47C6-A00F-5B10D05B7A2F}" type="parTrans" cxnId="{3CD3AF9A-FFC6-4A9F-AC2A-4CE104D7B540}">
      <dgm:prSet/>
      <dgm:spPr/>
      <dgm:t>
        <a:bodyPr/>
        <a:lstStyle/>
        <a:p>
          <a:endParaRPr lang="en-US" b="0" u="none">
            <a:latin typeface="Arial" panose="020B0604020202020204" pitchFamily="34" charset="0"/>
            <a:cs typeface="Arial" panose="020B0604020202020204" pitchFamily="34" charset="0"/>
          </a:endParaRPr>
        </a:p>
      </dgm:t>
    </dgm:pt>
    <dgm:pt modelId="{DE36D7BA-CB74-4B07-9BE3-8FF4E80D397E}" type="sibTrans" cxnId="{3CD3AF9A-FFC6-4A9F-AC2A-4CE104D7B540}">
      <dgm:prSet/>
      <dgm:spPr/>
      <dgm:t>
        <a:bodyPr/>
        <a:lstStyle/>
        <a:p>
          <a:endParaRPr lang="en-US" b="0" u="none">
            <a:latin typeface="Arial" panose="020B0604020202020204" pitchFamily="34" charset="0"/>
            <a:cs typeface="Arial" panose="020B0604020202020204" pitchFamily="34" charset="0"/>
          </a:endParaRPr>
        </a:p>
      </dgm:t>
    </dgm:pt>
    <dgm:pt modelId="{15225CBA-CE59-4276-A122-E16EE187C8FE}">
      <dgm:prSet phldrT="[Text]"/>
      <dgm:spPr>
        <a:solidFill>
          <a:srgbClr val="66FF99"/>
        </a:solidFill>
      </dgm:spPr>
      <dgm:t>
        <a:bodyPr/>
        <a:lstStyle/>
        <a:p>
          <a:r>
            <a:rPr lang="en-US" b="0" u="none" dirty="0">
              <a:latin typeface="Arial" panose="020B0604020202020204" pitchFamily="34" charset="0"/>
              <a:cs typeface="Arial" panose="020B0604020202020204" pitchFamily="34" charset="0"/>
            </a:rPr>
            <a:t>Casual Person/non-resident taxable person refund</a:t>
          </a:r>
        </a:p>
      </dgm:t>
    </dgm:pt>
    <dgm:pt modelId="{C5E2BFD3-F74A-4003-B640-06D821423FAB}" type="parTrans" cxnId="{5B37697C-6333-4BC1-9F83-CF322C403649}">
      <dgm:prSet/>
      <dgm:spPr/>
      <dgm:t>
        <a:bodyPr/>
        <a:lstStyle/>
        <a:p>
          <a:endParaRPr lang="en-US" b="0" u="none">
            <a:latin typeface="Arial" panose="020B0604020202020204" pitchFamily="34" charset="0"/>
            <a:cs typeface="Arial" panose="020B0604020202020204" pitchFamily="34" charset="0"/>
          </a:endParaRPr>
        </a:p>
      </dgm:t>
    </dgm:pt>
    <dgm:pt modelId="{4EDEB2EE-6F0F-4C71-AE42-F72BFC84F0D8}" type="sibTrans" cxnId="{5B37697C-6333-4BC1-9F83-CF322C403649}">
      <dgm:prSet/>
      <dgm:spPr/>
      <dgm:t>
        <a:bodyPr/>
        <a:lstStyle/>
        <a:p>
          <a:endParaRPr lang="en-US" b="0" u="none">
            <a:latin typeface="Arial" panose="020B0604020202020204" pitchFamily="34" charset="0"/>
            <a:cs typeface="Arial" panose="020B0604020202020204" pitchFamily="34" charset="0"/>
          </a:endParaRPr>
        </a:p>
      </dgm:t>
    </dgm:pt>
    <dgm:pt modelId="{F8DAFD2D-7A2B-4B2B-AD7C-E5A7600F089E}">
      <dgm:prSet phldrT="[Text]"/>
      <dgm:spPr>
        <a:solidFill>
          <a:srgbClr val="FF0000"/>
        </a:solidFill>
      </dgm:spPr>
      <dgm:t>
        <a:bodyPr/>
        <a:lstStyle/>
        <a:p>
          <a:r>
            <a:rPr lang="en-US" b="0" u="none" dirty="0">
              <a:latin typeface="Arial" panose="020B0604020202020204" pitchFamily="34" charset="0"/>
              <a:cs typeface="Arial" panose="020B0604020202020204" pitchFamily="34" charset="0"/>
            </a:rPr>
            <a:t>Refund by unregistered person</a:t>
          </a:r>
        </a:p>
      </dgm:t>
    </dgm:pt>
    <dgm:pt modelId="{98CD453C-B7A7-4C97-AF8C-0422F2F87525}" type="parTrans" cxnId="{0A6EF2DA-5FE6-417A-9F84-D2CF45430777}">
      <dgm:prSet/>
      <dgm:spPr/>
      <dgm:t>
        <a:bodyPr/>
        <a:lstStyle/>
        <a:p>
          <a:endParaRPr lang="en-US" b="0" u="none">
            <a:latin typeface="Arial" panose="020B0604020202020204" pitchFamily="34" charset="0"/>
            <a:cs typeface="Arial" panose="020B0604020202020204" pitchFamily="34" charset="0"/>
          </a:endParaRPr>
        </a:p>
      </dgm:t>
    </dgm:pt>
    <dgm:pt modelId="{63F50484-2218-4B86-BCB0-815E0E0729B5}" type="sibTrans" cxnId="{0A6EF2DA-5FE6-417A-9F84-D2CF45430777}">
      <dgm:prSet/>
      <dgm:spPr/>
      <dgm:t>
        <a:bodyPr/>
        <a:lstStyle/>
        <a:p>
          <a:endParaRPr lang="en-US" b="0" u="none">
            <a:latin typeface="Arial" panose="020B0604020202020204" pitchFamily="34" charset="0"/>
            <a:cs typeface="Arial" panose="020B0604020202020204" pitchFamily="34" charset="0"/>
          </a:endParaRPr>
        </a:p>
      </dgm:t>
    </dgm:pt>
    <dgm:pt modelId="{A04C8C20-CDB0-4E5A-8FDD-5E97A9588DD1}">
      <dgm:prSet custT="1"/>
      <dgm:spPr>
        <a:solidFill>
          <a:srgbClr val="66FF99"/>
        </a:solidFill>
      </dgm:spPr>
      <dgm:t>
        <a:bodyPr/>
        <a:lstStyle/>
        <a:p>
          <a:r>
            <a:rPr lang="en-US" sz="1800" dirty="0">
              <a:latin typeface="Arial"/>
              <a:ea typeface="Calibri"/>
              <a:cs typeface="Times New Roman"/>
            </a:rPr>
            <a:t>Refund of Interest paid due to mismatch of ITC.</a:t>
          </a:r>
          <a:endParaRPr lang="en-US" sz="1800" dirty="0">
            <a:latin typeface="Calibri"/>
            <a:ea typeface="Calibri"/>
            <a:cs typeface="Times New Roman"/>
          </a:endParaRPr>
        </a:p>
      </dgm:t>
    </dgm:pt>
    <dgm:pt modelId="{099C4100-1415-41D4-A33F-2CCC9A981A66}" type="parTrans" cxnId="{3886D02C-E17C-4169-BE42-764E4C52DD96}">
      <dgm:prSet/>
      <dgm:spPr/>
      <dgm:t>
        <a:bodyPr/>
        <a:lstStyle/>
        <a:p>
          <a:endParaRPr lang="en-US"/>
        </a:p>
      </dgm:t>
    </dgm:pt>
    <dgm:pt modelId="{B7A4B96F-D3C8-4F93-B97E-61F818143AD3}" type="sibTrans" cxnId="{3886D02C-E17C-4169-BE42-764E4C52DD96}">
      <dgm:prSet/>
      <dgm:spPr/>
      <dgm:t>
        <a:bodyPr/>
        <a:lstStyle/>
        <a:p>
          <a:endParaRPr lang="en-US"/>
        </a:p>
      </dgm:t>
    </dgm:pt>
    <dgm:pt modelId="{06C58FA6-5E99-43B3-95AD-06FEF65B9828}" type="pres">
      <dgm:prSet presAssocID="{818B7B67-05B8-4C77-8FC3-9CB6D2351F2E}" presName="Name0" presStyleCnt="0">
        <dgm:presLayoutVars>
          <dgm:dir/>
          <dgm:resizeHandles/>
        </dgm:presLayoutVars>
      </dgm:prSet>
      <dgm:spPr/>
    </dgm:pt>
    <dgm:pt modelId="{90577BC9-7C53-44DA-BB3D-24D718F074A4}" type="pres">
      <dgm:prSet presAssocID="{A87CF5EA-6EB0-49FA-8A6C-5640CAF6D6F3}" presName="compNode" presStyleCnt="0"/>
      <dgm:spPr/>
    </dgm:pt>
    <dgm:pt modelId="{30ECE9D9-454F-4D88-9DCF-790B85983B53}" type="pres">
      <dgm:prSet presAssocID="{A87CF5EA-6EB0-49FA-8A6C-5640CAF6D6F3}" presName="dummyConnPt" presStyleCnt="0"/>
      <dgm:spPr/>
    </dgm:pt>
    <dgm:pt modelId="{FBD821AD-8B09-4D7B-83EC-76F8F8C1A8F5}" type="pres">
      <dgm:prSet presAssocID="{A87CF5EA-6EB0-49FA-8A6C-5640CAF6D6F3}" presName="node" presStyleLbl="node1" presStyleIdx="0" presStyleCnt="6">
        <dgm:presLayoutVars>
          <dgm:bulletEnabled val="1"/>
        </dgm:presLayoutVars>
      </dgm:prSet>
      <dgm:spPr/>
    </dgm:pt>
    <dgm:pt modelId="{786968D3-D2F4-495E-A999-638EDCDCFC47}" type="pres">
      <dgm:prSet presAssocID="{E2D5E642-FDD0-49BD-B741-95A55E2FC227}" presName="sibTrans" presStyleLbl="bgSibTrans2D1" presStyleIdx="0" presStyleCnt="5"/>
      <dgm:spPr/>
    </dgm:pt>
    <dgm:pt modelId="{BAD9B780-07C5-4B53-9FCB-791BBE399E6E}" type="pres">
      <dgm:prSet presAssocID="{E9C48FF2-0E19-4494-858D-8F7B3A6FBEA0}" presName="compNode" presStyleCnt="0"/>
      <dgm:spPr/>
    </dgm:pt>
    <dgm:pt modelId="{7D5EAE94-3639-4DD4-8DD8-1E9BDD9AE528}" type="pres">
      <dgm:prSet presAssocID="{E9C48FF2-0E19-4494-858D-8F7B3A6FBEA0}" presName="dummyConnPt" presStyleCnt="0"/>
      <dgm:spPr/>
    </dgm:pt>
    <dgm:pt modelId="{B35CC97A-9529-4A5E-9BB6-9686B29D45BC}" type="pres">
      <dgm:prSet presAssocID="{E9C48FF2-0E19-4494-858D-8F7B3A6FBEA0}" presName="node" presStyleLbl="node1" presStyleIdx="1" presStyleCnt="6" custLinFactNeighborY="2685">
        <dgm:presLayoutVars>
          <dgm:bulletEnabled val="1"/>
        </dgm:presLayoutVars>
      </dgm:prSet>
      <dgm:spPr/>
    </dgm:pt>
    <dgm:pt modelId="{D7D61611-2FA2-4763-96AF-C33CB37AADA6}" type="pres">
      <dgm:prSet presAssocID="{AE3A1F8C-AA0F-415A-805C-755F864D7FEE}" presName="sibTrans" presStyleLbl="bgSibTrans2D1" presStyleIdx="1" presStyleCnt="5"/>
      <dgm:spPr/>
    </dgm:pt>
    <dgm:pt modelId="{47A98013-4139-47AE-A0A1-CB4CAC053F3B}" type="pres">
      <dgm:prSet presAssocID="{739564F0-DD93-4926-854C-B6F11385BC3F}" presName="compNode" presStyleCnt="0"/>
      <dgm:spPr/>
    </dgm:pt>
    <dgm:pt modelId="{497CA504-ED16-49AD-A912-740EC52B99F1}" type="pres">
      <dgm:prSet presAssocID="{739564F0-DD93-4926-854C-B6F11385BC3F}" presName="dummyConnPt" presStyleCnt="0"/>
      <dgm:spPr/>
    </dgm:pt>
    <dgm:pt modelId="{83BEFD42-21B2-4681-98E0-C5560B62DC5A}" type="pres">
      <dgm:prSet presAssocID="{739564F0-DD93-4926-854C-B6F11385BC3F}" presName="node" presStyleLbl="node1" presStyleIdx="2" presStyleCnt="6">
        <dgm:presLayoutVars>
          <dgm:bulletEnabled val="1"/>
        </dgm:presLayoutVars>
      </dgm:prSet>
      <dgm:spPr/>
    </dgm:pt>
    <dgm:pt modelId="{0AC308A9-DD15-468D-A28C-6FECCD22515F}" type="pres">
      <dgm:prSet presAssocID="{DE36D7BA-CB74-4B07-9BE3-8FF4E80D397E}" presName="sibTrans" presStyleLbl="bgSibTrans2D1" presStyleIdx="2" presStyleCnt="5"/>
      <dgm:spPr/>
    </dgm:pt>
    <dgm:pt modelId="{985E0D48-19C3-432F-B479-00ABD8826193}" type="pres">
      <dgm:prSet presAssocID="{15225CBA-CE59-4276-A122-E16EE187C8FE}" presName="compNode" presStyleCnt="0"/>
      <dgm:spPr/>
    </dgm:pt>
    <dgm:pt modelId="{E48BF2C4-C4C8-4A9C-BDFA-29E3DBBE0F23}" type="pres">
      <dgm:prSet presAssocID="{15225CBA-CE59-4276-A122-E16EE187C8FE}" presName="dummyConnPt" presStyleCnt="0"/>
      <dgm:spPr/>
    </dgm:pt>
    <dgm:pt modelId="{A7327EB8-9103-417B-9210-A4BA03AC4913}" type="pres">
      <dgm:prSet presAssocID="{15225CBA-CE59-4276-A122-E16EE187C8FE}" presName="node" presStyleLbl="node1" presStyleIdx="3" presStyleCnt="6">
        <dgm:presLayoutVars>
          <dgm:bulletEnabled val="1"/>
        </dgm:presLayoutVars>
      </dgm:prSet>
      <dgm:spPr/>
    </dgm:pt>
    <dgm:pt modelId="{82CC0CF6-3E60-4CEB-8A65-E4FFE67224BA}" type="pres">
      <dgm:prSet presAssocID="{4EDEB2EE-6F0F-4C71-AE42-F72BFC84F0D8}" presName="sibTrans" presStyleLbl="bgSibTrans2D1" presStyleIdx="3" presStyleCnt="5"/>
      <dgm:spPr/>
    </dgm:pt>
    <dgm:pt modelId="{8AF9FC53-28F5-4284-881B-BB7CF34D840F}" type="pres">
      <dgm:prSet presAssocID="{F8DAFD2D-7A2B-4B2B-AD7C-E5A7600F089E}" presName="compNode" presStyleCnt="0"/>
      <dgm:spPr/>
    </dgm:pt>
    <dgm:pt modelId="{A35B5AC1-0268-4D20-B95C-672262BDAA95}" type="pres">
      <dgm:prSet presAssocID="{F8DAFD2D-7A2B-4B2B-AD7C-E5A7600F089E}" presName="dummyConnPt" presStyleCnt="0"/>
      <dgm:spPr/>
    </dgm:pt>
    <dgm:pt modelId="{4F05689A-A282-42C2-A683-DB22EA01B2ED}" type="pres">
      <dgm:prSet presAssocID="{F8DAFD2D-7A2B-4B2B-AD7C-E5A7600F089E}" presName="node" presStyleLbl="node1" presStyleIdx="4" presStyleCnt="6" custLinFactNeighborY="-919">
        <dgm:presLayoutVars>
          <dgm:bulletEnabled val="1"/>
        </dgm:presLayoutVars>
      </dgm:prSet>
      <dgm:spPr/>
    </dgm:pt>
    <dgm:pt modelId="{A6F7F79D-9EE3-49E8-9161-06F48D56020F}" type="pres">
      <dgm:prSet presAssocID="{63F50484-2218-4B86-BCB0-815E0E0729B5}" presName="sibTrans" presStyleLbl="bgSibTrans2D1" presStyleIdx="4" presStyleCnt="5"/>
      <dgm:spPr/>
    </dgm:pt>
    <dgm:pt modelId="{74228E3B-C039-46A6-8C58-13BC174BDF98}" type="pres">
      <dgm:prSet presAssocID="{A04C8C20-CDB0-4E5A-8FDD-5E97A9588DD1}" presName="compNode" presStyleCnt="0"/>
      <dgm:spPr/>
    </dgm:pt>
    <dgm:pt modelId="{541A403D-EFE1-4566-A610-DA97FDED3CCB}" type="pres">
      <dgm:prSet presAssocID="{A04C8C20-CDB0-4E5A-8FDD-5E97A9588DD1}" presName="dummyConnPt" presStyleCnt="0"/>
      <dgm:spPr/>
    </dgm:pt>
    <dgm:pt modelId="{82D22EDF-1419-41C3-A626-207603FF4B0E}" type="pres">
      <dgm:prSet presAssocID="{A04C8C20-CDB0-4E5A-8FDD-5E97A9588DD1}" presName="node" presStyleLbl="node1" presStyleIdx="5" presStyleCnt="6">
        <dgm:presLayoutVars>
          <dgm:bulletEnabled val="1"/>
        </dgm:presLayoutVars>
      </dgm:prSet>
      <dgm:spPr/>
    </dgm:pt>
  </dgm:ptLst>
  <dgm:cxnLst>
    <dgm:cxn modelId="{0647D500-E229-445A-BB7F-8DDE386DD5CE}" type="presOf" srcId="{4EDEB2EE-6F0F-4C71-AE42-F72BFC84F0D8}" destId="{82CC0CF6-3E60-4CEB-8A65-E4FFE67224BA}" srcOrd="0" destOrd="0" presId="urn:microsoft.com/office/officeart/2005/8/layout/bProcess4"/>
    <dgm:cxn modelId="{5B4C780D-70A4-4331-831E-3A0BEDB34114}" type="presOf" srcId="{F8DAFD2D-7A2B-4B2B-AD7C-E5A7600F089E}" destId="{4F05689A-A282-42C2-A683-DB22EA01B2ED}" srcOrd="0" destOrd="0" presId="urn:microsoft.com/office/officeart/2005/8/layout/bProcess4"/>
    <dgm:cxn modelId="{D0135F16-D52D-4D2D-BD1D-90CD94DC5070}" type="presOf" srcId="{15225CBA-CE59-4276-A122-E16EE187C8FE}" destId="{A7327EB8-9103-417B-9210-A4BA03AC4913}" srcOrd="0" destOrd="0" presId="urn:microsoft.com/office/officeart/2005/8/layout/bProcess4"/>
    <dgm:cxn modelId="{3886D02C-E17C-4169-BE42-764E4C52DD96}" srcId="{818B7B67-05B8-4C77-8FC3-9CB6D2351F2E}" destId="{A04C8C20-CDB0-4E5A-8FDD-5E97A9588DD1}" srcOrd="5" destOrd="0" parTransId="{099C4100-1415-41D4-A33F-2CCC9A981A66}" sibTransId="{B7A4B96F-D3C8-4F93-B97E-61F818143AD3}"/>
    <dgm:cxn modelId="{D8116F2F-FBD1-47FA-B509-7AC9F575DD4D}" type="presOf" srcId="{739564F0-DD93-4926-854C-B6F11385BC3F}" destId="{83BEFD42-21B2-4681-98E0-C5560B62DC5A}" srcOrd="0" destOrd="0" presId="urn:microsoft.com/office/officeart/2005/8/layout/bProcess4"/>
    <dgm:cxn modelId="{08B6A142-0DF5-4C4D-AA37-F1AAF67EF075}" type="presOf" srcId="{E9C48FF2-0E19-4494-858D-8F7B3A6FBEA0}" destId="{B35CC97A-9529-4A5E-9BB6-9686B29D45BC}" srcOrd="0" destOrd="0" presId="urn:microsoft.com/office/officeart/2005/8/layout/bProcess4"/>
    <dgm:cxn modelId="{9623026B-9E60-4CB7-8D38-11E82749C1B8}" type="presOf" srcId="{818B7B67-05B8-4C77-8FC3-9CB6D2351F2E}" destId="{06C58FA6-5E99-43B3-95AD-06FEF65B9828}" srcOrd="0" destOrd="0" presId="urn:microsoft.com/office/officeart/2005/8/layout/bProcess4"/>
    <dgm:cxn modelId="{E5BA7950-04CE-4669-99F8-068C21447580}" srcId="{818B7B67-05B8-4C77-8FC3-9CB6D2351F2E}" destId="{E9C48FF2-0E19-4494-858D-8F7B3A6FBEA0}" srcOrd="1" destOrd="0" parTransId="{76969F47-0B8B-4CF0-B35F-793A5C38598D}" sibTransId="{AE3A1F8C-AA0F-415A-805C-755F864D7FEE}"/>
    <dgm:cxn modelId="{30BB3779-484F-499A-B1D9-15CA08AA3BD7}" type="presOf" srcId="{E2D5E642-FDD0-49BD-B741-95A55E2FC227}" destId="{786968D3-D2F4-495E-A999-638EDCDCFC47}" srcOrd="0" destOrd="0" presId="urn:microsoft.com/office/officeart/2005/8/layout/bProcess4"/>
    <dgm:cxn modelId="{AE90B059-C044-48C3-913E-47E6FB01A1EE}" type="presOf" srcId="{A87CF5EA-6EB0-49FA-8A6C-5640CAF6D6F3}" destId="{FBD821AD-8B09-4D7B-83EC-76F8F8C1A8F5}" srcOrd="0" destOrd="0" presId="urn:microsoft.com/office/officeart/2005/8/layout/bProcess4"/>
    <dgm:cxn modelId="{5B37697C-6333-4BC1-9F83-CF322C403649}" srcId="{818B7B67-05B8-4C77-8FC3-9CB6D2351F2E}" destId="{15225CBA-CE59-4276-A122-E16EE187C8FE}" srcOrd="3" destOrd="0" parTransId="{C5E2BFD3-F74A-4003-B640-06D821423FAB}" sibTransId="{4EDEB2EE-6F0F-4C71-AE42-F72BFC84F0D8}"/>
    <dgm:cxn modelId="{DAE37790-647B-4691-97B6-B92A37DE4E5A}" type="presOf" srcId="{DE36D7BA-CB74-4B07-9BE3-8FF4E80D397E}" destId="{0AC308A9-DD15-468D-A28C-6FECCD22515F}" srcOrd="0" destOrd="0" presId="urn:microsoft.com/office/officeart/2005/8/layout/bProcess4"/>
    <dgm:cxn modelId="{3CD3AF9A-FFC6-4A9F-AC2A-4CE104D7B540}" srcId="{818B7B67-05B8-4C77-8FC3-9CB6D2351F2E}" destId="{739564F0-DD93-4926-854C-B6F11385BC3F}" srcOrd="2" destOrd="0" parTransId="{3900E5DF-9C9A-47C6-A00F-5B10D05B7A2F}" sibTransId="{DE36D7BA-CB74-4B07-9BE3-8FF4E80D397E}"/>
    <dgm:cxn modelId="{82E6259B-722E-4B65-A508-1002FFDB1AB0}" srcId="{818B7B67-05B8-4C77-8FC3-9CB6D2351F2E}" destId="{A87CF5EA-6EB0-49FA-8A6C-5640CAF6D6F3}" srcOrd="0" destOrd="0" parTransId="{9C93359E-80AA-4B38-99FE-D95252722AD3}" sibTransId="{E2D5E642-FDD0-49BD-B741-95A55E2FC227}"/>
    <dgm:cxn modelId="{76D092AF-2524-4FAC-A044-4AE42ABCC9FE}" type="presOf" srcId="{AE3A1F8C-AA0F-415A-805C-755F864D7FEE}" destId="{D7D61611-2FA2-4763-96AF-C33CB37AADA6}" srcOrd="0" destOrd="0" presId="urn:microsoft.com/office/officeart/2005/8/layout/bProcess4"/>
    <dgm:cxn modelId="{E21F00CD-E3DE-492A-926E-AC6BBFD17F32}" type="presOf" srcId="{A04C8C20-CDB0-4E5A-8FDD-5E97A9588DD1}" destId="{82D22EDF-1419-41C3-A626-207603FF4B0E}" srcOrd="0" destOrd="0" presId="urn:microsoft.com/office/officeart/2005/8/layout/bProcess4"/>
    <dgm:cxn modelId="{AA47C7CD-65CA-4C09-BB64-45AB09799599}" type="presOf" srcId="{63F50484-2218-4B86-BCB0-815E0E0729B5}" destId="{A6F7F79D-9EE3-49E8-9161-06F48D56020F}" srcOrd="0" destOrd="0" presId="urn:microsoft.com/office/officeart/2005/8/layout/bProcess4"/>
    <dgm:cxn modelId="{0A6EF2DA-5FE6-417A-9F84-D2CF45430777}" srcId="{818B7B67-05B8-4C77-8FC3-9CB6D2351F2E}" destId="{F8DAFD2D-7A2B-4B2B-AD7C-E5A7600F089E}" srcOrd="4" destOrd="0" parTransId="{98CD453C-B7A7-4C97-AF8C-0422F2F87525}" sibTransId="{63F50484-2218-4B86-BCB0-815E0E0729B5}"/>
    <dgm:cxn modelId="{AF0461F4-2962-464F-90C3-A9EDEFBBF79D}" type="presParOf" srcId="{06C58FA6-5E99-43B3-95AD-06FEF65B9828}" destId="{90577BC9-7C53-44DA-BB3D-24D718F074A4}" srcOrd="0" destOrd="0" presId="urn:microsoft.com/office/officeart/2005/8/layout/bProcess4"/>
    <dgm:cxn modelId="{57D9EA0A-4607-4A44-B8EF-48038FD14053}" type="presParOf" srcId="{90577BC9-7C53-44DA-BB3D-24D718F074A4}" destId="{30ECE9D9-454F-4D88-9DCF-790B85983B53}" srcOrd="0" destOrd="0" presId="urn:microsoft.com/office/officeart/2005/8/layout/bProcess4"/>
    <dgm:cxn modelId="{B9A64E90-FC94-47EA-A15A-CB3CB5158698}" type="presParOf" srcId="{90577BC9-7C53-44DA-BB3D-24D718F074A4}" destId="{FBD821AD-8B09-4D7B-83EC-76F8F8C1A8F5}" srcOrd="1" destOrd="0" presId="urn:microsoft.com/office/officeart/2005/8/layout/bProcess4"/>
    <dgm:cxn modelId="{A223ACA9-FFA6-4A11-86ED-757333AED05B}" type="presParOf" srcId="{06C58FA6-5E99-43B3-95AD-06FEF65B9828}" destId="{786968D3-D2F4-495E-A999-638EDCDCFC47}" srcOrd="1" destOrd="0" presId="urn:microsoft.com/office/officeart/2005/8/layout/bProcess4"/>
    <dgm:cxn modelId="{4C0C547E-3733-482D-9395-443FB4272B6D}" type="presParOf" srcId="{06C58FA6-5E99-43B3-95AD-06FEF65B9828}" destId="{BAD9B780-07C5-4B53-9FCB-791BBE399E6E}" srcOrd="2" destOrd="0" presId="urn:microsoft.com/office/officeart/2005/8/layout/bProcess4"/>
    <dgm:cxn modelId="{DBB7B0FE-02FB-414A-972A-6329E3DFAEDF}" type="presParOf" srcId="{BAD9B780-07C5-4B53-9FCB-791BBE399E6E}" destId="{7D5EAE94-3639-4DD4-8DD8-1E9BDD9AE528}" srcOrd="0" destOrd="0" presId="urn:microsoft.com/office/officeart/2005/8/layout/bProcess4"/>
    <dgm:cxn modelId="{C5D36BD6-9B9C-4597-B01B-EFF37C876F70}" type="presParOf" srcId="{BAD9B780-07C5-4B53-9FCB-791BBE399E6E}" destId="{B35CC97A-9529-4A5E-9BB6-9686B29D45BC}" srcOrd="1" destOrd="0" presId="urn:microsoft.com/office/officeart/2005/8/layout/bProcess4"/>
    <dgm:cxn modelId="{DEB9E733-918F-41FE-BC02-B0A127FCC022}" type="presParOf" srcId="{06C58FA6-5E99-43B3-95AD-06FEF65B9828}" destId="{D7D61611-2FA2-4763-96AF-C33CB37AADA6}" srcOrd="3" destOrd="0" presId="urn:microsoft.com/office/officeart/2005/8/layout/bProcess4"/>
    <dgm:cxn modelId="{98FF8176-37DE-42B7-B2DE-D4D6E8A8DC20}" type="presParOf" srcId="{06C58FA6-5E99-43B3-95AD-06FEF65B9828}" destId="{47A98013-4139-47AE-A0A1-CB4CAC053F3B}" srcOrd="4" destOrd="0" presId="urn:microsoft.com/office/officeart/2005/8/layout/bProcess4"/>
    <dgm:cxn modelId="{66034B9A-B8A6-42D8-8345-239E0AD6825D}" type="presParOf" srcId="{47A98013-4139-47AE-A0A1-CB4CAC053F3B}" destId="{497CA504-ED16-49AD-A912-740EC52B99F1}" srcOrd="0" destOrd="0" presId="urn:microsoft.com/office/officeart/2005/8/layout/bProcess4"/>
    <dgm:cxn modelId="{342960FF-EE7F-4855-913B-F6BED222FC8D}" type="presParOf" srcId="{47A98013-4139-47AE-A0A1-CB4CAC053F3B}" destId="{83BEFD42-21B2-4681-98E0-C5560B62DC5A}" srcOrd="1" destOrd="0" presId="urn:microsoft.com/office/officeart/2005/8/layout/bProcess4"/>
    <dgm:cxn modelId="{9FB041F8-606D-4307-A121-9039B812831C}" type="presParOf" srcId="{06C58FA6-5E99-43B3-95AD-06FEF65B9828}" destId="{0AC308A9-DD15-468D-A28C-6FECCD22515F}" srcOrd="5" destOrd="0" presId="urn:microsoft.com/office/officeart/2005/8/layout/bProcess4"/>
    <dgm:cxn modelId="{D92A160A-EE42-42D1-823E-696F7B79D284}" type="presParOf" srcId="{06C58FA6-5E99-43B3-95AD-06FEF65B9828}" destId="{985E0D48-19C3-432F-B479-00ABD8826193}" srcOrd="6" destOrd="0" presId="urn:microsoft.com/office/officeart/2005/8/layout/bProcess4"/>
    <dgm:cxn modelId="{EE056589-29C8-45CC-9224-49C779782399}" type="presParOf" srcId="{985E0D48-19C3-432F-B479-00ABD8826193}" destId="{E48BF2C4-C4C8-4A9C-BDFA-29E3DBBE0F23}" srcOrd="0" destOrd="0" presId="urn:microsoft.com/office/officeart/2005/8/layout/bProcess4"/>
    <dgm:cxn modelId="{C7CD5C71-DC8E-4EAB-976A-6A6531039D7C}" type="presParOf" srcId="{985E0D48-19C3-432F-B479-00ABD8826193}" destId="{A7327EB8-9103-417B-9210-A4BA03AC4913}" srcOrd="1" destOrd="0" presId="urn:microsoft.com/office/officeart/2005/8/layout/bProcess4"/>
    <dgm:cxn modelId="{98170BCD-5C6B-4860-B5D2-5163A39FB34F}" type="presParOf" srcId="{06C58FA6-5E99-43B3-95AD-06FEF65B9828}" destId="{82CC0CF6-3E60-4CEB-8A65-E4FFE67224BA}" srcOrd="7" destOrd="0" presId="urn:microsoft.com/office/officeart/2005/8/layout/bProcess4"/>
    <dgm:cxn modelId="{76C446C7-6CD0-4837-8B08-818765FB9C7C}" type="presParOf" srcId="{06C58FA6-5E99-43B3-95AD-06FEF65B9828}" destId="{8AF9FC53-28F5-4284-881B-BB7CF34D840F}" srcOrd="8" destOrd="0" presId="urn:microsoft.com/office/officeart/2005/8/layout/bProcess4"/>
    <dgm:cxn modelId="{A3E9AF35-6736-42F6-B0A2-B3AF91CC1F33}" type="presParOf" srcId="{8AF9FC53-28F5-4284-881B-BB7CF34D840F}" destId="{A35B5AC1-0268-4D20-B95C-672262BDAA95}" srcOrd="0" destOrd="0" presId="urn:microsoft.com/office/officeart/2005/8/layout/bProcess4"/>
    <dgm:cxn modelId="{91A6C563-E171-4757-93B2-2BEE87E4CDA8}" type="presParOf" srcId="{8AF9FC53-28F5-4284-881B-BB7CF34D840F}" destId="{4F05689A-A282-42C2-A683-DB22EA01B2ED}" srcOrd="1" destOrd="0" presId="urn:microsoft.com/office/officeart/2005/8/layout/bProcess4"/>
    <dgm:cxn modelId="{68F13B9F-E822-4F7F-A75D-38C10AFE1A58}" type="presParOf" srcId="{06C58FA6-5E99-43B3-95AD-06FEF65B9828}" destId="{A6F7F79D-9EE3-49E8-9161-06F48D56020F}" srcOrd="9" destOrd="0" presId="urn:microsoft.com/office/officeart/2005/8/layout/bProcess4"/>
    <dgm:cxn modelId="{44FE1E1C-5CC4-44C9-ADB1-9C313E4AC6C8}" type="presParOf" srcId="{06C58FA6-5E99-43B3-95AD-06FEF65B9828}" destId="{74228E3B-C039-46A6-8C58-13BC174BDF98}" srcOrd="10" destOrd="0" presId="urn:microsoft.com/office/officeart/2005/8/layout/bProcess4"/>
    <dgm:cxn modelId="{97B42686-9C8C-456D-8F5E-2AE19A90B807}" type="presParOf" srcId="{74228E3B-C039-46A6-8C58-13BC174BDF98}" destId="{541A403D-EFE1-4566-A610-DA97FDED3CCB}" srcOrd="0" destOrd="0" presId="urn:microsoft.com/office/officeart/2005/8/layout/bProcess4"/>
    <dgm:cxn modelId="{5AAA75F1-83B5-4571-B78F-055E4606D155}" type="presParOf" srcId="{74228E3B-C039-46A6-8C58-13BC174BDF98}" destId="{82D22EDF-1419-41C3-A626-207603FF4B0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31728-E08E-4D2C-8115-81295DD4AC9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BD0563A6-CCD0-4ABE-A55B-79ED6671E7CC}">
      <dgm:prSet phldrT="[Text]" custT="1"/>
      <dgm:spPr>
        <a:solidFill>
          <a:srgbClr val="66FF99"/>
        </a:solidFill>
      </dgm:spPr>
      <dgm:t>
        <a:bodyPr/>
        <a:lstStyle/>
        <a:p>
          <a:r>
            <a:rPr lang="en-US" sz="1800" dirty="0">
              <a:solidFill>
                <a:schemeClr val="tx1"/>
              </a:solidFill>
              <a:latin typeface="Arial" panose="020B0604020202020204" pitchFamily="34" charset="0"/>
              <a:cs typeface="Arial" panose="020B0604020202020204" pitchFamily="34" charset="0"/>
            </a:rPr>
            <a:t>Refund of GST Against Export</a:t>
          </a:r>
        </a:p>
      </dgm:t>
    </dgm:pt>
    <dgm:pt modelId="{9EEEB95D-E368-4121-A637-C90F35982D52}" type="parTrans" cxnId="{620EA3AC-ED2C-40FC-A66A-24CF51E9A172}">
      <dgm:prSet/>
      <dgm:spPr/>
      <dgm:t>
        <a:bodyPr/>
        <a:lstStyle/>
        <a:p>
          <a:endParaRPr lang="en-US" sz="1800"/>
        </a:p>
      </dgm:t>
    </dgm:pt>
    <dgm:pt modelId="{B402F095-CEDE-4C37-B5CD-98564B300096}" type="sibTrans" cxnId="{620EA3AC-ED2C-40FC-A66A-24CF51E9A172}">
      <dgm:prSet/>
      <dgm:spPr/>
      <dgm:t>
        <a:bodyPr/>
        <a:lstStyle/>
        <a:p>
          <a:endParaRPr lang="en-US" sz="1800"/>
        </a:p>
      </dgm:t>
    </dgm:pt>
    <dgm:pt modelId="{59624CE7-0B2A-4C64-A801-07050EB6C5F1}">
      <dgm:prSet phldrT="[Text]" custT="1"/>
      <dgm:spPr>
        <a:solidFill>
          <a:srgbClr val="FFFF00"/>
        </a:solidFill>
      </dgm:spPr>
      <dgm:t>
        <a:bodyPr/>
        <a:lstStyle/>
        <a:p>
          <a:r>
            <a:rPr lang="en-US" sz="1800" dirty="0">
              <a:solidFill>
                <a:schemeClr val="tx1"/>
              </a:solidFill>
              <a:latin typeface="Arial" panose="020B0604020202020204" pitchFamily="34" charset="0"/>
              <a:cs typeface="Arial" panose="020B0604020202020204" pitchFamily="34" charset="0"/>
            </a:rPr>
            <a:t>IGST Paid of outward Supply</a:t>
          </a:r>
        </a:p>
        <a:p>
          <a:r>
            <a:rPr lang="en-US" sz="1800" b="1" dirty="0">
              <a:solidFill>
                <a:schemeClr val="tx1"/>
              </a:solidFill>
              <a:highlight>
                <a:srgbClr val="66FF99"/>
              </a:highlight>
              <a:latin typeface="Arial" panose="020B0604020202020204" pitchFamily="34" charset="0"/>
              <a:cs typeface="Arial" panose="020B0604020202020204" pitchFamily="34" charset="0"/>
            </a:rPr>
            <a:t>Rule-96</a:t>
          </a:r>
        </a:p>
      </dgm:t>
    </dgm:pt>
    <dgm:pt modelId="{55A0850D-0CC2-42B7-87CD-D9EF99A8FD97}" type="parTrans" cxnId="{CD5E9066-4CF8-49A0-8AAC-2E9069E93223}">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844FF2EE-5373-4188-8C0E-E38CD9BD0C9B}" type="sibTrans" cxnId="{CD5E9066-4CF8-49A0-8AAC-2E9069E93223}">
      <dgm:prSet/>
      <dgm:spPr/>
      <dgm:t>
        <a:bodyPr/>
        <a:lstStyle/>
        <a:p>
          <a:endParaRPr lang="en-US" sz="1800"/>
        </a:p>
      </dgm:t>
    </dgm:pt>
    <dgm:pt modelId="{C4A26004-CAB7-4E72-86BD-4EE0C0A58DEE}">
      <dgm:prSet phldrT="[Text]" custT="1"/>
      <dgm:spPr>
        <a:solidFill>
          <a:srgbClr val="00B0F0"/>
        </a:solidFill>
      </dgm:spPr>
      <dgm:t>
        <a:bodyPr/>
        <a:lstStyle/>
        <a:p>
          <a:r>
            <a:rPr lang="en-US" sz="1800" dirty="0">
              <a:solidFill>
                <a:schemeClr val="tx1"/>
              </a:solidFill>
              <a:latin typeface="Arial" panose="020B0604020202020204" pitchFamily="34" charset="0"/>
              <a:cs typeface="Arial" panose="020B0604020202020204" pitchFamily="34" charset="0"/>
            </a:rPr>
            <a:t>IGST,CGST+SGST/UTGST ,CESS paid on Inward Supply</a:t>
          </a:r>
        </a:p>
        <a:p>
          <a:r>
            <a:rPr lang="en-US" sz="1800" b="1" dirty="0">
              <a:solidFill>
                <a:schemeClr val="tx1"/>
              </a:solidFill>
              <a:highlight>
                <a:srgbClr val="66FF99"/>
              </a:highlight>
              <a:latin typeface="Arial" panose="020B0604020202020204" pitchFamily="34" charset="0"/>
              <a:cs typeface="Arial" panose="020B0604020202020204" pitchFamily="34" charset="0"/>
            </a:rPr>
            <a:t>Rule 89</a:t>
          </a:r>
        </a:p>
      </dgm:t>
    </dgm:pt>
    <dgm:pt modelId="{A052E4ED-871A-4FA8-B6CC-131B25658943}" type="parTrans" cxnId="{5F2B8B89-2B77-4698-BABB-2727D4C79EC1}">
      <dgm:prSet/>
      <dgm:spPr/>
      <dgm:t>
        <a:bodyPr/>
        <a:lstStyle/>
        <a:p>
          <a:endParaRPr lang="en-US" sz="1800">
            <a:solidFill>
              <a:schemeClr val="tx1"/>
            </a:solidFill>
            <a:latin typeface="Arial" panose="020B0604020202020204" pitchFamily="34" charset="0"/>
            <a:cs typeface="Arial" panose="020B0604020202020204" pitchFamily="34" charset="0"/>
          </a:endParaRPr>
        </a:p>
      </dgm:t>
    </dgm:pt>
    <dgm:pt modelId="{7A7F3002-78AA-4FBF-A654-1F6A7B2E2260}" type="sibTrans" cxnId="{5F2B8B89-2B77-4698-BABB-2727D4C79EC1}">
      <dgm:prSet/>
      <dgm:spPr/>
      <dgm:t>
        <a:bodyPr/>
        <a:lstStyle/>
        <a:p>
          <a:endParaRPr lang="en-US" sz="1800"/>
        </a:p>
      </dgm:t>
    </dgm:pt>
    <dgm:pt modelId="{261DA814-FD35-409E-ABEC-6C9D5C68A159}">
      <dgm:prSet custT="1"/>
      <dgm:spPr>
        <a:solidFill>
          <a:srgbClr val="66FF99"/>
        </a:solidFill>
      </dgm:spPr>
      <dgm:t>
        <a:bodyPr/>
        <a:lstStyle/>
        <a:p>
          <a:r>
            <a:rPr lang="en-US" sz="1800" dirty="0"/>
            <a:t>Restriction-Deemed Export/Merchant Exporter</a:t>
          </a:r>
        </a:p>
      </dgm:t>
    </dgm:pt>
    <dgm:pt modelId="{E4FF08DD-DE88-4225-8D55-C79B9FF403F0}" type="parTrans" cxnId="{4A3D15C6-AE03-42F5-B72B-55D19E4C845E}">
      <dgm:prSet/>
      <dgm:spPr/>
      <dgm:t>
        <a:bodyPr/>
        <a:lstStyle/>
        <a:p>
          <a:endParaRPr lang="en-US" sz="1800"/>
        </a:p>
      </dgm:t>
    </dgm:pt>
    <dgm:pt modelId="{6265FC61-A030-4EBC-A59E-EBEF16F94159}" type="sibTrans" cxnId="{4A3D15C6-AE03-42F5-B72B-55D19E4C845E}">
      <dgm:prSet/>
      <dgm:spPr/>
      <dgm:t>
        <a:bodyPr/>
        <a:lstStyle/>
        <a:p>
          <a:endParaRPr lang="en-US" sz="1800"/>
        </a:p>
      </dgm:t>
    </dgm:pt>
    <dgm:pt modelId="{44DB38CC-4CFD-4AB3-A5F6-12FEF4A2475C}" type="asst">
      <dgm:prSet custT="1"/>
      <dgm:spPr>
        <a:solidFill>
          <a:srgbClr val="FF0000"/>
        </a:solidFill>
      </dgm:spPr>
      <dgm:t>
        <a:bodyPr/>
        <a:lstStyle/>
        <a:p>
          <a:r>
            <a:rPr lang="en-US" sz="1800" dirty="0"/>
            <a:t>89 (4)</a:t>
          </a:r>
        </a:p>
      </dgm:t>
    </dgm:pt>
    <dgm:pt modelId="{B871F929-9FD6-4331-B685-BB9C9D56EB6E}" type="parTrans" cxnId="{2E4686F0-4A00-4010-984E-02FCB208FF8D}">
      <dgm:prSet/>
      <dgm:spPr/>
      <dgm:t>
        <a:bodyPr/>
        <a:lstStyle/>
        <a:p>
          <a:endParaRPr lang="en-US" sz="1800"/>
        </a:p>
      </dgm:t>
    </dgm:pt>
    <dgm:pt modelId="{A3FDEB8C-4848-4A22-92BE-A4ACA75099F8}" type="sibTrans" cxnId="{2E4686F0-4A00-4010-984E-02FCB208FF8D}">
      <dgm:prSet/>
      <dgm:spPr/>
      <dgm:t>
        <a:bodyPr/>
        <a:lstStyle/>
        <a:p>
          <a:endParaRPr lang="en-US" sz="1800"/>
        </a:p>
      </dgm:t>
    </dgm:pt>
    <dgm:pt modelId="{256F911B-E25A-4A5C-8372-50D489FEFB9B}" type="asst">
      <dgm:prSet custT="1"/>
      <dgm:spPr>
        <a:solidFill>
          <a:srgbClr val="FFFF00"/>
        </a:solidFill>
      </dgm:spPr>
      <dgm:t>
        <a:bodyPr/>
        <a:lstStyle/>
        <a:p>
          <a:r>
            <a:rPr lang="en-US" sz="1800" dirty="0"/>
            <a:t>89 (4A)</a:t>
          </a:r>
        </a:p>
      </dgm:t>
    </dgm:pt>
    <dgm:pt modelId="{14749F41-6770-44AB-9AA0-8B5F57D2BAE3}" type="parTrans" cxnId="{8314BF28-E901-498C-A4B3-424BB3DB8839}">
      <dgm:prSet/>
      <dgm:spPr/>
      <dgm:t>
        <a:bodyPr/>
        <a:lstStyle/>
        <a:p>
          <a:endParaRPr lang="en-US" sz="1800"/>
        </a:p>
      </dgm:t>
    </dgm:pt>
    <dgm:pt modelId="{732D64EA-7427-45EA-B4CC-24AF3F4F23C6}" type="sibTrans" cxnId="{8314BF28-E901-498C-A4B3-424BB3DB8839}">
      <dgm:prSet/>
      <dgm:spPr/>
      <dgm:t>
        <a:bodyPr/>
        <a:lstStyle/>
        <a:p>
          <a:endParaRPr lang="en-US" sz="1800"/>
        </a:p>
      </dgm:t>
    </dgm:pt>
    <dgm:pt modelId="{F458738A-CE91-459F-9E09-011EC89FDD05}" type="asst">
      <dgm:prSet custT="1"/>
      <dgm:spPr>
        <a:solidFill>
          <a:srgbClr val="00B0F0"/>
        </a:solidFill>
      </dgm:spPr>
      <dgm:t>
        <a:bodyPr/>
        <a:lstStyle/>
        <a:p>
          <a:r>
            <a:rPr lang="en-US" sz="1800" dirty="0"/>
            <a:t>89 (4B)</a:t>
          </a:r>
        </a:p>
      </dgm:t>
    </dgm:pt>
    <dgm:pt modelId="{10FA21C7-56F7-4377-A83A-163B7B5BB55C}" type="parTrans" cxnId="{CB44C15E-5580-4CC1-9F49-8C9AB54D66F6}">
      <dgm:prSet/>
      <dgm:spPr/>
      <dgm:t>
        <a:bodyPr/>
        <a:lstStyle/>
        <a:p>
          <a:endParaRPr lang="en-US" sz="1800"/>
        </a:p>
      </dgm:t>
    </dgm:pt>
    <dgm:pt modelId="{07FD8F06-5AEE-4F94-87AC-E27DCCA2EBC0}" type="sibTrans" cxnId="{CB44C15E-5580-4CC1-9F49-8C9AB54D66F6}">
      <dgm:prSet/>
      <dgm:spPr/>
      <dgm:t>
        <a:bodyPr/>
        <a:lstStyle/>
        <a:p>
          <a:endParaRPr lang="en-US" sz="1800"/>
        </a:p>
      </dgm:t>
    </dgm:pt>
    <dgm:pt modelId="{848D651D-5F71-4CDE-B6EE-84203754A33D}" type="pres">
      <dgm:prSet presAssocID="{09B31728-E08E-4D2C-8115-81295DD4AC92}" presName="hierChild1" presStyleCnt="0">
        <dgm:presLayoutVars>
          <dgm:orgChart val="1"/>
          <dgm:chPref val="1"/>
          <dgm:dir/>
          <dgm:animOne val="branch"/>
          <dgm:animLvl val="lvl"/>
          <dgm:resizeHandles/>
        </dgm:presLayoutVars>
      </dgm:prSet>
      <dgm:spPr/>
    </dgm:pt>
    <dgm:pt modelId="{E428FF1E-80FC-4D5C-9E19-783EE17965F9}" type="pres">
      <dgm:prSet presAssocID="{BD0563A6-CCD0-4ABE-A55B-79ED6671E7CC}" presName="hierRoot1" presStyleCnt="0">
        <dgm:presLayoutVars>
          <dgm:hierBranch val="init"/>
        </dgm:presLayoutVars>
      </dgm:prSet>
      <dgm:spPr/>
    </dgm:pt>
    <dgm:pt modelId="{989814F9-5EA2-419B-9BBC-8D78492CA498}" type="pres">
      <dgm:prSet presAssocID="{BD0563A6-CCD0-4ABE-A55B-79ED6671E7CC}" presName="rootComposite1" presStyleCnt="0"/>
      <dgm:spPr/>
    </dgm:pt>
    <dgm:pt modelId="{D07E1BC5-210E-4046-BC35-04FD79719F08}" type="pres">
      <dgm:prSet presAssocID="{BD0563A6-CCD0-4ABE-A55B-79ED6671E7CC}" presName="rootText1" presStyleLbl="node0" presStyleIdx="0" presStyleCnt="1">
        <dgm:presLayoutVars>
          <dgm:chPref val="3"/>
        </dgm:presLayoutVars>
      </dgm:prSet>
      <dgm:spPr/>
    </dgm:pt>
    <dgm:pt modelId="{8C282502-9680-41A9-B25C-BA190F2BCF0C}" type="pres">
      <dgm:prSet presAssocID="{BD0563A6-CCD0-4ABE-A55B-79ED6671E7CC}" presName="rootConnector1" presStyleLbl="node1" presStyleIdx="0" presStyleCnt="0"/>
      <dgm:spPr/>
    </dgm:pt>
    <dgm:pt modelId="{5EA41C33-0FCA-42A8-94B7-F0CF431F36C7}" type="pres">
      <dgm:prSet presAssocID="{BD0563A6-CCD0-4ABE-A55B-79ED6671E7CC}" presName="hierChild2" presStyleCnt="0"/>
      <dgm:spPr/>
    </dgm:pt>
    <dgm:pt modelId="{3C2F1D51-4692-4D16-BED8-424BE01EC551}" type="pres">
      <dgm:prSet presAssocID="{55A0850D-0CC2-42B7-87CD-D9EF99A8FD97}" presName="Name37" presStyleLbl="parChTrans1D2" presStyleIdx="0" presStyleCnt="2"/>
      <dgm:spPr/>
    </dgm:pt>
    <dgm:pt modelId="{4BF0CA59-E060-4F20-99CF-3ECEC87BCB24}" type="pres">
      <dgm:prSet presAssocID="{59624CE7-0B2A-4C64-A801-07050EB6C5F1}" presName="hierRoot2" presStyleCnt="0">
        <dgm:presLayoutVars>
          <dgm:hierBranch val="init"/>
        </dgm:presLayoutVars>
      </dgm:prSet>
      <dgm:spPr/>
    </dgm:pt>
    <dgm:pt modelId="{31F3B60C-F9F1-4446-91CF-0BD2F779189D}" type="pres">
      <dgm:prSet presAssocID="{59624CE7-0B2A-4C64-A801-07050EB6C5F1}" presName="rootComposite" presStyleCnt="0"/>
      <dgm:spPr/>
    </dgm:pt>
    <dgm:pt modelId="{A81704D2-F4CD-4BF7-A7CC-9E319DDA1E68}" type="pres">
      <dgm:prSet presAssocID="{59624CE7-0B2A-4C64-A801-07050EB6C5F1}" presName="rootText" presStyleLbl="node2" presStyleIdx="0" presStyleCnt="2">
        <dgm:presLayoutVars>
          <dgm:chPref val="3"/>
        </dgm:presLayoutVars>
      </dgm:prSet>
      <dgm:spPr/>
    </dgm:pt>
    <dgm:pt modelId="{159DA045-91B4-427E-8903-E57E6D2C98CC}" type="pres">
      <dgm:prSet presAssocID="{59624CE7-0B2A-4C64-A801-07050EB6C5F1}" presName="rootConnector" presStyleLbl="node2" presStyleIdx="0" presStyleCnt="2"/>
      <dgm:spPr/>
    </dgm:pt>
    <dgm:pt modelId="{1DF87FC1-8A49-4B16-BB8D-418C57105E64}" type="pres">
      <dgm:prSet presAssocID="{59624CE7-0B2A-4C64-A801-07050EB6C5F1}" presName="hierChild4" presStyleCnt="0"/>
      <dgm:spPr/>
    </dgm:pt>
    <dgm:pt modelId="{5C6126FC-5D12-4EC2-A988-33FD1BC04ACA}" type="pres">
      <dgm:prSet presAssocID="{E4FF08DD-DE88-4225-8D55-C79B9FF403F0}" presName="Name37" presStyleLbl="parChTrans1D3" presStyleIdx="0" presStyleCnt="4"/>
      <dgm:spPr/>
    </dgm:pt>
    <dgm:pt modelId="{ACC96E72-BBC6-40B4-9E9F-2D1EE480943E}" type="pres">
      <dgm:prSet presAssocID="{261DA814-FD35-409E-ABEC-6C9D5C68A159}" presName="hierRoot2" presStyleCnt="0">
        <dgm:presLayoutVars>
          <dgm:hierBranch val="init"/>
        </dgm:presLayoutVars>
      </dgm:prSet>
      <dgm:spPr/>
    </dgm:pt>
    <dgm:pt modelId="{7C6F45F7-8022-484D-BDEA-33B3251C852D}" type="pres">
      <dgm:prSet presAssocID="{261DA814-FD35-409E-ABEC-6C9D5C68A159}" presName="rootComposite" presStyleCnt="0"/>
      <dgm:spPr/>
    </dgm:pt>
    <dgm:pt modelId="{12BA56B5-6EAB-49B3-8C52-8C0F3CEB59AD}" type="pres">
      <dgm:prSet presAssocID="{261DA814-FD35-409E-ABEC-6C9D5C68A159}" presName="rootText" presStyleLbl="node3" presStyleIdx="0" presStyleCnt="1" custLinFactNeighborY="-2926">
        <dgm:presLayoutVars>
          <dgm:chPref val="3"/>
        </dgm:presLayoutVars>
      </dgm:prSet>
      <dgm:spPr/>
    </dgm:pt>
    <dgm:pt modelId="{EE99CF4C-F28B-4DB2-9F2D-2368711309BD}" type="pres">
      <dgm:prSet presAssocID="{261DA814-FD35-409E-ABEC-6C9D5C68A159}" presName="rootConnector" presStyleLbl="node3" presStyleIdx="0" presStyleCnt="1"/>
      <dgm:spPr/>
    </dgm:pt>
    <dgm:pt modelId="{6B5DB340-46F3-452B-AE8E-403F52D123C6}" type="pres">
      <dgm:prSet presAssocID="{261DA814-FD35-409E-ABEC-6C9D5C68A159}" presName="hierChild4" presStyleCnt="0"/>
      <dgm:spPr/>
    </dgm:pt>
    <dgm:pt modelId="{E1B1FF2D-EA39-4D83-9CE6-3BC2D3FCF145}" type="pres">
      <dgm:prSet presAssocID="{261DA814-FD35-409E-ABEC-6C9D5C68A159}" presName="hierChild5" presStyleCnt="0"/>
      <dgm:spPr/>
    </dgm:pt>
    <dgm:pt modelId="{E380F308-4274-496E-B309-6113E265811E}" type="pres">
      <dgm:prSet presAssocID="{59624CE7-0B2A-4C64-A801-07050EB6C5F1}" presName="hierChild5" presStyleCnt="0"/>
      <dgm:spPr/>
    </dgm:pt>
    <dgm:pt modelId="{41EFA44C-7B0B-4584-AA75-4A8806C58A84}" type="pres">
      <dgm:prSet presAssocID="{A052E4ED-871A-4FA8-B6CC-131B25658943}" presName="Name37" presStyleLbl="parChTrans1D2" presStyleIdx="1" presStyleCnt="2"/>
      <dgm:spPr/>
    </dgm:pt>
    <dgm:pt modelId="{AFF03DBD-5DE3-4FD3-B3DD-E4163A4909AB}" type="pres">
      <dgm:prSet presAssocID="{C4A26004-CAB7-4E72-86BD-4EE0C0A58DEE}" presName="hierRoot2" presStyleCnt="0">
        <dgm:presLayoutVars>
          <dgm:hierBranch val="init"/>
        </dgm:presLayoutVars>
      </dgm:prSet>
      <dgm:spPr/>
    </dgm:pt>
    <dgm:pt modelId="{3AA7BD03-3467-4D56-9374-8696D8F65BF7}" type="pres">
      <dgm:prSet presAssocID="{C4A26004-CAB7-4E72-86BD-4EE0C0A58DEE}" presName="rootComposite" presStyleCnt="0"/>
      <dgm:spPr/>
    </dgm:pt>
    <dgm:pt modelId="{CBC1DCB7-E4E8-4F7F-9745-AC796C464117}" type="pres">
      <dgm:prSet presAssocID="{C4A26004-CAB7-4E72-86BD-4EE0C0A58DEE}" presName="rootText" presStyleLbl="node2" presStyleIdx="1" presStyleCnt="2">
        <dgm:presLayoutVars>
          <dgm:chPref val="3"/>
        </dgm:presLayoutVars>
      </dgm:prSet>
      <dgm:spPr/>
    </dgm:pt>
    <dgm:pt modelId="{3FE0FAB3-3D91-44EC-BE92-E5BA5384CBBC}" type="pres">
      <dgm:prSet presAssocID="{C4A26004-CAB7-4E72-86BD-4EE0C0A58DEE}" presName="rootConnector" presStyleLbl="node2" presStyleIdx="1" presStyleCnt="2"/>
      <dgm:spPr/>
    </dgm:pt>
    <dgm:pt modelId="{D8889837-0319-4712-93FD-7E7D3A33531C}" type="pres">
      <dgm:prSet presAssocID="{C4A26004-CAB7-4E72-86BD-4EE0C0A58DEE}" presName="hierChild4" presStyleCnt="0"/>
      <dgm:spPr/>
    </dgm:pt>
    <dgm:pt modelId="{E7D78F22-1CCB-4E8E-BF4C-37003298845E}" type="pres">
      <dgm:prSet presAssocID="{C4A26004-CAB7-4E72-86BD-4EE0C0A58DEE}" presName="hierChild5" presStyleCnt="0"/>
      <dgm:spPr/>
    </dgm:pt>
    <dgm:pt modelId="{A6A5FB6C-D151-4CA9-B683-FDCC6A0B25B2}" type="pres">
      <dgm:prSet presAssocID="{B871F929-9FD6-4331-B685-BB9C9D56EB6E}" presName="Name111" presStyleLbl="parChTrans1D3" presStyleIdx="1" presStyleCnt="4"/>
      <dgm:spPr/>
    </dgm:pt>
    <dgm:pt modelId="{C84518B1-F64E-41B7-B934-32705D2C5361}" type="pres">
      <dgm:prSet presAssocID="{44DB38CC-4CFD-4AB3-A5F6-12FEF4A2475C}" presName="hierRoot3" presStyleCnt="0">
        <dgm:presLayoutVars>
          <dgm:hierBranch val="init"/>
        </dgm:presLayoutVars>
      </dgm:prSet>
      <dgm:spPr/>
    </dgm:pt>
    <dgm:pt modelId="{828600DC-11D5-4C33-A616-3DB63D59B13E}" type="pres">
      <dgm:prSet presAssocID="{44DB38CC-4CFD-4AB3-A5F6-12FEF4A2475C}" presName="rootComposite3" presStyleCnt="0"/>
      <dgm:spPr/>
    </dgm:pt>
    <dgm:pt modelId="{278223AA-86D5-490F-8593-C82F40A5782E}" type="pres">
      <dgm:prSet presAssocID="{44DB38CC-4CFD-4AB3-A5F6-12FEF4A2475C}" presName="rootText3" presStyleLbl="asst2" presStyleIdx="0" presStyleCnt="3">
        <dgm:presLayoutVars>
          <dgm:chPref val="3"/>
        </dgm:presLayoutVars>
      </dgm:prSet>
      <dgm:spPr/>
    </dgm:pt>
    <dgm:pt modelId="{7DBDE0B7-F7EE-4D20-B7C6-75C689AE7B96}" type="pres">
      <dgm:prSet presAssocID="{44DB38CC-4CFD-4AB3-A5F6-12FEF4A2475C}" presName="rootConnector3" presStyleLbl="asst2" presStyleIdx="0" presStyleCnt="3"/>
      <dgm:spPr/>
    </dgm:pt>
    <dgm:pt modelId="{ACC3D72E-1C28-4A7D-9A3E-88505530D6EF}" type="pres">
      <dgm:prSet presAssocID="{44DB38CC-4CFD-4AB3-A5F6-12FEF4A2475C}" presName="hierChild6" presStyleCnt="0"/>
      <dgm:spPr/>
    </dgm:pt>
    <dgm:pt modelId="{3CF7B352-CBEB-41A4-BD23-B24950F290EB}" type="pres">
      <dgm:prSet presAssocID="{44DB38CC-4CFD-4AB3-A5F6-12FEF4A2475C}" presName="hierChild7" presStyleCnt="0"/>
      <dgm:spPr/>
    </dgm:pt>
    <dgm:pt modelId="{AD6FCD11-446E-4D29-9B3D-D8AA7ADE825C}" type="pres">
      <dgm:prSet presAssocID="{14749F41-6770-44AB-9AA0-8B5F57D2BAE3}" presName="Name111" presStyleLbl="parChTrans1D3" presStyleIdx="2" presStyleCnt="4"/>
      <dgm:spPr/>
    </dgm:pt>
    <dgm:pt modelId="{162DD227-6CA9-4E67-95E8-7EEA74552221}" type="pres">
      <dgm:prSet presAssocID="{256F911B-E25A-4A5C-8372-50D489FEFB9B}" presName="hierRoot3" presStyleCnt="0">
        <dgm:presLayoutVars>
          <dgm:hierBranch val="init"/>
        </dgm:presLayoutVars>
      </dgm:prSet>
      <dgm:spPr/>
    </dgm:pt>
    <dgm:pt modelId="{2E13FBCE-999A-4D90-936A-CEEEEFDE8806}" type="pres">
      <dgm:prSet presAssocID="{256F911B-E25A-4A5C-8372-50D489FEFB9B}" presName="rootComposite3" presStyleCnt="0"/>
      <dgm:spPr/>
    </dgm:pt>
    <dgm:pt modelId="{34B66C05-D6C5-4731-B78C-2D1DB56A3A35}" type="pres">
      <dgm:prSet presAssocID="{256F911B-E25A-4A5C-8372-50D489FEFB9B}" presName="rootText3" presStyleLbl="asst2" presStyleIdx="1" presStyleCnt="3">
        <dgm:presLayoutVars>
          <dgm:chPref val="3"/>
        </dgm:presLayoutVars>
      </dgm:prSet>
      <dgm:spPr/>
    </dgm:pt>
    <dgm:pt modelId="{59B47384-CC69-48C8-BC68-B79F3916F8AF}" type="pres">
      <dgm:prSet presAssocID="{256F911B-E25A-4A5C-8372-50D489FEFB9B}" presName="rootConnector3" presStyleLbl="asst2" presStyleIdx="1" presStyleCnt="3"/>
      <dgm:spPr/>
    </dgm:pt>
    <dgm:pt modelId="{19C5EDAC-4110-4FB0-A3BD-B6A771779CD8}" type="pres">
      <dgm:prSet presAssocID="{256F911B-E25A-4A5C-8372-50D489FEFB9B}" presName="hierChild6" presStyleCnt="0"/>
      <dgm:spPr/>
    </dgm:pt>
    <dgm:pt modelId="{19F2C4AB-4268-472E-8964-B6D5146FA768}" type="pres">
      <dgm:prSet presAssocID="{256F911B-E25A-4A5C-8372-50D489FEFB9B}" presName="hierChild7" presStyleCnt="0"/>
      <dgm:spPr/>
    </dgm:pt>
    <dgm:pt modelId="{B083B5B5-B86C-49EF-92D2-0629D03F2865}" type="pres">
      <dgm:prSet presAssocID="{10FA21C7-56F7-4377-A83A-163B7B5BB55C}" presName="Name111" presStyleLbl="parChTrans1D3" presStyleIdx="3" presStyleCnt="4"/>
      <dgm:spPr/>
    </dgm:pt>
    <dgm:pt modelId="{6502A8A3-AC53-48D4-8F76-392FFAB976A7}" type="pres">
      <dgm:prSet presAssocID="{F458738A-CE91-459F-9E09-011EC89FDD05}" presName="hierRoot3" presStyleCnt="0">
        <dgm:presLayoutVars>
          <dgm:hierBranch val="init"/>
        </dgm:presLayoutVars>
      </dgm:prSet>
      <dgm:spPr/>
    </dgm:pt>
    <dgm:pt modelId="{98298081-AB35-4801-A260-E12254F3A642}" type="pres">
      <dgm:prSet presAssocID="{F458738A-CE91-459F-9E09-011EC89FDD05}" presName="rootComposite3" presStyleCnt="0"/>
      <dgm:spPr/>
    </dgm:pt>
    <dgm:pt modelId="{06360043-9056-4A6B-B96D-D9721F71F8A8}" type="pres">
      <dgm:prSet presAssocID="{F458738A-CE91-459F-9E09-011EC89FDD05}" presName="rootText3" presStyleLbl="asst2" presStyleIdx="2" presStyleCnt="3">
        <dgm:presLayoutVars>
          <dgm:chPref val="3"/>
        </dgm:presLayoutVars>
      </dgm:prSet>
      <dgm:spPr/>
    </dgm:pt>
    <dgm:pt modelId="{EC74F748-72F6-497E-9315-F1244F73B310}" type="pres">
      <dgm:prSet presAssocID="{F458738A-CE91-459F-9E09-011EC89FDD05}" presName="rootConnector3" presStyleLbl="asst2" presStyleIdx="2" presStyleCnt="3"/>
      <dgm:spPr/>
    </dgm:pt>
    <dgm:pt modelId="{59A37C7A-2FB9-4D68-B38E-3C90894FEA78}" type="pres">
      <dgm:prSet presAssocID="{F458738A-CE91-459F-9E09-011EC89FDD05}" presName="hierChild6" presStyleCnt="0"/>
      <dgm:spPr/>
    </dgm:pt>
    <dgm:pt modelId="{463F9CBE-7FBA-49F1-8E49-C270CBF8506B}" type="pres">
      <dgm:prSet presAssocID="{F458738A-CE91-459F-9E09-011EC89FDD05}" presName="hierChild7" presStyleCnt="0"/>
      <dgm:spPr/>
    </dgm:pt>
    <dgm:pt modelId="{32772A7D-186A-4FDD-AE40-BE4C0F051581}" type="pres">
      <dgm:prSet presAssocID="{BD0563A6-CCD0-4ABE-A55B-79ED6671E7CC}" presName="hierChild3" presStyleCnt="0"/>
      <dgm:spPr/>
    </dgm:pt>
  </dgm:ptLst>
  <dgm:cxnLst>
    <dgm:cxn modelId="{74D5B503-CB2E-4657-B112-8C538E1EB6C3}" type="presOf" srcId="{55A0850D-0CC2-42B7-87CD-D9EF99A8FD97}" destId="{3C2F1D51-4692-4D16-BED8-424BE01EC551}" srcOrd="0" destOrd="0" presId="urn:microsoft.com/office/officeart/2005/8/layout/orgChart1"/>
    <dgm:cxn modelId="{67D90019-A5E8-4C08-9C2F-948181B316B6}" type="presOf" srcId="{10FA21C7-56F7-4377-A83A-163B7B5BB55C}" destId="{B083B5B5-B86C-49EF-92D2-0629D03F2865}" srcOrd="0" destOrd="0" presId="urn:microsoft.com/office/officeart/2005/8/layout/orgChart1"/>
    <dgm:cxn modelId="{56DC6528-0E98-40AF-9C59-3DAA519CA3D1}" type="presOf" srcId="{E4FF08DD-DE88-4225-8D55-C79B9FF403F0}" destId="{5C6126FC-5D12-4EC2-A988-33FD1BC04ACA}" srcOrd="0" destOrd="0" presId="urn:microsoft.com/office/officeart/2005/8/layout/orgChart1"/>
    <dgm:cxn modelId="{8314BF28-E901-498C-A4B3-424BB3DB8839}" srcId="{C4A26004-CAB7-4E72-86BD-4EE0C0A58DEE}" destId="{256F911B-E25A-4A5C-8372-50D489FEFB9B}" srcOrd="1" destOrd="0" parTransId="{14749F41-6770-44AB-9AA0-8B5F57D2BAE3}" sibTransId="{732D64EA-7427-45EA-B4CC-24AF3F4F23C6}"/>
    <dgm:cxn modelId="{1BA4F535-DFF7-4F17-82DF-66BB6D6ECAD9}" type="presOf" srcId="{F458738A-CE91-459F-9E09-011EC89FDD05}" destId="{EC74F748-72F6-497E-9315-F1244F73B310}" srcOrd="1" destOrd="0" presId="urn:microsoft.com/office/officeart/2005/8/layout/orgChart1"/>
    <dgm:cxn modelId="{CB44C15E-5580-4CC1-9F49-8C9AB54D66F6}" srcId="{C4A26004-CAB7-4E72-86BD-4EE0C0A58DEE}" destId="{F458738A-CE91-459F-9E09-011EC89FDD05}" srcOrd="2" destOrd="0" parTransId="{10FA21C7-56F7-4377-A83A-163B7B5BB55C}" sibTransId="{07FD8F06-5AEE-4F94-87AC-E27DCCA2EBC0}"/>
    <dgm:cxn modelId="{2848CF60-12E5-482F-A166-14A70D324775}" type="presOf" srcId="{BD0563A6-CCD0-4ABE-A55B-79ED6671E7CC}" destId="{D07E1BC5-210E-4046-BC35-04FD79719F08}" srcOrd="0" destOrd="0" presId="urn:microsoft.com/office/officeart/2005/8/layout/orgChart1"/>
    <dgm:cxn modelId="{3EA66C45-6715-4B43-96DF-82667FB9D550}" type="presOf" srcId="{C4A26004-CAB7-4E72-86BD-4EE0C0A58DEE}" destId="{CBC1DCB7-E4E8-4F7F-9745-AC796C464117}" srcOrd="0" destOrd="0" presId="urn:microsoft.com/office/officeart/2005/8/layout/orgChart1"/>
    <dgm:cxn modelId="{CD5E9066-4CF8-49A0-8AAC-2E9069E93223}" srcId="{BD0563A6-CCD0-4ABE-A55B-79ED6671E7CC}" destId="{59624CE7-0B2A-4C64-A801-07050EB6C5F1}" srcOrd="0" destOrd="0" parTransId="{55A0850D-0CC2-42B7-87CD-D9EF99A8FD97}" sibTransId="{844FF2EE-5373-4188-8C0E-E38CD9BD0C9B}"/>
    <dgm:cxn modelId="{B3702B48-39C1-4761-9831-3DA03CE93FE2}" type="presOf" srcId="{256F911B-E25A-4A5C-8372-50D489FEFB9B}" destId="{34B66C05-D6C5-4731-B78C-2D1DB56A3A35}" srcOrd="0" destOrd="0" presId="urn:microsoft.com/office/officeart/2005/8/layout/orgChart1"/>
    <dgm:cxn modelId="{AF6BE877-4C7E-4B28-886E-F8E1A9BD6C10}" type="presOf" srcId="{44DB38CC-4CFD-4AB3-A5F6-12FEF4A2475C}" destId="{278223AA-86D5-490F-8593-C82F40A5782E}" srcOrd="0" destOrd="0" presId="urn:microsoft.com/office/officeart/2005/8/layout/orgChart1"/>
    <dgm:cxn modelId="{0FF65A79-6A4E-4AE2-987F-426104FE2AC0}" type="presOf" srcId="{A052E4ED-871A-4FA8-B6CC-131B25658943}" destId="{41EFA44C-7B0B-4584-AA75-4A8806C58A84}" srcOrd="0" destOrd="0" presId="urn:microsoft.com/office/officeart/2005/8/layout/orgChart1"/>
    <dgm:cxn modelId="{5F2B8B89-2B77-4698-BABB-2727D4C79EC1}" srcId="{BD0563A6-CCD0-4ABE-A55B-79ED6671E7CC}" destId="{C4A26004-CAB7-4E72-86BD-4EE0C0A58DEE}" srcOrd="1" destOrd="0" parTransId="{A052E4ED-871A-4FA8-B6CC-131B25658943}" sibTransId="{7A7F3002-78AA-4FBF-A654-1F6A7B2E2260}"/>
    <dgm:cxn modelId="{A2BD5B8A-A9D8-451A-96A1-9B92CD66616E}" type="presOf" srcId="{256F911B-E25A-4A5C-8372-50D489FEFB9B}" destId="{59B47384-CC69-48C8-BC68-B79F3916F8AF}" srcOrd="1" destOrd="0" presId="urn:microsoft.com/office/officeart/2005/8/layout/orgChart1"/>
    <dgm:cxn modelId="{4304E597-E5CA-42A2-A780-3B60F5C9C047}" type="presOf" srcId="{09B31728-E08E-4D2C-8115-81295DD4AC92}" destId="{848D651D-5F71-4CDE-B6EE-84203754A33D}" srcOrd="0" destOrd="0" presId="urn:microsoft.com/office/officeart/2005/8/layout/orgChart1"/>
    <dgm:cxn modelId="{620EA3AC-ED2C-40FC-A66A-24CF51E9A172}" srcId="{09B31728-E08E-4D2C-8115-81295DD4AC92}" destId="{BD0563A6-CCD0-4ABE-A55B-79ED6671E7CC}" srcOrd="0" destOrd="0" parTransId="{9EEEB95D-E368-4121-A637-C90F35982D52}" sibTransId="{B402F095-CEDE-4C37-B5CD-98564B300096}"/>
    <dgm:cxn modelId="{59F13CB3-AD1D-4E65-9727-52F68AA03820}" type="presOf" srcId="{14749F41-6770-44AB-9AA0-8B5F57D2BAE3}" destId="{AD6FCD11-446E-4D29-9B3D-D8AA7ADE825C}" srcOrd="0" destOrd="0" presId="urn:microsoft.com/office/officeart/2005/8/layout/orgChart1"/>
    <dgm:cxn modelId="{A981C5B3-838C-46CB-9199-704C710C9834}" type="presOf" srcId="{261DA814-FD35-409E-ABEC-6C9D5C68A159}" destId="{12BA56B5-6EAB-49B3-8C52-8C0F3CEB59AD}" srcOrd="0" destOrd="0" presId="urn:microsoft.com/office/officeart/2005/8/layout/orgChart1"/>
    <dgm:cxn modelId="{68F7F5C4-D505-4E66-A5AC-F600A12E4E61}" type="presOf" srcId="{BD0563A6-CCD0-4ABE-A55B-79ED6671E7CC}" destId="{8C282502-9680-41A9-B25C-BA190F2BCF0C}" srcOrd="1" destOrd="0" presId="urn:microsoft.com/office/officeart/2005/8/layout/orgChart1"/>
    <dgm:cxn modelId="{4A3D15C6-AE03-42F5-B72B-55D19E4C845E}" srcId="{59624CE7-0B2A-4C64-A801-07050EB6C5F1}" destId="{261DA814-FD35-409E-ABEC-6C9D5C68A159}" srcOrd="0" destOrd="0" parTransId="{E4FF08DD-DE88-4225-8D55-C79B9FF403F0}" sibTransId="{6265FC61-A030-4EBC-A59E-EBEF16F94159}"/>
    <dgm:cxn modelId="{2B1927CF-FA01-41BF-A079-D0DE2D7C60A9}" type="presOf" srcId="{59624CE7-0B2A-4C64-A801-07050EB6C5F1}" destId="{A81704D2-F4CD-4BF7-A7CC-9E319DDA1E68}" srcOrd="0" destOrd="0" presId="urn:microsoft.com/office/officeart/2005/8/layout/orgChart1"/>
    <dgm:cxn modelId="{3A69B9DD-0A7D-4594-8B00-6EEBAA9A8858}" type="presOf" srcId="{44DB38CC-4CFD-4AB3-A5F6-12FEF4A2475C}" destId="{7DBDE0B7-F7EE-4D20-B7C6-75C689AE7B96}" srcOrd="1" destOrd="0" presId="urn:microsoft.com/office/officeart/2005/8/layout/orgChart1"/>
    <dgm:cxn modelId="{335D96DF-94E9-4D1F-9B56-67C129148332}" type="presOf" srcId="{261DA814-FD35-409E-ABEC-6C9D5C68A159}" destId="{EE99CF4C-F28B-4DB2-9F2D-2368711309BD}" srcOrd="1" destOrd="0" presId="urn:microsoft.com/office/officeart/2005/8/layout/orgChart1"/>
    <dgm:cxn modelId="{54E9DFED-830D-4F1E-B5A8-01674DB973E3}" type="presOf" srcId="{F458738A-CE91-459F-9E09-011EC89FDD05}" destId="{06360043-9056-4A6B-B96D-D9721F71F8A8}" srcOrd="0" destOrd="0" presId="urn:microsoft.com/office/officeart/2005/8/layout/orgChart1"/>
    <dgm:cxn modelId="{8FECEEEE-B92D-4BD1-A2A4-9CC9F26F9FC3}" type="presOf" srcId="{59624CE7-0B2A-4C64-A801-07050EB6C5F1}" destId="{159DA045-91B4-427E-8903-E57E6D2C98CC}" srcOrd="1" destOrd="0" presId="urn:microsoft.com/office/officeart/2005/8/layout/orgChart1"/>
    <dgm:cxn modelId="{2E4686F0-4A00-4010-984E-02FCB208FF8D}" srcId="{C4A26004-CAB7-4E72-86BD-4EE0C0A58DEE}" destId="{44DB38CC-4CFD-4AB3-A5F6-12FEF4A2475C}" srcOrd="0" destOrd="0" parTransId="{B871F929-9FD6-4331-B685-BB9C9D56EB6E}" sibTransId="{A3FDEB8C-4848-4A22-92BE-A4ACA75099F8}"/>
    <dgm:cxn modelId="{705275F1-083D-4D89-99F3-F7AC9CD1D24D}" type="presOf" srcId="{C4A26004-CAB7-4E72-86BD-4EE0C0A58DEE}" destId="{3FE0FAB3-3D91-44EC-BE92-E5BA5384CBBC}" srcOrd="1" destOrd="0" presId="urn:microsoft.com/office/officeart/2005/8/layout/orgChart1"/>
    <dgm:cxn modelId="{6DD30AF9-746C-470B-AF7D-A9AA17FAC8CF}" type="presOf" srcId="{B871F929-9FD6-4331-B685-BB9C9D56EB6E}" destId="{A6A5FB6C-D151-4CA9-B683-FDCC6A0B25B2}" srcOrd="0" destOrd="0" presId="urn:microsoft.com/office/officeart/2005/8/layout/orgChart1"/>
    <dgm:cxn modelId="{DBF8BF9F-6FA3-4D18-A89B-CBBC1C4E0F8E}" type="presParOf" srcId="{848D651D-5F71-4CDE-B6EE-84203754A33D}" destId="{E428FF1E-80FC-4D5C-9E19-783EE17965F9}" srcOrd="0" destOrd="0" presId="urn:microsoft.com/office/officeart/2005/8/layout/orgChart1"/>
    <dgm:cxn modelId="{72AF4372-865E-4F0F-8DE5-E28DB1B25F6C}" type="presParOf" srcId="{E428FF1E-80FC-4D5C-9E19-783EE17965F9}" destId="{989814F9-5EA2-419B-9BBC-8D78492CA498}" srcOrd="0" destOrd="0" presId="urn:microsoft.com/office/officeart/2005/8/layout/orgChart1"/>
    <dgm:cxn modelId="{925BC6E8-A091-4184-8B9F-59701F32C791}" type="presParOf" srcId="{989814F9-5EA2-419B-9BBC-8D78492CA498}" destId="{D07E1BC5-210E-4046-BC35-04FD79719F08}" srcOrd="0" destOrd="0" presId="urn:microsoft.com/office/officeart/2005/8/layout/orgChart1"/>
    <dgm:cxn modelId="{1540DF1B-9382-4D9B-8BBB-FEA306F1C608}" type="presParOf" srcId="{989814F9-5EA2-419B-9BBC-8D78492CA498}" destId="{8C282502-9680-41A9-B25C-BA190F2BCF0C}" srcOrd="1" destOrd="0" presId="urn:microsoft.com/office/officeart/2005/8/layout/orgChart1"/>
    <dgm:cxn modelId="{71E1FEA1-710A-452B-B460-A2E2E465A5FE}" type="presParOf" srcId="{E428FF1E-80FC-4D5C-9E19-783EE17965F9}" destId="{5EA41C33-0FCA-42A8-94B7-F0CF431F36C7}" srcOrd="1" destOrd="0" presId="urn:microsoft.com/office/officeart/2005/8/layout/orgChart1"/>
    <dgm:cxn modelId="{A166A384-A593-4618-8A76-53A543427916}" type="presParOf" srcId="{5EA41C33-0FCA-42A8-94B7-F0CF431F36C7}" destId="{3C2F1D51-4692-4D16-BED8-424BE01EC551}" srcOrd="0" destOrd="0" presId="urn:microsoft.com/office/officeart/2005/8/layout/orgChart1"/>
    <dgm:cxn modelId="{F45D8E7B-E099-4814-B194-074E6232E9CC}" type="presParOf" srcId="{5EA41C33-0FCA-42A8-94B7-F0CF431F36C7}" destId="{4BF0CA59-E060-4F20-99CF-3ECEC87BCB24}" srcOrd="1" destOrd="0" presId="urn:microsoft.com/office/officeart/2005/8/layout/orgChart1"/>
    <dgm:cxn modelId="{01D81A4D-1A57-4128-BE60-C4F42B4759BD}" type="presParOf" srcId="{4BF0CA59-E060-4F20-99CF-3ECEC87BCB24}" destId="{31F3B60C-F9F1-4446-91CF-0BD2F779189D}" srcOrd="0" destOrd="0" presId="urn:microsoft.com/office/officeart/2005/8/layout/orgChart1"/>
    <dgm:cxn modelId="{AD5A8B3A-2CFA-472B-BAE9-55E5027CF238}" type="presParOf" srcId="{31F3B60C-F9F1-4446-91CF-0BD2F779189D}" destId="{A81704D2-F4CD-4BF7-A7CC-9E319DDA1E68}" srcOrd="0" destOrd="0" presId="urn:microsoft.com/office/officeart/2005/8/layout/orgChart1"/>
    <dgm:cxn modelId="{4B2CB1F9-69C5-48D4-B246-EC4A9C201B8A}" type="presParOf" srcId="{31F3B60C-F9F1-4446-91CF-0BD2F779189D}" destId="{159DA045-91B4-427E-8903-E57E6D2C98CC}" srcOrd="1" destOrd="0" presId="urn:microsoft.com/office/officeart/2005/8/layout/orgChart1"/>
    <dgm:cxn modelId="{E0946E35-8C28-4B6D-9432-2665F5AE5C92}" type="presParOf" srcId="{4BF0CA59-E060-4F20-99CF-3ECEC87BCB24}" destId="{1DF87FC1-8A49-4B16-BB8D-418C57105E64}" srcOrd="1" destOrd="0" presId="urn:microsoft.com/office/officeart/2005/8/layout/orgChart1"/>
    <dgm:cxn modelId="{AEAC4DAC-33DD-4CD3-99AB-5E05CC8B3C1B}" type="presParOf" srcId="{1DF87FC1-8A49-4B16-BB8D-418C57105E64}" destId="{5C6126FC-5D12-4EC2-A988-33FD1BC04ACA}" srcOrd="0" destOrd="0" presId="urn:microsoft.com/office/officeart/2005/8/layout/orgChart1"/>
    <dgm:cxn modelId="{D2898DDD-1AA7-4288-BFB5-B0813AF30594}" type="presParOf" srcId="{1DF87FC1-8A49-4B16-BB8D-418C57105E64}" destId="{ACC96E72-BBC6-40B4-9E9F-2D1EE480943E}" srcOrd="1" destOrd="0" presId="urn:microsoft.com/office/officeart/2005/8/layout/orgChart1"/>
    <dgm:cxn modelId="{CF4BB84D-E6D2-4573-9929-6CF771B12E6B}" type="presParOf" srcId="{ACC96E72-BBC6-40B4-9E9F-2D1EE480943E}" destId="{7C6F45F7-8022-484D-BDEA-33B3251C852D}" srcOrd="0" destOrd="0" presId="urn:microsoft.com/office/officeart/2005/8/layout/orgChart1"/>
    <dgm:cxn modelId="{DFF41793-13B9-4258-BE66-724AE91AA1F0}" type="presParOf" srcId="{7C6F45F7-8022-484D-BDEA-33B3251C852D}" destId="{12BA56B5-6EAB-49B3-8C52-8C0F3CEB59AD}" srcOrd="0" destOrd="0" presId="urn:microsoft.com/office/officeart/2005/8/layout/orgChart1"/>
    <dgm:cxn modelId="{BF4660E1-3186-4925-B948-0A2303E65646}" type="presParOf" srcId="{7C6F45F7-8022-484D-BDEA-33B3251C852D}" destId="{EE99CF4C-F28B-4DB2-9F2D-2368711309BD}" srcOrd="1" destOrd="0" presId="urn:microsoft.com/office/officeart/2005/8/layout/orgChart1"/>
    <dgm:cxn modelId="{87E7C0EE-2E79-407C-AC68-9125C70B2BFC}" type="presParOf" srcId="{ACC96E72-BBC6-40B4-9E9F-2D1EE480943E}" destId="{6B5DB340-46F3-452B-AE8E-403F52D123C6}" srcOrd="1" destOrd="0" presId="urn:microsoft.com/office/officeart/2005/8/layout/orgChart1"/>
    <dgm:cxn modelId="{4E65A580-78A9-4D2D-BBC6-A619671E57EF}" type="presParOf" srcId="{ACC96E72-BBC6-40B4-9E9F-2D1EE480943E}" destId="{E1B1FF2D-EA39-4D83-9CE6-3BC2D3FCF145}" srcOrd="2" destOrd="0" presId="urn:microsoft.com/office/officeart/2005/8/layout/orgChart1"/>
    <dgm:cxn modelId="{4F3F0B94-F77F-459D-AA63-37BC6FC0191B}" type="presParOf" srcId="{4BF0CA59-E060-4F20-99CF-3ECEC87BCB24}" destId="{E380F308-4274-496E-B309-6113E265811E}" srcOrd="2" destOrd="0" presId="urn:microsoft.com/office/officeart/2005/8/layout/orgChart1"/>
    <dgm:cxn modelId="{E3AD8AA6-BE3D-4311-8EB5-D956383B9FEA}" type="presParOf" srcId="{5EA41C33-0FCA-42A8-94B7-F0CF431F36C7}" destId="{41EFA44C-7B0B-4584-AA75-4A8806C58A84}" srcOrd="2" destOrd="0" presId="urn:microsoft.com/office/officeart/2005/8/layout/orgChart1"/>
    <dgm:cxn modelId="{855D73F8-70F9-4279-93A9-716B8C598AE0}" type="presParOf" srcId="{5EA41C33-0FCA-42A8-94B7-F0CF431F36C7}" destId="{AFF03DBD-5DE3-4FD3-B3DD-E4163A4909AB}" srcOrd="3" destOrd="0" presId="urn:microsoft.com/office/officeart/2005/8/layout/orgChart1"/>
    <dgm:cxn modelId="{A137E7CB-687B-4B5B-9892-997C6B218FD6}" type="presParOf" srcId="{AFF03DBD-5DE3-4FD3-B3DD-E4163A4909AB}" destId="{3AA7BD03-3467-4D56-9374-8696D8F65BF7}" srcOrd="0" destOrd="0" presId="urn:microsoft.com/office/officeart/2005/8/layout/orgChart1"/>
    <dgm:cxn modelId="{9484C3B9-963C-4677-A0A4-B48D334A3C47}" type="presParOf" srcId="{3AA7BD03-3467-4D56-9374-8696D8F65BF7}" destId="{CBC1DCB7-E4E8-4F7F-9745-AC796C464117}" srcOrd="0" destOrd="0" presId="urn:microsoft.com/office/officeart/2005/8/layout/orgChart1"/>
    <dgm:cxn modelId="{CCD1F318-311C-416F-8E88-DD7E00FA3AC9}" type="presParOf" srcId="{3AA7BD03-3467-4D56-9374-8696D8F65BF7}" destId="{3FE0FAB3-3D91-44EC-BE92-E5BA5384CBBC}" srcOrd="1" destOrd="0" presId="urn:microsoft.com/office/officeart/2005/8/layout/orgChart1"/>
    <dgm:cxn modelId="{5F072D45-8F53-4E14-96F6-5D191ACBF07E}" type="presParOf" srcId="{AFF03DBD-5DE3-4FD3-B3DD-E4163A4909AB}" destId="{D8889837-0319-4712-93FD-7E7D3A33531C}" srcOrd="1" destOrd="0" presId="urn:microsoft.com/office/officeart/2005/8/layout/orgChart1"/>
    <dgm:cxn modelId="{440DA12E-4767-492D-90D2-817F88515ACD}" type="presParOf" srcId="{AFF03DBD-5DE3-4FD3-B3DD-E4163A4909AB}" destId="{E7D78F22-1CCB-4E8E-BF4C-37003298845E}" srcOrd="2" destOrd="0" presId="urn:microsoft.com/office/officeart/2005/8/layout/orgChart1"/>
    <dgm:cxn modelId="{7686E230-3F3F-4896-AA42-F52D683EEA4A}" type="presParOf" srcId="{E7D78F22-1CCB-4E8E-BF4C-37003298845E}" destId="{A6A5FB6C-D151-4CA9-B683-FDCC6A0B25B2}" srcOrd="0" destOrd="0" presId="urn:microsoft.com/office/officeart/2005/8/layout/orgChart1"/>
    <dgm:cxn modelId="{50CBA01C-C2AD-4410-99E8-B11EA2A609A2}" type="presParOf" srcId="{E7D78F22-1CCB-4E8E-BF4C-37003298845E}" destId="{C84518B1-F64E-41B7-B934-32705D2C5361}" srcOrd="1" destOrd="0" presId="urn:microsoft.com/office/officeart/2005/8/layout/orgChart1"/>
    <dgm:cxn modelId="{428E48F7-5FD7-401F-B801-02C84BB26B67}" type="presParOf" srcId="{C84518B1-F64E-41B7-B934-32705D2C5361}" destId="{828600DC-11D5-4C33-A616-3DB63D59B13E}" srcOrd="0" destOrd="0" presId="urn:microsoft.com/office/officeart/2005/8/layout/orgChart1"/>
    <dgm:cxn modelId="{9FF37667-935C-466D-A6CB-F19855864740}" type="presParOf" srcId="{828600DC-11D5-4C33-A616-3DB63D59B13E}" destId="{278223AA-86D5-490F-8593-C82F40A5782E}" srcOrd="0" destOrd="0" presId="urn:microsoft.com/office/officeart/2005/8/layout/orgChart1"/>
    <dgm:cxn modelId="{2EE8098D-79B1-463D-8848-3B65B1B38F07}" type="presParOf" srcId="{828600DC-11D5-4C33-A616-3DB63D59B13E}" destId="{7DBDE0B7-F7EE-4D20-B7C6-75C689AE7B96}" srcOrd="1" destOrd="0" presId="urn:microsoft.com/office/officeart/2005/8/layout/orgChart1"/>
    <dgm:cxn modelId="{709A1E6A-80AE-4554-8278-318109037FC6}" type="presParOf" srcId="{C84518B1-F64E-41B7-B934-32705D2C5361}" destId="{ACC3D72E-1C28-4A7D-9A3E-88505530D6EF}" srcOrd="1" destOrd="0" presId="urn:microsoft.com/office/officeart/2005/8/layout/orgChart1"/>
    <dgm:cxn modelId="{CA836290-FEA8-47FF-BB84-B030F65DC696}" type="presParOf" srcId="{C84518B1-F64E-41B7-B934-32705D2C5361}" destId="{3CF7B352-CBEB-41A4-BD23-B24950F290EB}" srcOrd="2" destOrd="0" presId="urn:microsoft.com/office/officeart/2005/8/layout/orgChart1"/>
    <dgm:cxn modelId="{9C9951BF-F7C8-4670-A61D-07E7863BD236}" type="presParOf" srcId="{E7D78F22-1CCB-4E8E-BF4C-37003298845E}" destId="{AD6FCD11-446E-4D29-9B3D-D8AA7ADE825C}" srcOrd="2" destOrd="0" presId="urn:microsoft.com/office/officeart/2005/8/layout/orgChart1"/>
    <dgm:cxn modelId="{2CD36BD0-F575-41DA-B220-C788083BA9E5}" type="presParOf" srcId="{E7D78F22-1CCB-4E8E-BF4C-37003298845E}" destId="{162DD227-6CA9-4E67-95E8-7EEA74552221}" srcOrd="3" destOrd="0" presId="urn:microsoft.com/office/officeart/2005/8/layout/orgChart1"/>
    <dgm:cxn modelId="{F6CBF63C-B5DF-4631-9022-D7A48C9CD303}" type="presParOf" srcId="{162DD227-6CA9-4E67-95E8-7EEA74552221}" destId="{2E13FBCE-999A-4D90-936A-CEEEEFDE8806}" srcOrd="0" destOrd="0" presId="urn:microsoft.com/office/officeart/2005/8/layout/orgChart1"/>
    <dgm:cxn modelId="{18F7982C-376F-4054-A4D7-12525851E034}" type="presParOf" srcId="{2E13FBCE-999A-4D90-936A-CEEEEFDE8806}" destId="{34B66C05-D6C5-4731-B78C-2D1DB56A3A35}" srcOrd="0" destOrd="0" presId="urn:microsoft.com/office/officeart/2005/8/layout/orgChart1"/>
    <dgm:cxn modelId="{4AA73261-2113-4BDC-BEFA-853989B03AE4}" type="presParOf" srcId="{2E13FBCE-999A-4D90-936A-CEEEEFDE8806}" destId="{59B47384-CC69-48C8-BC68-B79F3916F8AF}" srcOrd="1" destOrd="0" presId="urn:microsoft.com/office/officeart/2005/8/layout/orgChart1"/>
    <dgm:cxn modelId="{DF1544F1-AFBD-496C-9EF6-A757EDC12979}" type="presParOf" srcId="{162DD227-6CA9-4E67-95E8-7EEA74552221}" destId="{19C5EDAC-4110-4FB0-A3BD-B6A771779CD8}" srcOrd="1" destOrd="0" presId="urn:microsoft.com/office/officeart/2005/8/layout/orgChart1"/>
    <dgm:cxn modelId="{E5DA74DC-F588-4A98-B6D4-8D8AFCC684C8}" type="presParOf" srcId="{162DD227-6CA9-4E67-95E8-7EEA74552221}" destId="{19F2C4AB-4268-472E-8964-B6D5146FA768}" srcOrd="2" destOrd="0" presId="urn:microsoft.com/office/officeart/2005/8/layout/orgChart1"/>
    <dgm:cxn modelId="{5C9FBE8C-6878-45EE-AE75-D67F0B9BB972}" type="presParOf" srcId="{E7D78F22-1CCB-4E8E-BF4C-37003298845E}" destId="{B083B5B5-B86C-49EF-92D2-0629D03F2865}" srcOrd="4" destOrd="0" presId="urn:microsoft.com/office/officeart/2005/8/layout/orgChart1"/>
    <dgm:cxn modelId="{C5E81175-51E5-4DDC-B3C1-671A370F0ABD}" type="presParOf" srcId="{E7D78F22-1CCB-4E8E-BF4C-37003298845E}" destId="{6502A8A3-AC53-48D4-8F76-392FFAB976A7}" srcOrd="5" destOrd="0" presId="urn:microsoft.com/office/officeart/2005/8/layout/orgChart1"/>
    <dgm:cxn modelId="{4E319819-D6E3-4828-A443-785A69987603}" type="presParOf" srcId="{6502A8A3-AC53-48D4-8F76-392FFAB976A7}" destId="{98298081-AB35-4801-A260-E12254F3A642}" srcOrd="0" destOrd="0" presId="urn:microsoft.com/office/officeart/2005/8/layout/orgChart1"/>
    <dgm:cxn modelId="{CBA6CF80-1003-4E18-B4FE-B8C7E3D0AE09}" type="presParOf" srcId="{98298081-AB35-4801-A260-E12254F3A642}" destId="{06360043-9056-4A6B-B96D-D9721F71F8A8}" srcOrd="0" destOrd="0" presId="urn:microsoft.com/office/officeart/2005/8/layout/orgChart1"/>
    <dgm:cxn modelId="{DDB2871C-5DC3-4409-BE6D-61F41532DA09}" type="presParOf" srcId="{98298081-AB35-4801-A260-E12254F3A642}" destId="{EC74F748-72F6-497E-9315-F1244F73B310}" srcOrd="1" destOrd="0" presId="urn:microsoft.com/office/officeart/2005/8/layout/orgChart1"/>
    <dgm:cxn modelId="{0D1AFA71-86D3-4D3C-8293-76870F741FA8}" type="presParOf" srcId="{6502A8A3-AC53-48D4-8F76-392FFAB976A7}" destId="{59A37C7A-2FB9-4D68-B38E-3C90894FEA78}" srcOrd="1" destOrd="0" presId="urn:microsoft.com/office/officeart/2005/8/layout/orgChart1"/>
    <dgm:cxn modelId="{9F65E664-AC32-454E-8933-117FB8B44416}" type="presParOf" srcId="{6502A8A3-AC53-48D4-8F76-392FFAB976A7}" destId="{463F9CBE-7FBA-49F1-8E49-C270CBF8506B}" srcOrd="2" destOrd="0" presId="urn:microsoft.com/office/officeart/2005/8/layout/orgChart1"/>
    <dgm:cxn modelId="{43717817-B15A-437A-9841-10CC83E0D868}" type="presParOf" srcId="{E428FF1E-80FC-4D5C-9E19-783EE17965F9}" destId="{32772A7D-186A-4FDD-AE40-BE4C0F05158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79A0FC-49A8-43A7-94A3-17D62650D6F0}"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532A177C-7292-46E7-AC7A-7A9363A1F851}">
      <dgm:prSet phldrT="[Text]" custT="1"/>
      <dgm:spPr/>
      <dgm:t>
        <a:bodyPr/>
        <a:lstStyle/>
        <a:p>
          <a:r>
            <a:rPr lang="en-US" sz="1600" b="1" u="none" dirty="0">
              <a:solidFill>
                <a:schemeClr val="tx1"/>
              </a:solidFill>
            </a:rPr>
            <a:t>Notification No. 48/2017 of CT</a:t>
          </a:r>
        </a:p>
        <a:p>
          <a:r>
            <a:rPr lang="en-US" sz="1600" b="0" u="none" dirty="0">
              <a:solidFill>
                <a:schemeClr val="tx1"/>
              </a:solidFill>
            </a:rPr>
            <a:t>Supplies to be treated as Deemed Export</a:t>
          </a:r>
        </a:p>
      </dgm:t>
    </dgm:pt>
    <dgm:pt modelId="{E5E26276-DBD8-4470-AD16-5F405E4E49B9}" type="parTrans" cxnId="{F75B1540-087B-4E7B-BF11-A2B618C9721B}">
      <dgm:prSet/>
      <dgm:spPr/>
      <dgm:t>
        <a:bodyPr/>
        <a:lstStyle/>
        <a:p>
          <a:endParaRPr lang="en-US"/>
        </a:p>
      </dgm:t>
    </dgm:pt>
    <dgm:pt modelId="{DA1E5CA1-D6A5-41CF-AE6E-47EED6ED41E5}" type="sibTrans" cxnId="{F75B1540-087B-4E7B-BF11-A2B618C9721B}">
      <dgm:prSet/>
      <dgm:spPr/>
      <dgm:t>
        <a:bodyPr/>
        <a:lstStyle/>
        <a:p>
          <a:endParaRPr lang="en-US"/>
        </a:p>
      </dgm:t>
    </dgm:pt>
    <dgm:pt modelId="{59AD4460-F851-44A8-8D11-25EA711AF35A}">
      <dgm:prSet phldrT="[Text]" custT="1"/>
      <dgm:spPr/>
      <dgm:t>
        <a:bodyPr/>
        <a:lstStyle/>
        <a:p>
          <a:r>
            <a:rPr lang="en-US" sz="1500" b="1" u="none" dirty="0">
              <a:solidFill>
                <a:schemeClr val="tx1"/>
              </a:solidFill>
            </a:rPr>
            <a:t>Notification No. 40/2017 of CTR</a:t>
          </a:r>
        </a:p>
        <a:p>
          <a:r>
            <a:rPr lang="en-US" sz="1500" b="0" u="none" dirty="0">
              <a:solidFill>
                <a:schemeClr val="tx1"/>
              </a:solidFill>
            </a:rPr>
            <a:t>Merchant Exporter exempt tax in excess of 0.05% in case of Intra state supplies</a:t>
          </a:r>
          <a:endParaRPr lang="en-US" sz="1500" b="0" dirty="0"/>
        </a:p>
      </dgm:t>
    </dgm:pt>
    <dgm:pt modelId="{7A7B3BEA-6C77-4C93-9382-F85F6874FABE}" type="parTrans" cxnId="{AEF143F9-3121-4E78-B0CA-6F916F460221}">
      <dgm:prSet/>
      <dgm:spPr/>
      <dgm:t>
        <a:bodyPr/>
        <a:lstStyle/>
        <a:p>
          <a:endParaRPr lang="en-US"/>
        </a:p>
      </dgm:t>
    </dgm:pt>
    <dgm:pt modelId="{E2EBE4FD-08B5-414B-9508-C5B6F2DE2759}" type="sibTrans" cxnId="{AEF143F9-3121-4E78-B0CA-6F916F460221}">
      <dgm:prSet/>
      <dgm:spPr/>
      <dgm:t>
        <a:bodyPr/>
        <a:lstStyle/>
        <a:p>
          <a:endParaRPr lang="en-US"/>
        </a:p>
      </dgm:t>
    </dgm:pt>
    <dgm:pt modelId="{C01F9B70-64BF-4E44-967E-E9E08944A059}">
      <dgm:prSet phldrT="[Text]" custT="1"/>
      <dgm:spPr/>
      <dgm:t>
        <a:bodyPr/>
        <a:lstStyle/>
        <a:p>
          <a:pPr algn="ctr"/>
          <a:r>
            <a:rPr lang="en-US" sz="1500" b="1" u="none" dirty="0">
              <a:solidFill>
                <a:schemeClr val="tx1"/>
              </a:solidFill>
            </a:rPr>
            <a:t>Notification No. 41/2017 of IGST(Rate)</a:t>
          </a:r>
        </a:p>
        <a:p>
          <a:pPr algn="ctr"/>
          <a:r>
            <a:rPr lang="en-US" sz="1500" b="0" u="none" dirty="0">
              <a:solidFill>
                <a:schemeClr val="tx1"/>
              </a:solidFill>
            </a:rPr>
            <a:t>Merchant Exporter exempt tax in excess of 0.1% in case of Inter state supplies</a:t>
          </a:r>
          <a:endParaRPr lang="en-US" sz="1500" u="none" dirty="0">
            <a:solidFill>
              <a:schemeClr val="tx1"/>
            </a:solidFill>
          </a:endParaRPr>
        </a:p>
      </dgm:t>
    </dgm:pt>
    <dgm:pt modelId="{177027F2-988E-43ED-AFF1-A86AF3B688CC}" type="parTrans" cxnId="{B63BCE50-7BC1-42AE-AF43-7501CAE6C3B0}">
      <dgm:prSet/>
      <dgm:spPr/>
      <dgm:t>
        <a:bodyPr/>
        <a:lstStyle/>
        <a:p>
          <a:endParaRPr lang="en-US"/>
        </a:p>
      </dgm:t>
    </dgm:pt>
    <dgm:pt modelId="{424952E4-EB15-4F69-939E-2E44E5F38FC6}" type="sibTrans" cxnId="{B63BCE50-7BC1-42AE-AF43-7501CAE6C3B0}">
      <dgm:prSet/>
      <dgm:spPr/>
      <dgm:t>
        <a:bodyPr/>
        <a:lstStyle/>
        <a:p>
          <a:endParaRPr lang="en-US"/>
        </a:p>
      </dgm:t>
    </dgm:pt>
    <dgm:pt modelId="{5443AA50-9101-432B-BE68-69D224912025}">
      <dgm:prSet phldrT="[Text]"/>
      <dgm:spPr/>
      <dgm:t>
        <a:bodyPr/>
        <a:lstStyle/>
        <a:p>
          <a:r>
            <a:rPr lang="en-US" b="1" u="none" dirty="0">
              <a:solidFill>
                <a:schemeClr val="tx1"/>
              </a:solidFill>
            </a:rPr>
            <a:t>Notification No. 78/2017 of Custom</a:t>
          </a:r>
        </a:p>
        <a:p>
          <a:r>
            <a:rPr lang="en-US" b="0" i="0" dirty="0"/>
            <a:t>Seeks to exempt goods imported by EOUs from integrated tax and compensation </a:t>
          </a:r>
          <a:r>
            <a:rPr lang="en-US" b="0" i="0" dirty="0" err="1"/>
            <a:t>cess</a:t>
          </a:r>
          <a:endParaRPr lang="en-US" u="none" dirty="0">
            <a:solidFill>
              <a:schemeClr val="tx1"/>
            </a:solidFill>
          </a:endParaRPr>
        </a:p>
      </dgm:t>
    </dgm:pt>
    <dgm:pt modelId="{11324096-1612-4EF7-B928-239497AB7074}" type="parTrans" cxnId="{316FB143-1E5F-4A9F-A3D2-A6042AB23931}">
      <dgm:prSet/>
      <dgm:spPr/>
      <dgm:t>
        <a:bodyPr/>
        <a:lstStyle/>
        <a:p>
          <a:endParaRPr lang="en-US"/>
        </a:p>
      </dgm:t>
    </dgm:pt>
    <dgm:pt modelId="{C5462F8F-60D0-4CB5-80D7-9405B3862311}" type="sibTrans" cxnId="{316FB143-1E5F-4A9F-A3D2-A6042AB23931}">
      <dgm:prSet/>
      <dgm:spPr/>
      <dgm:t>
        <a:bodyPr/>
        <a:lstStyle/>
        <a:p>
          <a:endParaRPr lang="en-US"/>
        </a:p>
      </dgm:t>
    </dgm:pt>
    <dgm:pt modelId="{46487403-73D5-4BF7-A7BF-DF7EFA952670}">
      <dgm:prSet phldrT="[Text]"/>
      <dgm:spPr/>
      <dgm:t>
        <a:bodyPr/>
        <a:lstStyle/>
        <a:p>
          <a:r>
            <a:rPr lang="en-US" b="1" u="none" dirty="0">
              <a:solidFill>
                <a:schemeClr val="tx1"/>
              </a:solidFill>
            </a:rPr>
            <a:t>Notification No. 79/2017 of Custom</a:t>
          </a:r>
        </a:p>
        <a:p>
          <a:r>
            <a:rPr lang="en-US" b="0" i="0" dirty="0"/>
            <a:t>Seek to amend various Customs exemption notifications to exempt Integrated Tax/</a:t>
          </a:r>
          <a:r>
            <a:rPr lang="en-US" b="0" i="0" dirty="0" err="1"/>
            <a:t>Cess</a:t>
          </a:r>
          <a:r>
            <a:rPr lang="en-US" b="0" i="0" dirty="0"/>
            <a:t> on import of goods under AA/EPCG. schemes</a:t>
          </a:r>
          <a:endParaRPr lang="en-US" u="none" dirty="0">
            <a:solidFill>
              <a:schemeClr val="tx1"/>
            </a:solidFill>
          </a:endParaRPr>
        </a:p>
      </dgm:t>
    </dgm:pt>
    <dgm:pt modelId="{16576DEE-82E3-413C-8123-7830F224008C}" type="parTrans" cxnId="{9E07FB8E-9729-4CC5-A687-657C35DD646B}">
      <dgm:prSet/>
      <dgm:spPr/>
      <dgm:t>
        <a:bodyPr/>
        <a:lstStyle/>
        <a:p>
          <a:endParaRPr lang="en-US"/>
        </a:p>
      </dgm:t>
    </dgm:pt>
    <dgm:pt modelId="{5D62A5B6-457C-4C39-84B4-9BBB6E538B5B}" type="sibTrans" cxnId="{9E07FB8E-9729-4CC5-A687-657C35DD646B}">
      <dgm:prSet/>
      <dgm:spPr/>
      <dgm:t>
        <a:bodyPr/>
        <a:lstStyle/>
        <a:p>
          <a:endParaRPr lang="en-US"/>
        </a:p>
      </dgm:t>
    </dgm:pt>
    <dgm:pt modelId="{CDDDF010-29A1-4971-B722-9C043A88BF85}" type="pres">
      <dgm:prSet presAssocID="{5B79A0FC-49A8-43A7-94A3-17D62650D6F0}" presName="Name0" presStyleCnt="0">
        <dgm:presLayoutVars>
          <dgm:dir/>
          <dgm:resizeHandles val="exact"/>
        </dgm:presLayoutVars>
      </dgm:prSet>
      <dgm:spPr/>
    </dgm:pt>
    <dgm:pt modelId="{D3269E3B-BE84-41D8-A23E-8B67CAD561C4}" type="pres">
      <dgm:prSet presAssocID="{532A177C-7292-46E7-AC7A-7A9363A1F851}" presName="node" presStyleLbl="node1" presStyleIdx="0" presStyleCnt="5" custScaleY="277802" custLinFactNeighborX="5200" custLinFactNeighborY="2365">
        <dgm:presLayoutVars>
          <dgm:bulletEnabled val="1"/>
        </dgm:presLayoutVars>
      </dgm:prSet>
      <dgm:spPr/>
    </dgm:pt>
    <dgm:pt modelId="{CB55B40C-2A92-4AB0-8157-E59F3A1D33A5}" type="pres">
      <dgm:prSet presAssocID="{DA1E5CA1-D6A5-41CF-AE6E-47EED6ED41E5}" presName="sibTrans" presStyleLbl="sibTrans2D1" presStyleIdx="0" presStyleCnt="4"/>
      <dgm:spPr/>
    </dgm:pt>
    <dgm:pt modelId="{2DF28B18-488C-4010-9D50-65FE3286EAC0}" type="pres">
      <dgm:prSet presAssocID="{DA1E5CA1-D6A5-41CF-AE6E-47EED6ED41E5}" presName="connectorText" presStyleLbl="sibTrans2D1" presStyleIdx="0" presStyleCnt="4"/>
      <dgm:spPr/>
    </dgm:pt>
    <dgm:pt modelId="{01F3D4A5-7373-45CC-99DB-D0411C60047E}" type="pres">
      <dgm:prSet presAssocID="{59AD4460-F851-44A8-8D11-25EA711AF35A}" presName="node" presStyleLbl="node1" presStyleIdx="1" presStyleCnt="5" custScaleY="280534">
        <dgm:presLayoutVars>
          <dgm:bulletEnabled val="1"/>
        </dgm:presLayoutVars>
      </dgm:prSet>
      <dgm:spPr/>
    </dgm:pt>
    <dgm:pt modelId="{BB9CB69F-E2AD-4EF0-9FC9-5D17AF26771D}" type="pres">
      <dgm:prSet presAssocID="{E2EBE4FD-08B5-414B-9508-C5B6F2DE2759}" presName="sibTrans" presStyleLbl="sibTrans2D1" presStyleIdx="1" presStyleCnt="4"/>
      <dgm:spPr/>
    </dgm:pt>
    <dgm:pt modelId="{BF1C0C8F-D27C-4DFB-BC62-F4591C47AF11}" type="pres">
      <dgm:prSet presAssocID="{E2EBE4FD-08B5-414B-9508-C5B6F2DE2759}" presName="connectorText" presStyleLbl="sibTrans2D1" presStyleIdx="1" presStyleCnt="4"/>
      <dgm:spPr/>
    </dgm:pt>
    <dgm:pt modelId="{E24C0A6D-9357-444D-9889-03F90EA4E887}" type="pres">
      <dgm:prSet presAssocID="{C01F9B70-64BF-4E44-967E-E9E08944A059}" presName="node" presStyleLbl="node1" presStyleIdx="2" presStyleCnt="5" custScaleY="278523" custLinFactNeighborX="12711">
        <dgm:presLayoutVars>
          <dgm:bulletEnabled val="1"/>
        </dgm:presLayoutVars>
      </dgm:prSet>
      <dgm:spPr/>
    </dgm:pt>
    <dgm:pt modelId="{12474327-616A-4992-ACD6-2CC3D8ADFBAD}" type="pres">
      <dgm:prSet presAssocID="{424952E4-EB15-4F69-939E-2E44E5F38FC6}" presName="sibTrans" presStyleLbl="sibTrans2D1" presStyleIdx="2" presStyleCnt="4"/>
      <dgm:spPr/>
    </dgm:pt>
    <dgm:pt modelId="{4FC34A86-84D5-4E43-9A43-C556EBEECD2C}" type="pres">
      <dgm:prSet presAssocID="{424952E4-EB15-4F69-939E-2E44E5F38FC6}" presName="connectorText" presStyleLbl="sibTrans2D1" presStyleIdx="2" presStyleCnt="4"/>
      <dgm:spPr/>
    </dgm:pt>
    <dgm:pt modelId="{79CDB518-63F9-4725-8247-E4AFC6E9D85D}" type="pres">
      <dgm:prSet presAssocID="{5443AA50-9101-432B-BE68-69D224912025}" presName="node" presStyleLbl="node1" presStyleIdx="3" presStyleCnt="5" custScaleY="278523" custLinFactNeighborX="12711" custLinFactNeighborY="-702">
        <dgm:presLayoutVars>
          <dgm:bulletEnabled val="1"/>
        </dgm:presLayoutVars>
      </dgm:prSet>
      <dgm:spPr/>
    </dgm:pt>
    <dgm:pt modelId="{FC17F29A-7335-4C2E-91D2-8877FDFB2AA2}" type="pres">
      <dgm:prSet presAssocID="{C5462F8F-60D0-4CB5-80D7-9405B3862311}" presName="sibTrans" presStyleLbl="sibTrans2D1" presStyleIdx="3" presStyleCnt="4"/>
      <dgm:spPr/>
    </dgm:pt>
    <dgm:pt modelId="{92032EC3-4193-406C-BB68-69C5C758365C}" type="pres">
      <dgm:prSet presAssocID="{C5462F8F-60D0-4CB5-80D7-9405B3862311}" presName="connectorText" presStyleLbl="sibTrans2D1" presStyleIdx="3" presStyleCnt="4"/>
      <dgm:spPr/>
    </dgm:pt>
    <dgm:pt modelId="{89116542-EE89-4D58-BFA0-1AFB88771F26}" type="pres">
      <dgm:prSet presAssocID="{46487403-73D5-4BF7-A7BF-DF7EFA952670}" presName="node" presStyleLbl="node1" presStyleIdx="4" presStyleCnt="5" custScaleY="278523" custLinFactNeighborX="42263" custLinFactNeighborY="88798">
        <dgm:presLayoutVars>
          <dgm:bulletEnabled val="1"/>
        </dgm:presLayoutVars>
      </dgm:prSet>
      <dgm:spPr/>
    </dgm:pt>
  </dgm:ptLst>
  <dgm:cxnLst>
    <dgm:cxn modelId="{6F0B0F04-347F-4235-8BC8-623DE18B2A66}" type="presOf" srcId="{424952E4-EB15-4F69-939E-2E44E5F38FC6}" destId="{12474327-616A-4992-ACD6-2CC3D8ADFBAD}" srcOrd="0" destOrd="0" presId="urn:microsoft.com/office/officeart/2005/8/layout/process1"/>
    <dgm:cxn modelId="{B4091004-5BB2-417B-A5C3-6C5B6B1B48EA}" type="presOf" srcId="{424952E4-EB15-4F69-939E-2E44E5F38FC6}" destId="{4FC34A86-84D5-4E43-9A43-C556EBEECD2C}" srcOrd="1" destOrd="0" presId="urn:microsoft.com/office/officeart/2005/8/layout/process1"/>
    <dgm:cxn modelId="{9FF5041B-F214-41E2-9D1C-3405AC4DB1F7}" type="presOf" srcId="{5B79A0FC-49A8-43A7-94A3-17D62650D6F0}" destId="{CDDDF010-29A1-4971-B722-9C043A88BF85}" srcOrd="0" destOrd="0" presId="urn:microsoft.com/office/officeart/2005/8/layout/process1"/>
    <dgm:cxn modelId="{1C45BB22-855A-4E76-8D92-9D5BB044AA94}" type="presOf" srcId="{E2EBE4FD-08B5-414B-9508-C5B6F2DE2759}" destId="{BF1C0C8F-D27C-4DFB-BC62-F4591C47AF11}" srcOrd="1" destOrd="0" presId="urn:microsoft.com/office/officeart/2005/8/layout/process1"/>
    <dgm:cxn modelId="{ACD09A3B-8C34-43B2-9F31-FF2995059A6B}" type="presOf" srcId="{C5462F8F-60D0-4CB5-80D7-9405B3862311}" destId="{92032EC3-4193-406C-BB68-69C5C758365C}" srcOrd="1" destOrd="0" presId="urn:microsoft.com/office/officeart/2005/8/layout/process1"/>
    <dgm:cxn modelId="{6360A03B-E833-4A52-9A96-21D409FE576A}" type="presOf" srcId="{E2EBE4FD-08B5-414B-9508-C5B6F2DE2759}" destId="{BB9CB69F-E2AD-4EF0-9FC9-5D17AF26771D}" srcOrd="0" destOrd="0" presId="urn:microsoft.com/office/officeart/2005/8/layout/process1"/>
    <dgm:cxn modelId="{F75B1540-087B-4E7B-BF11-A2B618C9721B}" srcId="{5B79A0FC-49A8-43A7-94A3-17D62650D6F0}" destId="{532A177C-7292-46E7-AC7A-7A9363A1F851}" srcOrd="0" destOrd="0" parTransId="{E5E26276-DBD8-4470-AD16-5F405E4E49B9}" sibTransId="{DA1E5CA1-D6A5-41CF-AE6E-47EED6ED41E5}"/>
    <dgm:cxn modelId="{316FB143-1E5F-4A9F-A3D2-A6042AB23931}" srcId="{5B79A0FC-49A8-43A7-94A3-17D62650D6F0}" destId="{5443AA50-9101-432B-BE68-69D224912025}" srcOrd="3" destOrd="0" parTransId="{11324096-1612-4EF7-B928-239497AB7074}" sibTransId="{C5462F8F-60D0-4CB5-80D7-9405B3862311}"/>
    <dgm:cxn modelId="{F5FB8946-C13B-4E93-9DE8-BBF559974405}" type="presOf" srcId="{DA1E5CA1-D6A5-41CF-AE6E-47EED6ED41E5}" destId="{CB55B40C-2A92-4AB0-8157-E59F3A1D33A5}" srcOrd="0" destOrd="0" presId="urn:microsoft.com/office/officeart/2005/8/layout/process1"/>
    <dgm:cxn modelId="{B63BCE50-7BC1-42AE-AF43-7501CAE6C3B0}" srcId="{5B79A0FC-49A8-43A7-94A3-17D62650D6F0}" destId="{C01F9B70-64BF-4E44-967E-E9E08944A059}" srcOrd="2" destOrd="0" parTransId="{177027F2-988E-43ED-AFF1-A86AF3B688CC}" sibTransId="{424952E4-EB15-4F69-939E-2E44E5F38FC6}"/>
    <dgm:cxn modelId="{D892A97E-6933-42CD-A6A6-8D28F339D535}" type="presOf" srcId="{C01F9B70-64BF-4E44-967E-E9E08944A059}" destId="{E24C0A6D-9357-444D-9889-03F90EA4E887}" srcOrd="0" destOrd="0" presId="urn:microsoft.com/office/officeart/2005/8/layout/process1"/>
    <dgm:cxn modelId="{37F00285-D09D-41D2-A3A8-D04828011F29}" type="presOf" srcId="{5443AA50-9101-432B-BE68-69D224912025}" destId="{79CDB518-63F9-4725-8247-E4AFC6E9D85D}" srcOrd="0" destOrd="0" presId="urn:microsoft.com/office/officeart/2005/8/layout/process1"/>
    <dgm:cxn modelId="{9E07FB8E-9729-4CC5-A687-657C35DD646B}" srcId="{5B79A0FC-49A8-43A7-94A3-17D62650D6F0}" destId="{46487403-73D5-4BF7-A7BF-DF7EFA952670}" srcOrd="4" destOrd="0" parTransId="{16576DEE-82E3-413C-8123-7830F224008C}" sibTransId="{5D62A5B6-457C-4C39-84B4-9BBB6E538B5B}"/>
    <dgm:cxn modelId="{1D70D6A8-A8A8-40F7-9E2F-1DA3A1A62AE7}" type="presOf" srcId="{C5462F8F-60D0-4CB5-80D7-9405B3862311}" destId="{FC17F29A-7335-4C2E-91D2-8877FDFB2AA2}" srcOrd="0" destOrd="0" presId="urn:microsoft.com/office/officeart/2005/8/layout/process1"/>
    <dgm:cxn modelId="{CB3EB8C1-2678-4879-996F-144374D2193B}" type="presOf" srcId="{59AD4460-F851-44A8-8D11-25EA711AF35A}" destId="{01F3D4A5-7373-45CC-99DB-D0411C60047E}" srcOrd="0" destOrd="0" presId="urn:microsoft.com/office/officeart/2005/8/layout/process1"/>
    <dgm:cxn modelId="{C35AA7E1-3983-4BEE-AB4F-B68AAEB32EE4}" type="presOf" srcId="{DA1E5CA1-D6A5-41CF-AE6E-47EED6ED41E5}" destId="{2DF28B18-488C-4010-9D50-65FE3286EAC0}" srcOrd="1" destOrd="0" presId="urn:microsoft.com/office/officeart/2005/8/layout/process1"/>
    <dgm:cxn modelId="{5B5764E4-7B9F-4D0A-B115-A03EE6C0ED1E}" type="presOf" srcId="{46487403-73D5-4BF7-A7BF-DF7EFA952670}" destId="{89116542-EE89-4D58-BFA0-1AFB88771F26}" srcOrd="0" destOrd="0" presId="urn:microsoft.com/office/officeart/2005/8/layout/process1"/>
    <dgm:cxn modelId="{8DCA04F7-C048-439F-AC07-8E2C4B10780F}" type="presOf" srcId="{532A177C-7292-46E7-AC7A-7A9363A1F851}" destId="{D3269E3B-BE84-41D8-A23E-8B67CAD561C4}" srcOrd="0" destOrd="0" presId="urn:microsoft.com/office/officeart/2005/8/layout/process1"/>
    <dgm:cxn modelId="{AEF143F9-3121-4E78-B0CA-6F916F460221}" srcId="{5B79A0FC-49A8-43A7-94A3-17D62650D6F0}" destId="{59AD4460-F851-44A8-8D11-25EA711AF35A}" srcOrd="1" destOrd="0" parTransId="{7A7B3BEA-6C77-4C93-9382-F85F6874FABE}" sibTransId="{E2EBE4FD-08B5-414B-9508-C5B6F2DE2759}"/>
    <dgm:cxn modelId="{B198075C-A71A-479A-A7C9-852B3B860BB7}" type="presParOf" srcId="{CDDDF010-29A1-4971-B722-9C043A88BF85}" destId="{D3269E3B-BE84-41D8-A23E-8B67CAD561C4}" srcOrd="0" destOrd="0" presId="urn:microsoft.com/office/officeart/2005/8/layout/process1"/>
    <dgm:cxn modelId="{BD19EB01-6389-45CE-A864-95806DAFCE11}" type="presParOf" srcId="{CDDDF010-29A1-4971-B722-9C043A88BF85}" destId="{CB55B40C-2A92-4AB0-8157-E59F3A1D33A5}" srcOrd="1" destOrd="0" presId="urn:microsoft.com/office/officeart/2005/8/layout/process1"/>
    <dgm:cxn modelId="{7FEF9F91-09CA-4385-B9A6-E3FEFAF44CCD}" type="presParOf" srcId="{CB55B40C-2A92-4AB0-8157-E59F3A1D33A5}" destId="{2DF28B18-488C-4010-9D50-65FE3286EAC0}" srcOrd="0" destOrd="0" presId="urn:microsoft.com/office/officeart/2005/8/layout/process1"/>
    <dgm:cxn modelId="{635DB6B3-6F46-421C-A561-E2F5FCBAD2C4}" type="presParOf" srcId="{CDDDF010-29A1-4971-B722-9C043A88BF85}" destId="{01F3D4A5-7373-45CC-99DB-D0411C60047E}" srcOrd="2" destOrd="0" presId="urn:microsoft.com/office/officeart/2005/8/layout/process1"/>
    <dgm:cxn modelId="{0C71A1B4-89B1-4ED4-A073-4CC68584964A}" type="presParOf" srcId="{CDDDF010-29A1-4971-B722-9C043A88BF85}" destId="{BB9CB69F-E2AD-4EF0-9FC9-5D17AF26771D}" srcOrd="3" destOrd="0" presId="urn:microsoft.com/office/officeart/2005/8/layout/process1"/>
    <dgm:cxn modelId="{3A509EC8-1F2B-418B-8E15-2EA8C069E9CD}" type="presParOf" srcId="{BB9CB69F-E2AD-4EF0-9FC9-5D17AF26771D}" destId="{BF1C0C8F-D27C-4DFB-BC62-F4591C47AF11}" srcOrd="0" destOrd="0" presId="urn:microsoft.com/office/officeart/2005/8/layout/process1"/>
    <dgm:cxn modelId="{7AA990BB-A76D-4013-917A-DBEBF5B468B4}" type="presParOf" srcId="{CDDDF010-29A1-4971-B722-9C043A88BF85}" destId="{E24C0A6D-9357-444D-9889-03F90EA4E887}" srcOrd="4" destOrd="0" presId="urn:microsoft.com/office/officeart/2005/8/layout/process1"/>
    <dgm:cxn modelId="{7F79156C-9C7A-44E6-9314-C5B1811D8397}" type="presParOf" srcId="{CDDDF010-29A1-4971-B722-9C043A88BF85}" destId="{12474327-616A-4992-ACD6-2CC3D8ADFBAD}" srcOrd="5" destOrd="0" presId="urn:microsoft.com/office/officeart/2005/8/layout/process1"/>
    <dgm:cxn modelId="{0DBA3C5B-66FD-43F9-912F-4AD685CF5DA0}" type="presParOf" srcId="{12474327-616A-4992-ACD6-2CC3D8ADFBAD}" destId="{4FC34A86-84D5-4E43-9A43-C556EBEECD2C}" srcOrd="0" destOrd="0" presId="urn:microsoft.com/office/officeart/2005/8/layout/process1"/>
    <dgm:cxn modelId="{A93749F2-E317-42AC-9F7E-169E0232BB6A}" type="presParOf" srcId="{CDDDF010-29A1-4971-B722-9C043A88BF85}" destId="{79CDB518-63F9-4725-8247-E4AFC6E9D85D}" srcOrd="6" destOrd="0" presId="urn:microsoft.com/office/officeart/2005/8/layout/process1"/>
    <dgm:cxn modelId="{422F802F-E1B5-4741-BB37-D9568BFC0296}" type="presParOf" srcId="{CDDDF010-29A1-4971-B722-9C043A88BF85}" destId="{FC17F29A-7335-4C2E-91D2-8877FDFB2AA2}" srcOrd="7" destOrd="0" presId="urn:microsoft.com/office/officeart/2005/8/layout/process1"/>
    <dgm:cxn modelId="{9971CB92-5E5E-43E8-982C-809C05375A48}" type="presParOf" srcId="{FC17F29A-7335-4C2E-91D2-8877FDFB2AA2}" destId="{92032EC3-4193-406C-BB68-69C5C758365C}" srcOrd="0" destOrd="0" presId="urn:microsoft.com/office/officeart/2005/8/layout/process1"/>
    <dgm:cxn modelId="{8FDF5D59-235A-43F1-B0B9-4B2465E4551E}" type="presParOf" srcId="{CDDDF010-29A1-4971-B722-9C043A88BF85}" destId="{89116542-EE89-4D58-BFA0-1AFB88771F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E1B97C-844F-456B-B688-2B916ED78D6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E7A95A0-3D3F-49B7-ADE4-8322066D9CB0}">
      <dgm:prSet phldrT="[Text]"/>
      <dgm:spPr>
        <a:solidFill>
          <a:schemeClr val="bg2">
            <a:lumMod val="50000"/>
          </a:schemeClr>
        </a:solidFill>
      </dgm:spPr>
      <dgm:t>
        <a:bodyPr/>
        <a:lstStyle/>
        <a:p>
          <a:r>
            <a:rPr lang="en-US" dirty="0">
              <a:solidFill>
                <a:schemeClr val="tx1"/>
              </a:solidFill>
            </a:rPr>
            <a:t>IGST Refund Not Granted</a:t>
          </a:r>
        </a:p>
      </dgm:t>
    </dgm:pt>
    <dgm:pt modelId="{706CD76E-A50E-45EF-B0B1-3D4671B57B9B}" type="parTrans" cxnId="{FF5EC756-0C62-4D68-B705-7410EAE62610}">
      <dgm:prSet/>
      <dgm:spPr/>
      <dgm:t>
        <a:bodyPr/>
        <a:lstStyle/>
        <a:p>
          <a:endParaRPr lang="en-US">
            <a:solidFill>
              <a:schemeClr val="tx1"/>
            </a:solidFill>
          </a:endParaRPr>
        </a:p>
      </dgm:t>
    </dgm:pt>
    <dgm:pt modelId="{E83D0A58-8B0E-4818-85DE-7C9DB300BF7A}" type="sibTrans" cxnId="{FF5EC756-0C62-4D68-B705-7410EAE62610}">
      <dgm:prSet/>
      <dgm:spPr/>
      <dgm:t>
        <a:bodyPr/>
        <a:lstStyle/>
        <a:p>
          <a:endParaRPr lang="en-US">
            <a:solidFill>
              <a:schemeClr val="tx1"/>
            </a:solidFill>
          </a:endParaRPr>
        </a:p>
      </dgm:t>
    </dgm:pt>
    <dgm:pt modelId="{74D536ED-6004-405B-976A-A0906C3D3BDE}">
      <dgm:prSet phldrT="[Text]"/>
      <dgm:spPr>
        <a:solidFill>
          <a:srgbClr val="66FF99"/>
        </a:solidFill>
      </dgm:spPr>
      <dgm:t>
        <a:bodyPr/>
        <a:lstStyle/>
        <a:p>
          <a:r>
            <a:rPr lang="en-US" dirty="0">
              <a:solidFill>
                <a:schemeClr val="tx1"/>
              </a:solidFill>
            </a:rPr>
            <a:t>Mismatch in Form 3b and GSTR 1</a:t>
          </a:r>
        </a:p>
      </dgm:t>
    </dgm:pt>
    <dgm:pt modelId="{ECEFB53D-EF34-4471-8C83-45D557DCD2B1}" type="parTrans" cxnId="{9D4C2943-BC77-482C-9AF2-58816EDDDF98}">
      <dgm:prSet/>
      <dgm:spPr/>
      <dgm:t>
        <a:bodyPr/>
        <a:lstStyle/>
        <a:p>
          <a:endParaRPr lang="en-US">
            <a:solidFill>
              <a:schemeClr val="tx1"/>
            </a:solidFill>
          </a:endParaRPr>
        </a:p>
      </dgm:t>
    </dgm:pt>
    <dgm:pt modelId="{B46B2F9A-63D8-4DED-933D-BDD5B6CED7C8}" type="sibTrans" cxnId="{9D4C2943-BC77-482C-9AF2-58816EDDDF98}">
      <dgm:prSet/>
      <dgm:spPr/>
      <dgm:t>
        <a:bodyPr/>
        <a:lstStyle/>
        <a:p>
          <a:endParaRPr lang="en-US">
            <a:solidFill>
              <a:schemeClr val="tx1"/>
            </a:solidFill>
          </a:endParaRPr>
        </a:p>
      </dgm:t>
    </dgm:pt>
    <dgm:pt modelId="{63B63F1D-D1E4-4E9F-92EB-D69BB41C0696}">
      <dgm:prSet phldrT="[Text]"/>
      <dgm:spPr>
        <a:solidFill>
          <a:srgbClr val="FFC000"/>
        </a:solidFill>
      </dgm:spPr>
      <dgm:t>
        <a:bodyPr/>
        <a:lstStyle/>
        <a:p>
          <a:r>
            <a:rPr lang="en-US" dirty="0">
              <a:solidFill>
                <a:schemeClr val="tx1"/>
              </a:solidFill>
            </a:rPr>
            <a:t>Mismatch in Shipping Bill /EGM and GSTR</a:t>
          </a:r>
        </a:p>
      </dgm:t>
    </dgm:pt>
    <dgm:pt modelId="{0042675C-923B-43AA-994B-EE75433A32A2}" type="parTrans" cxnId="{9E62B459-D1FA-4190-AC3F-2BE2D8889EF3}">
      <dgm:prSet/>
      <dgm:spPr/>
      <dgm:t>
        <a:bodyPr/>
        <a:lstStyle/>
        <a:p>
          <a:endParaRPr lang="en-US">
            <a:solidFill>
              <a:schemeClr val="tx1"/>
            </a:solidFill>
          </a:endParaRPr>
        </a:p>
      </dgm:t>
    </dgm:pt>
    <dgm:pt modelId="{218B20BC-1AB8-405A-9CAF-961BF1DB0436}" type="sibTrans" cxnId="{9E62B459-D1FA-4190-AC3F-2BE2D8889EF3}">
      <dgm:prSet/>
      <dgm:spPr/>
      <dgm:t>
        <a:bodyPr/>
        <a:lstStyle/>
        <a:p>
          <a:endParaRPr lang="en-US">
            <a:solidFill>
              <a:schemeClr val="tx1"/>
            </a:solidFill>
          </a:endParaRPr>
        </a:p>
      </dgm:t>
    </dgm:pt>
    <dgm:pt modelId="{3ED3E2A4-30AA-405E-B635-3CB46DEBB234}" type="pres">
      <dgm:prSet presAssocID="{AEE1B97C-844F-456B-B688-2B916ED78D65}" presName="hierChild1" presStyleCnt="0">
        <dgm:presLayoutVars>
          <dgm:orgChart val="1"/>
          <dgm:chPref val="1"/>
          <dgm:dir/>
          <dgm:animOne val="branch"/>
          <dgm:animLvl val="lvl"/>
          <dgm:resizeHandles/>
        </dgm:presLayoutVars>
      </dgm:prSet>
      <dgm:spPr/>
    </dgm:pt>
    <dgm:pt modelId="{D523CBEB-C902-4813-9059-8C1D06CD805F}" type="pres">
      <dgm:prSet presAssocID="{0E7A95A0-3D3F-49B7-ADE4-8322066D9CB0}" presName="hierRoot1" presStyleCnt="0">
        <dgm:presLayoutVars>
          <dgm:hierBranch val="init"/>
        </dgm:presLayoutVars>
      </dgm:prSet>
      <dgm:spPr/>
    </dgm:pt>
    <dgm:pt modelId="{2A5DBFDF-C2C8-483B-A9F3-8C886D79ECAE}" type="pres">
      <dgm:prSet presAssocID="{0E7A95A0-3D3F-49B7-ADE4-8322066D9CB0}" presName="rootComposite1" presStyleCnt="0"/>
      <dgm:spPr/>
    </dgm:pt>
    <dgm:pt modelId="{153D639D-4324-47DC-9169-034250CFD3E7}" type="pres">
      <dgm:prSet presAssocID="{0E7A95A0-3D3F-49B7-ADE4-8322066D9CB0}" presName="rootText1" presStyleLbl="node0" presStyleIdx="0" presStyleCnt="1" custLinFactNeighborY="3015">
        <dgm:presLayoutVars>
          <dgm:chPref val="3"/>
        </dgm:presLayoutVars>
      </dgm:prSet>
      <dgm:spPr/>
    </dgm:pt>
    <dgm:pt modelId="{058B302E-720E-4AB5-BA45-94D5DB5398CE}" type="pres">
      <dgm:prSet presAssocID="{0E7A95A0-3D3F-49B7-ADE4-8322066D9CB0}" presName="rootConnector1" presStyleLbl="node1" presStyleIdx="0" presStyleCnt="0"/>
      <dgm:spPr/>
    </dgm:pt>
    <dgm:pt modelId="{6B298279-79E3-4FC4-8707-5CFDFAACC5C2}" type="pres">
      <dgm:prSet presAssocID="{0E7A95A0-3D3F-49B7-ADE4-8322066D9CB0}" presName="hierChild2" presStyleCnt="0"/>
      <dgm:spPr/>
    </dgm:pt>
    <dgm:pt modelId="{82D55C87-133F-457B-8A28-101182C38E3A}" type="pres">
      <dgm:prSet presAssocID="{ECEFB53D-EF34-4471-8C83-45D557DCD2B1}" presName="Name37" presStyleLbl="parChTrans1D2" presStyleIdx="0" presStyleCnt="2"/>
      <dgm:spPr/>
    </dgm:pt>
    <dgm:pt modelId="{9C660A41-A746-4687-ADC8-24923FD3F6F8}" type="pres">
      <dgm:prSet presAssocID="{74D536ED-6004-405B-976A-A0906C3D3BDE}" presName="hierRoot2" presStyleCnt="0">
        <dgm:presLayoutVars>
          <dgm:hierBranch val="init"/>
        </dgm:presLayoutVars>
      </dgm:prSet>
      <dgm:spPr/>
    </dgm:pt>
    <dgm:pt modelId="{01923541-215E-40FF-9F40-31209AFD406B}" type="pres">
      <dgm:prSet presAssocID="{74D536ED-6004-405B-976A-A0906C3D3BDE}" presName="rootComposite" presStyleCnt="0"/>
      <dgm:spPr/>
    </dgm:pt>
    <dgm:pt modelId="{A8F7C558-F4F9-4DC7-9726-666649909EE3}" type="pres">
      <dgm:prSet presAssocID="{74D536ED-6004-405B-976A-A0906C3D3BDE}" presName="rootText" presStyleLbl="node2" presStyleIdx="0" presStyleCnt="2">
        <dgm:presLayoutVars>
          <dgm:chPref val="3"/>
        </dgm:presLayoutVars>
      </dgm:prSet>
      <dgm:spPr/>
    </dgm:pt>
    <dgm:pt modelId="{6B95A34C-A3DA-4544-9489-DAC58B9E3827}" type="pres">
      <dgm:prSet presAssocID="{74D536ED-6004-405B-976A-A0906C3D3BDE}" presName="rootConnector" presStyleLbl="node2" presStyleIdx="0" presStyleCnt="2"/>
      <dgm:spPr/>
    </dgm:pt>
    <dgm:pt modelId="{F7BF8685-0C28-46D3-BF10-7C0B591C5992}" type="pres">
      <dgm:prSet presAssocID="{74D536ED-6004-405B-976A-A0906C3D3BDE}" presName="hierChild4" presStyleCnt="0"/>
      <dgm:spPr/>
    </dgm:pt>
    <dgm:pt modelId="{8949C17F-7CEB-4833-9E62-DD3B6B08D692}" type="pres">
      <dgm:prSet presAssocID="{74D536ED-6004-405B-976A-A0906C3D3BDE}" presName="hierChild5" presStyleCnt="0"/>
      <dgm:spPr/>
    </dgm:pt>
    <dgm:pt modelId="{933B0E24-6B9E-403D-9E8C-0E7C78D18AD2}" type="pres">
      <dgm:prSet presAssocID="{0042675C-923B-43AA-994B-EE75433A32A2}" presName="Name37" presStyleLbl="parChTrans1D2" presStyleIdx="1" presStyleCnt="2"/>
      <dgm:spPr/>
    </dgm:pt>
    <dgm:pt modelId="{75CC9D00-90DC-4377-BBED-FB98C850A97D}" type="pres">
      <dgm:prSet presAssocID="{63B63F1D-D1E4-4E9F-92EB-D69BB41C0696}" presName="hierRoot2" presStyleCnt="0">
        <dgm:presLayoutVars>
          <dgm:hierBranch val="init"/>
        </dgm:presLayoutVars>
      </dgm:prSet>
      <dgm:spPr/>
    </dgm:pt>
    <dgm:pt modelId="{C5048675-50D3-4672-BC14-7F4917990FC2}" type="pres">
      <dgm:prSet presAssocID="{63B63F1D-D1E4-4E9F-92EB-D69BB41C0696}" presName="rootComposite" presStyleCnt="0"/>
      <dgm:spPr/>
    </dgm:pt>
    <dgm:pt modelId="{1CDA60E2-F10E-4DCD-BD55-28592414EC7B}" type="pres">
      <dgm:prSet presAssocID="{63B63F1D-D1E4-4E9F-92EB-D69BB41C0696}" presName="rootText" presStyleLbl="node2" presStyleIdx="1" presStyleCnt="2">
        <dgm:presLayoutVars>
          <dgm:chPref val="3"/>
        </dgm:presLayoutVars>
      </dgm:prSet>
      <dgm:spPr/>
    </dgm:pt>
    <dgm:pt modelId="{18C72641-E2B4-4224-90D6-1D34B40D03FB}" type="pres">
      <dgm:prSet presAssocID="{63B63F1D-D1E4-4E9F-92EB-D69BB41C0696}" presName="rootConnector" presStyleLbl="node2" presStyleIdx="1" presStyleCnt="2"/>
      <dgm:spPr/>
    </dgm:pt>
    <dgm:pt modelId="{B354A981-52D7-4D33-9498-710DD7B9CCDD}" type="pres">
      <dgm:prSet presAssocID="{63B63F1D-D1E4-4E9F-92EB-D69BB41C0696}" presName="hierChild4" presStyleCnt="0"/>
      <dgm:spPr/>
    </dgm:pt>
    <dgm:pt modelId="{C80D730B-B8E0-4286-BB05-33C472863FF8}" type="pres">
      <dgm:prSet presAssocID="{63B63F1D-D1E4-4E9F-92EB-D69BB41C0696}" presName="hierChild5" presStyleCnt="0"/>
      <dgm:spPr/>
    </dgm:pt>
    <dgm:pt modelId="{CCE02634-5BF6-4560-B3E1-331B850ACF33}" type="pres">
      <dgm:prSet presAssocID="{0E7A95A0-3D3F-49B7-ADE4-8322066D9CB0}" presName="hierChild3" presStyleCnt="0"/>
      <dgm:spPr/>
    </dgm:pt>
  </dgm:ptLst>
  <dgm:cxnLst>
    <dgm:cxn modelId="{BF55E409-9C62-4E62-B9C5-AEE5A83BA466}" type="presOf" srcId="{AEE1B97C-844F-456B-B688-2B916ED78D65}" destId="{3ED3E2A4-30AA-405E-B635-3CB46DEBB234}" srcOrd="0" destOrd="0" presId="urn:microsoft.com/office/officeart/2005/8/layout/orgChart1"/>
    <dgm:cxn modelId="{17242E1E-7140-41A1-9C9C-13217D2F4AD9}" type="presOf" srcId="{63B63F1D-D1E4-4E9F-92EB-D69BB41C0696}" destId="{18C72641-E2B4-4224-90D6-1D34B40D03FB}" srcOrd="1" destOrd="0" presId="urn:microsoft.com/office/officeart/2005/8/layout/orgChart1"/>
    <dgm:cxn modelId="{220AF234-438D-4B36-B8BC-8375F034516A}" type="presOf" srcId="{74D536ED-6004-405B-976A-A0906C3D3BDE}" destId="{A8F7C558-F4F9-4DC7-9726-666649909EE3}" srcOrd="0" destOrd="0" presId="urn:microsoft.com/office/officeart/2005/8/layout/orgChart1"/>
    <dgm:cxn modelId="{CA42D43C-18E9-40A6-B17A-46F367A51D45}" type="presOf" srcId="{63B63F1D-D1E4-4E9F-92EB-D69BB41C0696}" destId="{1CDA60E2-F10E-4DCD-BD55-28592414EC7B}" srcOrd="0" destOrd="0" presId="urn:microsoft.com/office/officeart/2005/8/layout/orgChart1"/>
    <dgm:cxn modelId="{9D4C2943-BC77-482C-9AF2-58816EDDDF98}" srcId="{0E7A95A0-3D3F-49B7-ADE4-8322066D9CB0}" destId="{74D536ED-6004-405B-976A-A0906C3D3BDE}" srcOrd="0" destOrd="0" parTransId="{ECEFB53D-EF34-4471-8C83-45D557DCD2B1}" sibTransId="{B46B2F9A-63D8-4DED-933D-BDD5B6CED7C8}"/>
    <dgm:cxn modelId="{51F8826F-B273-48F9-B3F2-60776B0320B7}" type="presOf" srcId="{0E7A95A0-3D3F-49B7-ADE4-8322066D9CB0}" destId="{058B302E-720E-4AB5-BA45-94D5DB5398CE}" srcOrd="1" destOrd="0" presId="urn:microsoft.com/office/officeart/2005/8/layout/orgChart1"/>
    <dgm:cxn modelId="{FF5EC756-0C62-4D68-B705-7410EAE62610}" srcId="{AEE1B97C-844F-456B-B688-2B916ED78D65}" destId="{0E7A95A0-3D3F-49B7-ADE4-8322066D9CB0}" srcOrd="0" destOrd="0" parTransId="{706CD76E-A50E-45EF-B0B1-3D4671B57B9B}" sibTransId="{E83D0A58-8B0E-4818-85DE-7C9DB300BF7A}"/>
    <dgm:cxn modelId="{9E62B459-D1FA-4190-AC3F-2BE2D8889EF3}" srcId="{0E7A95A0-3D3F-49B7-ADE4-8322066D9CB0}" destId="{63B63F1D-D1E4-4E9F-92EB-D69BB41C0696}" srcOrd="1" destOrd="0" parTransId="{0042675C-923B-43AA-994B-EE75433A32A2}" sibTransId="{218B20BC-1AB8-405A-9CAF-961BF1DB0436}"/>
    <dgm:cxn modelId="{C21F9DA8-5432-4310-9D2B-1894D904452F}" type="presOf" srcId="{0E7A95A0-3D3F-49B7-ADE4-8322066D9CB0}" destId="{153D639D-4324-47DC-9169-034250CFD3E7}" srcOrd="0" destOrd="0" presId="urn:microsoft.com/office/officeart/2005/8/layout/orgChart1"/>
    <dgm:cxn modelId="{5C0E8CD0-65B7-4292-B8B4-D0C516C1CA80}" type="presOf" srcId="{ECEFB53D-EF34-4471-8C83-45D557DCD2B1}" destId="{82D55C87-133F-457B-8A28-101182C38E3A}" srcOrd="0" destOrd="0" presId="urn:microsoft.com/office/officeart/2005/8/layout/orgChart1"/>
    <dgm:cxn modelId="{2F68C0D8-7E2A-4F2A-AD07-C9F067B3826D}" type="presOf" srcId="{74D536ED-6004-405B-976A-A0906C3D3BDE}" destId="{6B95A34C-A3DA-4544-9489-DAC58B9E3827}" srcOrd="1" destOrd="0" presId="urn:microsoft.com/office/officeart/2005/8/layout/orgChart1"/>
    <dgm:cxn modelId="{95C8FDDF-DB16-4844-B948-C119EC52C000}" type="presOf" srcId="{0042675C-923B-43AA-994B-EE75433A32A2}" destId="{933B0E24-6B9E-403D-9E8C-0E7C78D18AD2}" srcOrd="0" destOrd="0" presId="urn:microsoft.com/office/officeart/2005/8/layout/orgChart1"/>
    <dgm:cxn modelId="{BE4ECEC7-2B6D-49D4-BC0D-BF6AF9F5BD5E}" type="presParOf" srcId="{3ED3E2A4-30AA-405E-B635-3CB46DEBB234}" destId="{D523CBEB-C902-4813-9059-8C1D06CD805F}" srcOrd="0" destOrd="0" presId="urn:microsoft.com/office/officeart/2005/8/layout/orgChart1"/>
    <dgm:cxn modelId="{7AC97416-AEE7-4282-BC6D-CCA6C05D9A99}" type="presParOf" srcId="{D523CBEB-C902-4813-9059-8C1D06CD805F}" destId="{2A5DBFDF-C2C8-483B-A9F3-8C886D79ECAE}" srcOrd="0" destOrd="0" presId="urn:microsoft.com/office/officeart/2005/8/layout/orgChart1"/>
    <dgm:cxn modelId="{55794910-139A-46FD-8482-0ABB64657AB5}" type="presParOf" srcId="{2A5DBFDF-C2C8-483B-A9F3-8C886D79ECAE}" destId="{153D639D-4324-47DC-9169-034250CFD3E7}" srcOrd="0" destOrd="0" presId="urn:microsoft.com/office/officeart/2005/8/layout/orgChart1"/>
    <dgm:cxn modelId="{28FF46FD-045F-4A19-BB5A-77D2A9312AC9}" type="presParOf" srcId="{2A5DBFDF-C2C8-483B-A9F3-8C886D79ECAE}" destId="{058B302E-720E-4AB5-BA45-94D5DB5398CE}" srcOrd="1" destOrd="0" presId="urn:microsoft.com/office/officeart/2005/8/layout/orgChart1"/>
    <dgm:cxn modelId="{598928CB-5DA2-4579-9F6C-6BBE546BBBFB}" type="presParOf" srcId="{D523CBEB-C902-4813-9059-8C1D06CD805F}" destId="{6B298279-79E3-4FC4-8707-5CFDFAACC5C2}" srcOrd="1" destOrd="0" presId="urn:microsoft.com/office/officeart/2005/8/layout/orgChart1"/>
    <dgm:cxn modelId="{8EF51409-A811-4CE7-8D92-622CC4D7DCFE}" type="presParOf" srcId="{6B298279-79E3-4FC4-8707-5CFDFAACC5C2}" destId="{82D55C87-133F-457B-8A28-101182C38E3A}" srcOrd="0" destOrd="0" presId="urn:microsoft.com/office/officeart/2005/8/layout/orgChart1"/>
    <dgm:cxn modelId="{BDCAD17E-6FFB-4BD4-AF95-D8BA89EF80B6}" type="presParOf" srcId="{6B298279-79E3-4FC4-8707-5CFDFAACC5C2}" destId="{9C660A41-A746-4687-ADC8-24923FD3F6F8}" srcOrd="1" destOrd="0" presId="urn:microsoft.com/office/officeart/2005/8/layout/orgChart1"/>
    <dgm:cxn modelId="{B75407AC-C8D5-4747-89B5-35E5B16224CC}" type="presParOf" srcId="{9C660A41-A746-4687-ADC8-24923FD3F6F8}" destId="{01923541-215E-40FF-9F40-31209AFD406B}" srcOrd="0" destOrd="0" presId="urn:microsoft.com/office/officeart/2005/8/layout/orgChart1"/>
    <dgm:cxn modelId="{C319A636-7424-4D2B-B228-177BE9421362}" type="presParOf" srcId="{01923541-215E-40FF-9F40-31209AFD406B}" destId="{A8F7C558-F4F9-4DC7-9726-666649909EE3}" srcOrd="0" destOrd="0" presId="urn:microsoft.com/office/officeart/2005/8/layout/orgChart1"/>
    <dgm:cxn modelId="{6FF32D68-0A91-4095-A6A9-6C03608F38CD}" type="presParOf" srcId="{01923541-215E-40FF-9F40-31209AFD406B}" destId="{6B95A34C-A3DA-4544-9489-DAC58B9E3827}" srcOrd="1" destOrd="0" presId="urn:microsoft.com/office/officeart/2005/8/layout/orgChart1"/>
    <dgm:cxn modelId="{B2DE9892-6E1E-4848-B76B-17823DB1FD50}" type="presParOf" srcId="{9C660A41-A746-4687-ADC8-24923FD3F6F8}" destId="{F7BF8685-0C28-46D3-BF10-7C0B591C5992}" srcOrd="1" destOrd="0" presId="urn:microsoft.com/office/officeart/2005/8/layout/orgChart1"/>
    <dgm:cxn modelId="{A43BF42C-E1CC-44A8-A0CF-CB56BB982A3F}" type="presParOf" srcId="{9C660A41-A746-4687-ADC8-24923FD3F6F8}" destId="{8949C17F-7CEB-4833-9E62-DD3B6B08D692}" srcOrd="2" destOrd="0" presId="urn:microsoft.com/office/officeart/2005/8/layout/orgChart1"/>
    <dgm:cxn modelId="{8ADCE580-8E07-4C76-A792-6B1029220A7B}" type="presParOf" srcId="{6B298279-79E3-4FC4-8707-5CFDFAACC5C2}" destId="{933B0E24-6B9E-403D-9E8C-0E7C78D18AD2}" srcOrd="2" destOrd="0" presId="urn:microsoft.com/office/officeart/2005/8/layout/orgChart1"/>
    <dgm:cxn modelId="{141599E9-93AC-4EC8-81A3-E3B45F66B228}" type="presParOf" srcId="{6B298279-79E3-4FC4-8707-5CFDFAACC5C2}" destId="{75CC9D00-90DC-4377-BBED-FB98C850A97D}" srcOrd="3" destOrd="0" presId="urn:microsoft.com/office/officeart/2005/8/layout/orgChart1"/>
    <dgm:cxn modelId="{16728B5E-E4FD-4BE9-A004-61A3C92730D0}" type="presParOf" srcId="{75CC9D00-90DC-4377-BBED-FB98C850A97D}" destId="{C5048675-50D3-4672-BC14-7F4917990FC2}" srcOrd="0" destOrd="0" presId="urn:microsoft.com/office/officeart/2005/8/layout/orgChart1"/>
    <dgm:cxn modelId="{40F03A94-322C-4314-B49D-557B7C6CEAA7}" type="presParOf" srcId="{C5048675-50D3-4672-BC14-7F4917990FC2}" destId="{1CDA60E2-F10E-4DCD-BD55-28592414EC7B}" srcOrd="0" destOrd="0" presId="urn:microsoft.com/office/officeart/2005/8/layout/orgChart1"/>
    <dgm:cxn modelId="{6BC660F1-4F36-466C-9115-EC64DF4ABC34}" type="presParOf" srcId="{C5048675-50D3-4672-BC14-7F4917990FC2}" destId="{18C72641-E2B4-4224-90D6-1D34B40D03FB}" srcOrd="1" destOrd="0" presId="urn:microsoft.com/office/officeart/2005/8/layout/orgChart1"/>
    <dgm:cxn modelId="{E5D4FB60-FD7F-444E-931A-578E2ED99148}" type="presParOf" srcId="{75CC9D00-90DC-4377-BBED-FB98C850A97D}" destId="{B354A981-52D7-4D33-9498-710DD7B9CCDD}" srcOrd="1" destOrd="0" presId="urn:microsoft.com/office/officeart/2005/8/layout/orgChart1"/>
    <dgm:cxn modelId="{A2BBA71F-D359-49EF-A75E-9D25DA5F001A}" type="presParOf" srcId="{75CC9D00-90DC-4377-BBED-FB98C850A97D}" destId="{C80D730B-B8E0-4286-BB05-33C472863FF8}" srcOrd="2" destOrd="0" presId="urn:microsoft.com/office/officeart/2005/8/layout/orgChart1"/>
    <dgm:cxn modelId="{56A87BAB-39AD-4536-BBAD-E6E117DAE549}" type="presParOf" srcId="{D523CBEB-C902-4813-9059-8C1D06CD805F}" destId="{CCE02634-5BF6-4560-B3E1-331B850ACF33}"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A17A49-A35C-4ED7-812D-60900E71CB7C}"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C98C681C-DB4F-47E6-84E1-CA6205C072A3}">
      <dgm:prSet phldrT="[Text]"/>
      <dgm:spPr/>
      <dgm:t>
        <a:bodyPr/>
        <a:lstStyle/>
        <a:p>
          <a:r>
            <a:rPr lang="en-US" dirty="0"/>
            <a:t>Data Not Transmitted from GSTN</a:t>
          </a:r>
        </a:p>
      </dgm:t>
    </dgm:pt>
    <dgm:pt modelId="{8EE48DBE-4AFE-4198-8082-F66C8D2698B4}" type="parTrans" cxnId="{0CD72CCD-A857-4DAF-A256-0FEF85D7DF87}">
      <dgm:prSet/>
      <dgm:spPr/>
      <dgm:t>
        <a:bodyPr/>
        <a:lstStyle/>
        <a:p>
          <a:endParaRPr lang="en-US"/>
        </a:p>
      </dgm:t>
    </dgm:pt>
    <dgm:pt modelId="{B4AD89AE-9389-4A64-8461-CD3B9A484EDC}" type="sibTrans" cxnId="{0CD72CCD-A857-4DAF-A256-0FEF85D7DF87}">
      <dgm:prSet/>
      <dgm:spPr/>
      <dgm:t>
        <a:bodyPr/>
        <a:lstStyle/>
        <a:p>
          <a:endParaRPr lang="en-US"/>
        </a:p>
      </dgm:t>
    </dgm:pt>
    <dgm:pt modelId="{F5CD8208-398F-493E-95DE-5A993843FAFF}">
      <dgm:prSet phldrT="[Text]"/>
      <dgm:spPr/>
      <dgm:t>
        <a:bodyPr/>
        <a:lstStyle/>
        <a:p>
          <a:r>
            <a:rPr lang="en-US" dirty="0"/>
            <a:t>No Short Payment</a:t>
          </a:r>
        </a:p>
      </dgm:t>
    </dgm:pt>
    <dgm:pt modelId="{62F41481-7DF1-4F13-9A30-F0B7077EB221}" type="parTrans" cxnId="{0C63A28B-3800-4AFD-AD92-2C1AFD3B5FF6}">
      <dgm:prSet/>
      <dgm:spPr/>
      <dgm:t>
        <a:bodyPr/>
        <a:lstStyle/>
        <a:p>
          <a:endParaRPr lang="en-US"/>
        </a:p>
      </dgm:t>
    </dgm:pt>
    <dgm:pt modelId="{2597AE2D-A0D8-4F01-B94B-F2737C29189A}" type="sibTrans" cxnId="{0C63A28B-3800-4AFD-AD92-2C1AFD3B5FF6}">
      <dgm:prSet/>
      <dgm:spPr/>
      <dgm:t>
        <a:bodyPr/>
        <a:lstStyle/>
        <a:p>
          <a:endParaRPr lang="en-US"/>
        </a:p>
      </dgm:t>
    </dgm:pt>
    <dgm:pt modelId="{1A6918DE-4ABF-4BF5-A695-FE91EDECA71D}">
      <dgm:prSet phldrT="[Text]"/>
      <dgm:spPr/>
      <dgm:t>
        <a:bodyPr/>
        <a:lstStyle/>
        <a:p>
          <a:r>
            <a:rPr lang="en-US" dirty="0"/>
            <a:t>Short Payment</a:t>
          </a:r>
        </a:p>
      </dgm:t>
    </dgm:pt>
    <dgm:pt modelId="{817E4E57-8AA1-4B50-A04C-69680F123E6A}" type="parTrans" cxnId="{794778DA-921C-452A-B6DF-00DCBD6445B3}">
      <dgm:prSet/>
      <dgm:spPr/>
      <dgm:t>
        <a:bodyPr/>
        <a:lstStyle/>
        <a:p>
          <a:endParaRPr lang="en-US"/>
        </a:p>
      </dgm:t>
    </dgm:pt>
    <dgm:pt modelId="{7C8BCCE5-DBD7-4B4E-963D-65A97E510761}" type="sibTrans" cxnId="{794778DA-921C-452A-B6DF-00DCBD6445B3}">
      <dgm:prSet/>
      <dgm:spPr/>
      <dgm:t>
        <a:bodyPr/>
        <a:lstStyle/>
        <a:p>
          <a:endParaRPr lang="en-US"/>
        </a:p>
      </dgm:t>
    </dgm:pt>
    <dgm:pt modelId="{EB471773-F03E-4E77-9836-6B275E3C1180}">
      <dgm:prSet/>
      <dgm:spPr/>
      <dgm:t>
        <a:bodyPr/>
        <a:lstStyle/>
        <a:p>
          <a:r>
            <a:rPr lang="en-US" dirty="0"/>
            <a:t>IGST paid 3.1 (a) and 3.1(b) &gt;=GSTR1</a:t>
          </a:r>
        </a:p>
        <a:p>
          <a:r>
            <a:rPr lang="en-US" dirty="0"/>
            <a:t>For July to March’2018</a:t>
          </a:r>
        </a:p>
      </dgm:t>
    </dgm:pt>
    <dgm:pt modelId="{BD394DB9-D1A1-4B3C-B9EB-335CF0B251B4}" type="parTrans" cxnId="{E1ADEA56-A5F5-4F01-8A9A-DABC1C9460B2}">
      <dgm:prSet/>
      <dgm:spPr/>
      <dgm:t>
        <a:bodyPr/>
        <a:lstStyle/>
        <a:p>
          <a:endParaRPr lang="en-US"/>
        </a:p>
      </dgm:t>
    </dgm:pt>
    <dgm:pt modelId="{9CEB1F94-50BE-445E-BE2A-E9E29D10AC07}" type="sibTrans" cxnId="{E1ADEA56-A5F5-4F01-8A9A-DABC1C9460B2}">
      <dgm:prSet/>
      <dgm:spPr/>
      <dgm:t>
        <a:bodyPr/>
        <a:lstStyle/>
        <a:p>
          <a:endParaRPr lang="en-US"/>
        </a:p>
      </dgm:t>
    </dgm:pt>
    <dgm:pt modelId="{5F1F92BD-7183-4B8C-B267-1B063F562E71}">
      <dgm:prSet/>
      <dgm:spPr/>
      <dgm:t>
        <a:bodyPr/>
        <a:lstStyle/>
        <a:p>
          <a:r>
            <a:rPr lang="en-US" dirty="0"/>
            <a:t>IGST paid 3.1(a)(3.1b)&lt;=GSTR1</a:t>
          </a:r>
        </a:p>
      </dgm:t>
    </dgm:pt>
    <dgm:pt modelId="{408FAE45-A0E4-4A60-971E-7C46EC4A7523}" type="parTrans" cxnId="{A1A19E3A-440D-4224-B885-25FD58E2B6E6}">
      <dgm:prSet/>
      <dgm:spPr/>
      <dgm:t>
        <a:bodyPr/>
        <a:lstStyle/>
        <a:p>
          <a:endParaRPr lang="en-US"/>
        </a:p>
      </dgm:t>
    </dgm:pt>
    <dgm:pt modelId="{CFD35316-8569-4E8D-A76D-FF79F0A2348E}" type="sibTrans" cxnId="{A1A19E3A-440D-4224-B885-25FD58E2B6E6}">
      <dgm:prSet/>
      <dgm:spPr/>
      <dgm:t>
        <a:bodyPr/>
        <a:lstStyle/>
        <a:p>
          <a:endParaRPr lang="en-US"/>
        </a:p>
      </dgm:t>
    </dgm:pt>
    <dgm:pt modelId="{866ACB00-9A11-461C-BE13-00E9A2564EB6}" type="pres">
      <dgm:prSet presAssocID="{74A17A49-A35C-4ED7-812D-60900E71CB7C}" presName="hierChild1" presStyleCnt="0">
        <dgm:presLayoutVars>
          <dgm:orgChart val="1"/>
          <dgm:chPref val="1"/>
          <dgm:dir/>
          <dgm:animOne val="branch"/>
          <dgm:animLvl val="lvl"/>
          <dgm:resizeHandles/>
        </dgm:presLayoutVars>
      </dgm:prSet>
      <dgm:spPr/>
    </dgm:pt>
    <dgm:pt modelId="{63E45F39-1C9A-42AD-B033-3FB7245434DF}" type="pres">
      <dgm:prSet presAssocID="{C98C681C-DB4F-47E6-84E1-CA6205C072A3}" presName="hierRoot1" presStyleCnt="0">
        <dgm:presLayoutVars>
          <dgm:hierBranch val="init"/>
        </dgm:presLayoutVars>
      </dgm:prSet>
      <dgm:spPr/>
    </dgm:pt>
    <dgm:pt modelId="{8C9AC8BF-A877-4AC9-9594-6DB700EA6136}" type="pres">
      <dgm:prSet presAssocID="{C98C681C-DB4F-47E6-84E1-CA6205C072A3}" presName="rootComposite1" presStyleCnt="0"/>
      <dgm:spPr/>
    </dgm:pt>
    <dgm:pt modelId="{CF9D70D0-02E4-42CD-9BE3-74475F8F6662}" type="pres">
      <dgm:prSet presAssocID="{C98C681C-DB4F-47E6-84E1-CA6205C072A3}" presName="rootText1" presStyleLbl="node0" presStyleIdx="0" presStyleCnt="1">
        <dgm:presLayoutVars>
          <dgm:chPref val="3"/>
        </dgm:presLayoutVars>
      </dgm:prSet>
      <dgm:spPr/>
    </dgm:pt>
    <dgm:pt modelId="{26B6D7A4-250E-4D1E-AAC3-988DB2EE81A1}" type="pres">
      <dgm:prSet presAssocID="{C98C681C-DB4F-47E6-84E1-CA6205C072A3}" presName="rootConnector1" presStyleLbl="node1" presStyleIdx="0" presStyleCnt="0"/>
      <dgm:spPr/>
    </dgm:pt>
    <dgm:pt modelId="{252E2BAE-A9CC-4CF5-B6E3-4A2AB05EDC9F}" type="pres">
      <dgm:prSet presAssocID="{C98C681C-DB4F-47E6-84E1-CA6205C072A3}" presName="hierChild2" presStyleCnt="0"/>
      <dgm:spPr/>
    </dgm:pt>
    <dgm:pt modelId="{D1256516-A531-461B-BF86-3AA78598E70C}" type="pres">
      <dgm:prSet presAssocID="{62F41481-7DF1-4F13-9A30-F0B7077EB221}" presName="Name37" presStyleLbl="parChTrans1D2" presStyleIdx="0" presStyleCnt="2"/>
      <dgm:spPr/>
    </dgm:pt>
    <dgm:pt modelId="{136608A9-428E-4729-802D-1F4FDF564E8D}" type="pres">
      <dgm:prSet presAssocID="{F5CD8208-398F-493E-95DE-5A993843FAFF}" presName="hierRoot2" presStyleCnt="0">
        <dgm:presLayoutVars>
          <dgm:hierBranch val="init"/>
        </dgm:presLayoutVars>
      </dgm:prSet>
      <dgm:spPr/>
    </dgm:pt>
    <dgm:pt modelId="{AEA15075-19C8-4664-9B44-36A9762A0304}" type="pres">
      <dgm:prSet presAssocID="{F5CD8208-398F-493E-95DE-5A993843FAFF}" presName="rootComposite" presStyleCnt="0"/>
      <dgm:spPr/>
    </dgm:pt>
    <dgm:pt modelId="{B8EBD8B4-52D9-4208-8499-F670741EA2E3}" type="pres">
      <dgm:prSet presAssocID="{F5CD8208-398F-493E-95DE-5A993843FAFF}" presName="rootText" presStyleLbl="node2" presStyleIdx="0" presStyleCnt="2">
        <dgm:presLayoutVars>
          <dgm:chPref val="3"/>
        </dgm:presLayoutVars>
      </dgm:prSet>
      <dgm:spPr/>
    </dgm:pt>
    <dgm:pt modelId="{9FA47D82-6318-4285-8EDA-14AB5B9D7A2F}" type="pres">
      <dgm:prSet presAssocID="{F5CD8208-398F-493E-95DE-5A993843FAFF}" presName="rootConnector" presStyleLbl="node2" presStyleIdx="0" presStyleCnt="2"/>
      <dgm:spPr/>
    </dgm:pt>
    <dgm:pt modelId="{886320E3-9069-4CEF-977F-A971EF17FCA2}" type="pres">
      <dgm:prSet presAssocID="{F5CD8208-398F-493E-95DE-5A993843FAFF}" presName="hierChild4" presStyleCnt="0"/>
      <dgm:spPr/>
    </dgm:pt>
    <dgm:pt modelId="{FE38F9DA-FCD7-4D01-9503-ECB6930BE8CC}" type="pres">
      <dgm:prSet presAssocID="{BD394DB9-D1A1-4B3C-B9EB-335CF0B251B4}" presName="Name37" presStyleLbl="parChTrans1D3" presStyleIdx="0" presStyleCnt="2"/>
      <dgm:spPr/>
    </dgm:pt>
    <dgm:pt modelId="{51F99DF2-7B65-4C2C-B885-031B371A1617}" type="pres">
      <dgm:prSet presAssocID="{EB471773-F03E-4E77-9836-6B275E3C1180}" presName="hierRoot2" presStyleCnt="0">
        <dgm:presLayoutVars>
          <dgm:hierBranch val="init"/>
        </dgm:presLayoutVars>
      </dgm:prSet>
      <dgm:spPr/>
    </dgm:pt>
    <dgm:pt modelId="{8575FF44-7C9B-4AB8-BCCA-7A66CD0CD983}" type="pres">
      <dgm:prSet presAssocID="{EB471773-F03E-4E77-9836-6B275E3C1180}" presName="rootComposite" presStyleCnt="0"/>
      <dgm:spPr/>
    </dgm:pt>
    <dgm:pt modelId="{E646FAD5-BEC6-40E6-AA48-2CB5C986B52F}" type="pres">
      <dgm:prSet presAssocID="{EB471773-F03E-4E77-9836-6B275E3C1180}" presName="rootText" presStyleLbl="node3" presStyleIdx="0" presStyleCnt="2">
        <dgm:presLayoutVars>
          <dgm:chPref val="3"/>
        </dgm:presLayoutVars>
      </dgm:prSet>
      <dgm:spPr/>
    </dgm:pt>
    <dgm:pt modelId="{3E36864C-2BFE-4B6F-BADE-6C7E8566390F}" type="pres">
      <dgm:prSet presAssocID="{EB471773-F03E-4E77-9836-6B275E3C1180}" presName="rootConnector" presStyleLbl="node3" presStyleIdx="0" presStyleCnt="2"/>
      <dgm:spPr/>
    </dgm:pt>
    <dgm:pt modelId="{7B5111EF-96EC-4604-BD4A-09BAD9D38A89}" type="pres">
      <dgm:prSet presAssocID="{EB471773-F03E-4E77-9836-6B275E3C1180}" presName="hierChild4" presStyleCnt="0"/>
      <dgm:spPr/>
    </dgm:pt>
    <dgm:pt modelId="{477C8A0E-4CE0-4150-BA21-F559BCE029F6}" type="pres">
      <dgm:prSet presAssocID="{EB471773-F03E-4E77-9836-6B275E3C1180}" presName="hierChild5" presStyleCnt="0"/>
      <dgm:spPr/>
    </dgm:pt>
    <dgm:pt modelId="{AC1F024F-3B7C-49EB-9260-B1841DA48744}" type="pres">
      <dgm:prSet presAssocID="{F5CD8208-398F-493E-95DE-5A993843FAFF}" presName="hierChild5" presStyleCnt="0"/>
      <dgm:spPr/>
    </dgm:pt>
    <dgm:pt modelId="{BB1000FC-DE70-44B6-9C5D-F1ADFF108C00}" type="pres">
      <dgm:prSet presAssocID="{817E4E57-8AA1-4B50-A04C-69680F123E6A}" presName="Name37" presStyleLbl="parChTrans1D2" presStyleIdx="1" presStyleCnt="2"/>
      <dgm:spPr/>
    </dgm:pt>
    <dgm:pt modelId="{CE1D12C1-EB0F-46E4-9273-B61A9F94D121}" type="pres">
      <dgm:prSet presAssocID="{1A6918DE-4ABF-4BF5-A695-FE91EDECA71D}" presName="hierRoot2" presStyleCnt="0">
        <dgm:presLayoutVars>
          <dgm:hierBranch val="init"/>
        </dgm:presLayoutVars>
      </dgm:prSet>
      <dgm:spPr/>
    </dgm:pt>
    <dgm:pt modelId="{1CC2F288-6B02-4323-9D65-8010CC78FF56}" type="pres">
      <dgm:prSet presAssocID="{1A6918DE-4ABF-4BF5-A695-FE91EDECA71D}" presName="rootComposite" presStyleCnt="0"/>
      <dgm:spPr/>
    </dgm:pt>
    <dgm:pt modelId="{BE3F5890-A5F7-493D-993C-9E318E5B2436}" type="pres">
      <dgm:prSet presAssocID="{1A6918DE-4ABF-4BF5-A695-FE91EDECA71D}" presName="rootText" presStyleLbl="node2" presStyleIdx="1" presStyleCnt="2" custLinFactNeighborY="-1065">
        <dgm:presLayoutVars>
          <dgm:chPref val="3"/>
        </dgm:presLayoutVars>
      </dgm:prSet>
      <dgm:spPr/>
    </dgm:pt>
    <dgm:pt modelId="{6877CF7C-9895-4EFC-82F8-9EC23AE3C9E4}" type="pres">
      <dgm:prSet presAssocID="{1A6918DE-4ABF-4BF5-A695-FE91EDECA71D}" presName="rootConnector" presStyleLbl="node2" presStyleIdx="1" presStyleCnt="2"/>
      <dgm:spPr/>
    </dgm:pt>
    <dgm:pt modelId="{C4C71FD0-1D9A-4062-8AA6-622FF695A663}" type="pres">
      <dgm:prSet presAssocID="{1A6918DE-4ABF-4BF5-A695-FE91EDECA71D}" presName="hierChild4" presStyleCnt="0"/>
      <dgm:spPr/>
    </dgm:pt>
    <dgm:pt modelId="{5097035A-5B9C-4017-95A7-EF48AB3EC1F6}" type="pres">
      <dgm:prSet presAssocID="{408FAE45-A0E4-4A60-971E-7C46EC4A7523}" presName="Name37" presStyleLbl="parChTrans1D3" presStyleIdx="1" presStyleCnt="2"/>
      <dgm:spPr/>
    </dgm:pt>
    <dgm:pt modelId="{9AE115E2-EF91-4EA2-A840-5052CB3791C8}" type="pres">
      <dgm:prSet presAssocID="{5F1F92BD-7183-4B8C-B267-1B063F562E71}" presName="hierRoot2" presStyleCnt="0">
        <dgm:presLayoutVars>
          <dgm:hierBranch val="init"/>
        </dgm:presLayoutVars>
      </dgm:prSet>
      <dgm:spPr/>
    </dgm:pt>
    <dgm:pt modelId="{A5CB281D-BD7D-42FD-A63C-9D296094F72C}" type="pres">
      <dgm:prSet presAssocID="{5F1F92BD-7183-4B8C-B267-1B063F562E71}" presName="rootComposite" presStyleCnt="0"/>
      <dgm:spPr/>
    </dgm:pt>
    <dgm:pt modelId="{799A3960-8B66-4E87-A8E9-63D13ADABC27}" type="pres">
      <dgm:prSet presAssocID="{5F1F92BD-7183-4B8C-B267-1B063F562E71}" presName="rootText" presStyleLbl="node3" presStyleIdx="1" presStyleCnt="2">
        <dgm:presLayoutVars>
          <dgm:chPref val="3"/>
        </dgm:presLayoutVars>
      </dgm:prSet>
      <dgm:spPr/>
    </dgm:pt>
    <dgm:pt modelId="{5CDBA44E-FD43-46A5-95CA-DDC28C2F7EB8}" type="pres">
      <dgm:prSet presAssocID="{5F1F92BD-7183-4B8C-B267-1B063F562E71}" presName="rootConnector" presStyleLbl="node3" presStyleIdx="1" presStyleCnt="2"/>
      <dgm:spPr/>
    </dgm:pt>
    <dgm:pt modelId="{840CA39B-0177-4DDC-86BB-C75DBFD47157}" type="pres">
      <dgm:prSet presAssocID="{5F1F92BD-7183-4B8C-B267-1B063F562E71}" presName="hierChild4" presStyleCnt="0"/>
      <dgm:spPr/>
    </dgm:pt>
    <dgm:pt modelId="{42757098-D4DE-4E79-937C-6069382D0249}" type="pres">
      <dgm:prSet presAssocID="{5F1F92BD-7183-4B8C-B267-1B063F562E71}" presName="hierChild5" presStyleCnt="0"/>
      <dgm:spPr/>
    </dgm:pt>
    <dgm:pt modelId="{4CDE7296-E3C9-45D6-9ADF-EE518ACD05AE}" type="pres">
      <dgm:prSet presAssocID="{1A6918DE-4ABF-4BF5-A695-FE91EDECA71D}" presName="hierChild5" presStyleCnt="0"/>
      <dgm:spPr/>
    </dgm:pt>
    <dgm:pt modelId="{4EA2E4A4-C52A-4349-897A-0A5C2C017F8B}" type="pres">
      <dgm:prSet presAssocID="{C98C681C-DB4F-47E6-84E1-CA6205C072A3}" presName="hierChild3" presStyleCnt="0"/>
      <dgm:spPr/>
    </dgm:pt>
  </dgm:ptLst>
  <dgm:cxnLst>
    <dgm:cxn modelId="{1383673A-6C11-429F-B094-B18A83D6B5D4}" type="presOf" srcId="{C98C681C-DB4F-47E6-84E1-CA6205C072A3}" destId="{CF9D70D0-02E4-42CD-9BE3-74475F8F6662}" srcOrd="0" destOrd="0" presId="urn:microsoft.com/office/officeart/2005/8/layout/orgChart1"/>
    <dgm:cxn modelId="{A1A19E3A-440D-4224-B885-25FD58E2B6E6}" srcId="{1A6918DE-4ABF-4BF5-A695-FE91EDECA71D}" destId="{5F1F92BD-7183-4B8C-B267-1B063F562E71}" srcOrd="0" destOrd="0" parTransId="{408FAE45-A0E4-4A60-971E-7C46EC4A7523}" sibTransId="{CFD35316-8569-4E8D-A76D-FF79F0A2348E}"/>
    <dgm:cxn modelId="{3CD1703D-8265-4F1E-9F1A-968618400751}" type="presOf" srcId="{F5CD8208-398F-493E-95DE-5A993843FAFF}" destId="{B8EBD8B4-52D9-4208-8499-F670741EA2E3}" srcOrd="0" destOrd="0" presId="urn:microsoft.com/office/officeart/2005/8/layout/orgChart1"/>
    <dgm:cxn modelId="{B9CABC3F-4B4F-4B29-B925-C03C2E6B67ED}" type="presOf" srcId="{62F41481-7DF1-4F13-9A30-F0B7077EB221}" destId="{D1256516-A531-461B-BF86-3AA78598E70C}" srcOrd="0" destOrd="0" presId="urn:microsoft.com/office/officeart/2005/8/layout/orgChart1"/>
    <dgm:cxn modelId="{18268660-BA98-4209-B122-F9DFDF174742}" type="presOf" srcId="{EB471773-F03E-4E77-9836-6B275E3C1180}" destId="{3E36864C-2BFE-4B6F-BADE-6C7E8566390F}" srcOrd="1" destOrd="0" presId="urn:microsoft.com/office/officeart/2005/8/layout/orgChart1"/>
    <dgm:cxn modelId="{584B3441-84DE-4914-B260-D810DE884554}" type="presOf" srcId="{C98C681C-DB4F-47E6-84E1-CA6205C072A3}" destId="{26B6D7A4-250E-4D1E-AAC3-988DB2EE81A1}" srcOrd="1" destOrd="0" presId="urn:microsoft.com/office/officeart/2005/8/layout/orgChart1"/>
    <dgm:cxn modelId="{6378B663-C606-48A6-8476-3E7A27DB81DF}" type="presOf" srcId="{F5CD8208-398F-493E-95DE-5A993843FAFF}" destId="{9FA47D82-6318-4285-8EDA-14AB5B9D7A2F}" srcOrd="1" destOrd="0" presId="urn:microsoft.com/office/officeart/2005/8/layout/orgChart1"/>
    <dgm:cxn modelId="{22C05649-81BC-4358-8596-872D2EF724B4}" type="presOf" srcId="{EB471773-F03E-4E77-9836-6B275E3C1180}" destId="{E646FAD5-BEC6-40E6-AA48-2CB5C986B52F}" srcOrd="0" destOrd="0" presId="urn:microsoft.com/office/officeart/2005/8/layout/orgChart1"/>
    <dgm:cxn modelId="{E1ADEA56-A5F5-4F01-8A9A-DABC1C9460B2}" srcId="{F5CD8208-398F-493E-95DE-5A993843FAFF}" destId="{EB471773-F03E-4E77-9836-6B275E3C1180}" srcOrd="0" destOrd="0" parTransId="{BD394DB9-D1A1-4B3C-B9EB-335CF0B251B4}" sibTransId="{9CEB1F94-50BE-445E-BE2A-E9E29D10AC07}"/>
    <dgm:cxn modelId="{F030D588-7905-424B-A925-5D7727A608DA}" type="presOf" srcId="{74A17A49-A35C-4ED7-812D-60900E71CB7C}" destId="{866ACB00-9A11-461C-BE13-00E9A2564EB6}" srcOrd="0" destOrd="0" presId="urn:microsoft.com/office/officeart/2005/8/layout/orgChart1"/>
    <dgm:cxn modelId="{0C63A28B-3800-4AFD-AD92-2C1AFD3B5FF6}" srcId="{C98C681C-DB4F-47E6-84E1-CA6205C072A3}" destId="{F5CD8208-398F-493E-95DE-5A993843FAFF}" srcOrd="0" destOrd="0" parTransId="{62F41481-7DF1-4F13-9A30-F0B7077EB221}" sibTransId="{2597AE2D-A0D8-4F01-B94B-F2737C29189A}"/>
    <dgm:cxn modelId="{227B79AB-CCB9-4FEA-91A7-97F7790D6194}" type="presOf" srcId="{408FAE45-A0E4-4A60-971E-7C46EC4A7523}" destId="{5097035A-5B9C-4017-95A7-EF48AB3EC1F6}" srcOrd="0" destOrd="0" presId="urn:microsoft.com/office/officeart/2005/8/layout/orgChart1"/>
    <dgm:cxn modelId="{AB1627B9-644F-4C0D-979D-A61E9B4407A8}" type="presOf" srcId="{5F1F92BD-7183-4B8C-B267-1B063F562E71}" destId="{799A3960-8B66-4E87-A8E9-63D13ADABC27}" srcOrd="0" destOrd="0" presId="urn:microsoft.com/office/officeart/2005/8/layout/orgChart1"/>
    <dgm:cxn modelId="{587E56BE-3520-4DE4-8E75-80B5E783A77A}" type="presOf" srcId="{BD394DB9-D1A1-4B3C-B9EB-335CF0B251B4}" destId="{FE38F9DA-FCD7-4D01-9503-ECB6930BE8CC}" srcOrd="0" destOrd="0" presId="urn:microsoft.com/office/officeart/2005/8/layout/orgChart1"/>
    <dgm:cxn modelId="{0CD72CCD-A857-4DAF-A256-0FEF85D7DF87}" srcId="{74A17A49-A35C-4ED7-812D-60900E71CB7C}" destId="{C98C681C-DB4F-47E6-84E1-CA6205C072A3}" srcOrd="0" destOrd="0" parTransId="{8EE48DBE-4AFE-4198-8082-F66C8D2698B4}" sibTransId="{B4AD89AE-9389-4A64-8461-CD3B9A484EDC}"/>
    <dgm:cxn modelId="{EB75E0D7-4478-40AE-9E0E-F45D46863720}" type="presOf" srcId="{5F1F92BD-7183-4B8C-B267-1B063F562E71}" destId="{5CDBA44E-FD43-46A5-95CA-DDC28C2F7EB8}" srcOrd="1" destOrd="0" presId="urn:microsoft.com/office/officeart/2005/8/layout/orgChart1"/>
    <dgm:cxn modelId="{794778DA-921C-452A-B6DF-00DCBD6445B3}" srcId="{C98C681C-DB4F-47E6-84E1-CA6205C072A3}" destId="{1A6918DE-4ABF-4BF5-A695-FE91EDECA71D}" srcOrd="1" destOrd="0" parTransId="{817E4E57-8AA1-4B50-A04C-69680F123E6A}" sibTransId="{7C8BCCE5-DBD7-4B4E-963D-65A97E510761}"/>
    <dgm:cxn modelId="{EC5F12E6-A778-4441-AA5F-D7CAEEFC338F}" type="presOf" srcId="{1A6918DE-4ABF-4BF5-A695-FE91EDECA71D}" destId="{6877CF7C-9895-4EFC-82F8-9EC23AE3C9E4}" srcOrd="1" destOrd="0" presId="urn:microsoft.com/office/officeart/2005/8/layout/orgChart1"/>
    <dgm:cxn modelId="{41FEF0F2-2C71-4BB7-A110-6AAC0935A96B}" type="presOf" srcId="{1A6918DE-4ABF-4BF5-A695-FE91EDECA71D}" destId="{BE3F5890-A5F7-493D-993C-9E318E5B2436}" srcOrd="0" destOrd="0" presId="urn:microsoft.com/office/officeart/2005/8/layout/orgChart1"/>
    <dgm:cxn modelId="{C661C7F3-E794-4A5B-823B-889C95244E13}" type="presOf" srcId="{817E4E57-8AA1-4B50-A04C-69680F123E6A}" destId="{BB1000FC-DE70-44B6-9C5D-F1ADFF108C00}" srcOrd="0" destOrd="0" presId="urn:microsoft.com/office/officeart/2005/8/layout/orgChart1"/>
    <dgm:cxn modelId="{5913CF3C-A436-46DA-A856-59E54191662F}" type="presParOf" srcId="{866ACB00-9A11-461C-BE13-00E9A2564EB6}" destId="{63E45F39-1C9A-42AD-B033-3FB7245434DF}" srcOrd="0" destOrd="0" presId="urn:microsoft.com/office/officeart/2005/8/layout/orgChart1"/>
    <dgm:cxn modelId="{9D8EF3C0-270C-4981-94FA-27C46E7111BF}" type="presParOf" srcId="{63E45F39-1C9A-42AD-B033-3FB7245434DF}" destId="{8C9AC8BF-A877-4AC9-9594-6DB700EA6136}" srcOrd="0" destOrd="0" presId="urn:microsoft.com/office/officeart/2005/8/layout/orgChart1"/>
    <dgm:cxn modelId="{3ED9ED06-245E-446F-B1EF-0EBCF2BF42B4}" type="presParOf" srcId="{8C9AC8BF-A877-4AC9-9594-6DB700EA6136}" destId="{CF9D70D0-02E4-42CD-9BE3-74475F8F6662}" srcOrd="0" destOrd="0" presId="urn:microsoft.com/office/officeart/2005/8/layout/orgChart1"/>
    <dgm:cxn modelId="{736EED87-709A-4F00-A4CF-B2EAB7442EC0}" type="presParOf" srcId="{8C9AC8BF-A877-4AC9-9594-6DB700EA6136}" destId="{26B6D7A4-250E-4D1E-AAC3-988DB2EE81A1}" srcOrd="1" destOrd="0" presId="urn:microsoft.com/office/officeart/2005/8/layout/orgChart1"/>
    <dgm:cxn modelId="{A83CCEED-7644-4BB0-8806-CA5B2DCEEB75}" type="presParOf" srcId="{63E45F39-1C9A-42AD-B033-3FB7245434DF}" destId="{252E2BAE-A9CC-4CF5-B6E3-4A2AB05EDC9F}" srcOrd="1" destOrd="0" presId="urn:microsoft.com/office/officeart/2005/8/layout/orgChart1"/>
    <dgm:cxn modelId="{1CC44F9F-BFE4-4626-9EB0-25D79A8B9C6D}" type="presParOf" srcId="{252E2BAE-A9CC-4CF5-B6E3-4A2AB05EDC9F}" destId="{D1256516-A531-461B-BF86-3AA78598E70C}" srcOrd="0" destOrd="0" presId="urn:microsoft.com/office/officeart/2005/8/layout/orgChart1"/>
    <dgm:cxn modelId="{792DB10D-4560-4733-B9DF-C524B66B4032}" type="presParOf" srcId="{252E2BAE-A9CC-4CF5-B6E3-4A2AB05EDC9F}" destId="{136608A9-428E-4729-802D-1F4FDF564E8D}" srcOrd="1" destOrd="0" presId="urn:microsoft.com/office/officeart/2005/8/layout/orgChart1"/>
    <dgm:cxn modelId="{57701929-1D79-48FE-835D-74057B817046}" type="presParOf" srcId="{136608A9-428E-4729-802D-1F4FDF564E8D}" destId="{AEA15075-19C8-4664-9B44-36A9762A0304}" srcOrd="0" destOrd="0" presId="urn:microsoft.com/office/officeart/2005/8/layout/orgChart1"/>
    <dgm:cxn modelId="{6BE52998-9A10-43EB-9F69-3483B1EA1239}" type="presParOf" srcId="{AEA15075-19C8-4664-9B44-36A9762A0304}" destId="{B8EBD8B4-52D9-4208-8499-F670741EA2E3}" srcOrd="0" destOrd="0" presId="urn:microsoft.com/office/officeart/2005/8/layout/orgChart1"/>
    <dgm:cxn modelId="{3E102A78-70FA-414F-95C1-5E3B541CE117}" type="presParOf" srcId="{AEA15075-19C8-4664-9B44-36A9762A0304}" destId="{9FA47D82-6318-4285-8EDA-14AB5B9D7A2F}" srcOrd="1" destOrd="0" presId="urn:microsoft.com/office/officeart/2005/8/layout/orgChart1"/>
    <dgm:cxn modelId="{85802024-2982-48FB-8242-67AF641EE032}" type="presParOf" srcId="{136608A9-428E-4729-802D-1F4FDF564E8D}" destId="{886320E3-9069-4CEF-977F-A971EF17FCA2}" srcOrd="1" destOrd="0" presId="urn:microsoft.com/office/officeart/2005/8/layout/orgChart1"/>
    <dgm:cxn modelId="{A99F7372-EFCE-40AC-9D30-166448BCAA87}" type="presParOf" srcId="{886320E3-9069-4CEF-977F-A971EF17FCA2}" destId="{FE38F9DA-FCD7-4D01-9503-ECB6930BE8CC}" srcOrd="0" destOrd="0" presId="urn:microsoft.com/office/officeart/2005/8/layout/orgChart1"/>
    <dgm:cxn modelId="{5D7076D3-455C-47E9-BD95-003C4A323781}" type="presParOf" srcId="{886320E3-9069-4CEF-977F-A971EF17FCA2}" destId="{51F99DF2-7B65-4C2C-B885-031B371A1617}" srcOrd="1" destOrd="0" presId="urn:microsoft.com/office/officeart/2005/8/layout/orgChart1"/>
    <dgm:cxn modelId="{A9D97068-BA3F-495D-B123-6673F0D4D9E8}" type="presParOf" srcId="{51F99DF2-7B65-4C2C-B885-031B371A1617}" destId="{8575FF44-7C9B-4AB8-BCCA-7A66CD0CD983}" srcOrd="0" destOrd="0" presId="urn:microsoft.com/office/officeart/2005/8/layout/orgChart1"/>
    <dgm:cxn modelId="{5ABB2D17-ABF4-4F67-91D1-BB374D8621F4}" type="presParOf" srcId="{8575FF44-7C9B-4AB8-BCCA-7A66CD0CD983}" destId="{E646FAD5-BEC6-40E6-AA48-2CB5C986B52F}" srcOrd="0" destOrd="0" presId="urn:microsoft.com/office/officeart/2005/8/layout/orgChart1"/>
    <dgm:cxn modelId="{4DE04328-E6EA-4376-BDF9-F6019EF05AA0}" type="presParOf" srcId="{8575FF44-7C9B-4AB8-BCCA-7A66CD0CD983}" destId="{3E36864C-2BFE-4B6F-BADE-6C7E8566390F}" srcOrd="1" destOrd="0" presId="urn:microsoft.com/office/officeart/2005/8/layout/orgChart1"/>
    <dgm:cxn modelId="{862DE8BC-41D8-499D-90F9-FDF30F6AB5E5}" type="presParOf" srcId="{51F99DF2-7B65-4C2C-B885-031B371A1617}" destId="{7B5111EF-96EC-4604-BD4A-09BAD9D38A89}" srcOrd="1" destOrd="0" presId="urn:microsoft.com/office/officeart/2005/8/layout/orgChart1"/>
    <dgm:cxn modelId="{28335AA5-2C5B-48AC-8FAB-C97A7EC608F9}" type="presParOf" srcId="{51F99DF2-7B65-4C2C-B885-031B371A1617}" destId="{477C8A0E-4CE0-4150-BA21-F559BCE029F6}" srcOrd="2" destOrd="0" presId="urn:microsoft.com/office/officeart/2005/8/layout/orgChart1"/>
    <dgm:cxn modelId="{CA351D95-44CB-4596-8F09-B7F08E8DD5C5}" type="presParOf" srcId="{136608A9-428E-4729-802D-1F4FDF564E8D}" destId="{AC1F024F-3B7C-49EB-9260-B1841DA48744}" srcOrd="2" destOrd="0" presId="urn:microsoft.com/office/officeart/2005/8/layout/orgChart1"/>
    <dgm:cxn modelId="{58403019-CAD0-4ED2-975F-BA7AF8EA6B4F}" type="presParOf" srcId="{252E2BAE-A9CC-4CF5-B6E3-4A2AB05EDC9F}" destId="{BB1000FC-DE70-44B6-9C5D-F1ADFF108C00}" srcOrd="2" destOrd="0" presId="urn:microsoft.com/office/officeart/2005/8/layout/orgChart1"/>
    <dgm:cxn modelId="{19B1A71D-CD8C-4D48-8F25-FAAAA4D860D2}" type="presParOf" srcId="{252E2BAE-A9CC-4CF5-B6E3-4A2AB05EDC9F}" destId="{CE1D12C1-EB0F-46E4-9273-B61A9F94D121}" srcOrd="3" destOrd="0" presId="urn:microsoft.com/office/officeart/2005/8/layout/orgChart1"/>
    <dgm:cxn modelId="{A71E68DE-0ECB-4F32-B5A6-20A27C860B6C}" type="presParOf" srcId="{CE1D12C1-EB0F-46E4-9273-B61A9F94D121}" destId="{1CC2F288-6B02-4323-9D65-8010CC78FF56}" srcOrd="0" destOrd="0" presId="urn:microsoft.com/office/officeart/2005/8/layout/orgChart1"/>
    <dgm:cxn modelId="{4B4D4AF6-3239-442A-802E-96CC8749262D}" type="presParOf" srcId="{1CC2F288-6B02-4323-9D65-8010CC78FF56}" destId="{BE3F5890-A5F7-493D-993C-9E318E5B2436}" srcOrd="0" destOrd="0" presId="urn:microsoft.com/office/officeart/2005/8/layout/orgChart1"/>
    <dgm:cxn modelId="{167304A2-6A8B-4BB6-B5E0-9C932717D38E}" type="presParOf" srcId="{1CC2F288-6B02-4323-9D65-8010CC78FF56}" destId="{6877CF7C-9895-4EFC-82F8-9EC23AE3C9E4}" srcOrd="1" destOrd="0" presId="urn:microsoft.com/office/officeart/2005/8/layout/orgChart1"/>
    <dgm:cxn modelId="{4C81AF44-1ED0-46FD-8A37-F462C51E008D}" type="presParOf" srcId="{CE1D12C1-EB0F-46E4-9273-B61A9F94D121}" destId="{C4C71FD0-1D9A-4062-8AA6-622FF695A663}" srcOrd="1" destOrd="0" presId="urn:microsoft.com/office/officeart/2005/8/layout/orgChart1"/>
    <dgm:cxn modelId="{F00CD019-434F-41D6-84A5-EB588E36F56B}" type="presParOf" srcId="{C4C71FD0-1D9A-4062-8AA6-622FF695A663}" destId="{5097035A-5B9C-4017-95A7-EF48AB3EC1F6}" srcOrd="0" destOrd="0" presId="urn:microsoft.com/office/officeart/2005/8/layout/orgChart1"/>
    <dgm:cxn modelId="{5E36A697-D555-41DD-A4E1-058D9E814F6E}" type="presParOf" srcId="{C4C71FD0-1D9A-4062-8AA6-622FF695A663}" destId="{9AE115E2-EF91-4EA2-A840-5052CB3791C8}" srcOrd="1" destOrd="0" presId="urn:microsoft.com/office/officeart/2005/8/layout/orgChart1"/>
    <dgm:cxn modelId="{712B4D2D-4755-4010-A945-ED14B3ECFC12}" type="presParOf" srcId="{9AE115E2-EF91-4EA2-A840-5052CB3791C8}" destId="{A5CB281D-BD7D-42FD-A63C-9D296094F72C}" srcOrd="0" destOrd="0" presId="urn:microsoft.com/office/officeart/2005/8/layout/orgChart1"/>
    <dgm:cxn modelId="{9FD567AD-F675-4BC4-8EE5-D955B9057E10}" type="presParOf" srcId="{A5CB281D-BD7D-42FD-A63C-9D296094F72C}" destId="{799A3960-8B66-4E87-A8E9-63D13ADABC27}" srcOrd="0" destOrd="0" presId="urn:microsoft.com/office/officeart/2005/8/layout/orgChart1"/>
    <dgm:cxn modelId="{4F1CEB65-62FB-4C83-AE0D-FD48B515B637}" type="presParOf" srcId="{A5CB281D-BD7D-42FD-A63C-9D296094F72C}" destId="{5CDBA44E-FD43-46A5-95CA-DDC28C2F7EB8}" srcOrd="1" destOrd="0" presId="urn:microsoft.com/office/officeart/2005/8/layout/orgChart1"/>
    <dgm:cxn modelId="{9A6AB56B-0770-4AF6-83DE-A014185BAC9D}" type="presParOf" srcId="{9AE115E2-EF91-4EA2-A840-5052CB3791C8}" destId="{840CA39B-0177-4DDC-86BB-C75DBFD47157}" srcOrd="1" destOrd="0" presId="urn:microsoft.com/office/officeart/2005/8/layout/orgChart1"/>
    <dgm:cxn modelId="{2B424AFF-5433-4EF1-9FC2-5BB013AADBD8}" type="presParOf" srcId="{9AE115E2-EF91-4EA2-A840-5052CB3791C8}" destId="{42757098-D4DE-4E79-937C-6069382D0249}" srcOrd="2" destOrd="0" presId="urn:microsoft.com/office/officeart/2005/8/layout/orgChart1"/>
    <dgm:cxn modelId="{F99F58A6-8F8A-4D6C-BEFA-E9A6505645B8}" type="presParOf" srcId="{CE1D12C1-EB0F-46E4-9273-B61A9F94D121}" destId="{4CDE7296-E3C9-45D6-9ADF-EE518ACD05AE}" srcOrd="2" destOrd="0" presId="urn:microsoft.com/office/officeart/2005/8/layout/orgChart1"/>
    <dgm:cxn modelId="{A6877B70-13B2-4E78-AE80-8C2EB4A57FF4}" type="presParOf" srcId="{63E45F39-1C9A-42AD-B033-3FB7245434DF}" destId="{4EA2E4A4-C52A-4349-897A-0A5C2C017F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79A0FC-49A8-43A7-94A3-17D62650D6F0}" type="doc">
      <dgm:prSet loTypeId="urn:microsoft.com/office/officeart/2005/8/layout/process1" loCatId="process" qsTypeId="urn:microsoft.com/office/officeart/2005/8/quickstyle/simple1" qsCatId="simple" csTypeId="urn:microsoft.com/office/officeart/2005/8/colors/accent0_1" csCatId="mainScheme" phldr="1"/>
      <dgm:spPr/>
    </dgm:pt>
    <dgm:pt modelId="{532A177C-7292-46E7-AC7A-7A9363A1F851}">
      <dgm:prSet phldrT="[Text]" custT="1"/>
      <dgm:spPr/>
      <dgm:t>
        <a:bodyPr/>
        <a:lstStyle/>
        <a:p>
          <a:r>
            <a:rPr lang="en-US" sz="2000" b="1" u="sng" dirty="0">
              <a:solidFill>
                <a:srgbClr val="FF0000"/>
              </a:solidFill>
            </a:rPr>
            <a:t>Issues:</a:t>
          </a:r>
        </a:p>
        <a:p>
          <a:r>
            <a:rPr lang="en-US" sz="2000" b="0" u="none" dirty="0">
              <a:solidFill>
                <a:schemeClr val="tx1"/>
              </a:solidFill>
            </a:rPr>
            <a:t>Error in filing GSTR-3B: Shown in Column 3.1(a) instead of column 3.1(b) While correct filing of GSTR-1</a:t>
          </a:r>
        </a:p>
      </dgm:t>
    </dgm:pt>
    <dgm:pt modelId="{E5E26276-DBD8-4470-AD16-5F405E4E49B9}" type="parTrans" cxnId="{F75B1540-087B-4E7B-BF11-A2B618C9721B}">
      <dgm:prSet/>
      <dgm:spPr/>
      <dgm:t>
        <a:bodyPr/>
        <a:lstStyle/>
        <a:p>
          <a:endParaRPr lang="en-US"/>
        </a:p>
      </dgm:t>
    </dgm:pt>
    <dgm:pt modelId="{DA1E5CA1-D6A5-41CF-AE6E-47EED6ED41E5}" type="sibTrans" cxnId="{F75B1540-087B-4E7B-BF11-A2B618C9721B}">
      <dgm:prSet/>
      <dgm:spPr/>
      <dgm:t>
        <a:bodyPr/>
        <a:lstStyle/>
        <a:p>
          <a:endParaRPr lang="en-US"/>
        </a:p>
      </dgm:t>
    </dgm:pt>
    <dgm:pt modelId="{C01F9B70-64BF-4E44-967E-E9E08944A059}">
      <dgm:prSet phldrT="[Text]" custT="1"/>
      <dgm:spPr/>
      <dgm:t>
        <a:bodyPr/>
        <a:lstStyle/>
        <a:p>
          <a:r>
            <a:rPr lang="en-US" sz="2300" u="sng" dirty="0">
              <a:solidFill>
                <a:srgbClr val="FF0000"/>
              </a:solidFill>
            </a:rPr>
            <a:t>Clarification:-</a:t>
          </a:r>
        </a:p>
        <a:p>
          <a:r>
            <a:rPr lang="en-US" sz="1650" u="none" dirty="0">
              <a:solidFill>
                <a:schemeClr val="tx1"/>
              </a:solidFill>
            </a:rPr>
            <a:t>Allowed to file refund for July to March’17 subject to the condition that the amount of refund of integrated tax/</a:t>
          </a:r>
          <a:r>
            <a:rPr lang="en-US" sz="1650" u="none" dirty="0" err="1">
              <a:solidFill>
                <a:schemeClr val="tx1"/>
              </a:solidFill>
            </a:rPr>
            <a:t>cess</a:t>
          </a:r>
          <a:r>
            <a:rPr lang="en-US" sz="1650" u="none" dirty="0">
              <a:solidFill>
                <a:schemeClr val="tx1"/>
              </a:solidFill>
            </a:rPr>
            <a:t> claimed shall not be more than the aggregate amount of integrated tax</a:t>
          </a:r>
        </a:p>
      </dgm:t>
    </dgm:pt>
    <dgm:pt modelId="{177027F2-988E-43ED-AFF1-A86AF3B688CC}" type="parTrans" cxnId="{B63BCE50-7BC1-42AE-AF43-7501CAE6C3B0}">
      <dgm:prSet/>
      <dgm:spPr/>
      <dgm:t>
        <a:bodyPr/>
        <a:lstStyle/>
        <a:p>
          <a:endParaRPr lang="en-US"/>
        </a:p>
      </dgm:t>
    </dgm:pt>
    <dgm:pt modelId="{424952E4-EB15-4F69-939E-2E44E5F38FC6}" type="sibTrans" cxnId="{B63BCE50-7BC1-42AE-AF43-7501CAE6C3B0}">
      <dgm:prSet/>
      <dgm:spPr/>
      <dgm:t>
        <a:bodyPr/>
        <a:lstStyle/>
        <a:p>
          <a:endParaRPr lang="en-US"/>
        </a:p>
      </dgm:t>
    </dgm:pt>
    <dgm:pt modelId="{CDDDF010-29A1-4971-B722-9C043A88BF85}" type="pres">
      <dgm:prSet presAssocID="{5B79A0FC-49A8-43A7-94A3-17D62650D6F0}" presName="Name0" presStyleCnt="0">
        <dgm:presLayoutVars>
          <dgm:dir/>
          <dgm:resizeHandles val="exact"/>
        </dgm:presLayoutVars>
      </dgm:prSet>
      <dgm:spPr/>
    </dgm:pt>
    <dgm:pt modelId="{D3269E3B-BE84-41D8-A23E-8B67CAD561C4}" type="pres">
      <dgm:prSet presAssocID="{532A177C-7292-46E7-AC7A-7A9363A1F851}" presName="node" presStyleLbl="node1" presStyleIdx="0" presStyleCnt="2" custScaleY="277802" custLinFactNeighborX="5200" custLinFactNeighborY="2365">
        <dgm:presLayoutVars>
          <dgm:bulletEnabled val="1"/>
        </dgm:presLayoutVars>
      </dgm:prSet>
      <dgm:spPr/>
    </dgm:pt>
    <dgm:pt modelId="{CB55B40C-2A92-4AB0-8157-E59F3A1D33A5}" type="pres">
      <dgm:prSet presAssocID="{DA1E5CA1-D6A5-41CF-AE6E-47EED6ED41E5}" presName="sibTrans" presStyleLbl="sibTrans2D1" presStyleIdx="0" presStyleCnt="1"/>
      <dgm:spPr/>
    </dgm:pt>
    <dgm:pt modelId="{2DF28B18-488C-4010-9D50-65FE3286EAC0}" type="pres">
      <dgm:prSet presAssocID="{DA1E5CA1-D6A5-41CF-AE6E-47EED6ED41E5}" presName="connectorText" presStyleLbl="sibTrans2D1" presStyleIdx="0" presStyleCnt="1"/>
      <dgm:spPr/>
    </dgm:pt>
    <dgm:pt modelId="{E24C0A6D-9357-444D-9889-03F90EA4E887}" type="pres">
      <dgm:prSet presAssocID="{C01F9B70-64BF-4E44-967E-E9E08944A059}" presName="node" presStyleLbl="node1" presStyleIdx="1" presStyleCnt="2" custScaleY="278523" custLinFactNeighborX="42263" custLinFactNeighborY="88798">
        <dgm:presLayoutVars>
          <dgm:bulletEnabled val="1"/>
        </dgm:presLayoutVars>
      </dgm:prSet>
      <dgm:spPr/>
    </dgm:pt>
  </dgm:ptLst>
  <dgm:cxnLst>
    <dgm:cxn modelId="{041C0F00-4EE7-401A-8833-B5587868C85E}" type="presOf" srcId="{5B79A0FC-49A8-43A7-94A3-17D62650D6F0}" destId="{CDDDF010-29A1-4971-B722-9C043A88BF85}" srcOrd="0" destOrd="0" presId="urn:microsoft.com/office/officeart/2005/8/layout/process1"/>
    <dgm:cxn modelId="{798F0D13-A5F5-4EC3-9AAE-127859220E34}" type="presOf" srcId="{DA1E5CA1-D6A5-41CF-AE6E-47EED6ED41E5}" destId="{2DF28B18-488C-4010-9D50-65FE3286EAC0}" srcOrd="1" destOrd="0" presId="urn:microsoft.com/office/officeart/2005/8/layout/process1"/>
    <dgm:cxn modelId="{7A3FDD3A-E2F2-47DC-9407-38979D77F864}" type="presOf" srcId="{C01F9B70-64BF-4E44-967E-E9E08944A059}" destId="{E24C0A6D-9357-444D-9889-03F90EA4E887}" srcOrd="0" destOrd="0" presId="urn:microsoft.com/office/officeart/2005/8/layout/process1"/>
    <dgm:cxn modelId="{F75B1540-087B-4E7B-BF11-A2B618C9721B}" srcId="{5B79A0FC-49A8-43A7-94A3-17D62650D6F0}" destId="{532A177C-7292-46E7-AC7A-7A9363A1F851}" srcOrd="0" destOrd="0" parTransId="{E5E26276-DBD8-4470-AD16-5F405E4E49B9}" sibTransId="{DA1E5CA1-D6A5-41CF-AE6E-47EED6ED41E5}"/>
    <dgm:cxn modelId="{B63BCE50-7BC1-42AE-AF43-7501CAE6C3B0}" srcId="{5B79A0FC-49A8-43A7-94A3-17D62650D6F0}" destId="{C01F9B70-64BF-4E44-967E-E9E08944A059}" srcOrd="1" destOrd="0" parTransId="{177027F2-988E-43ED-AFF1-A86AF3B688CC}" sibTransId="{424952E4-EB15-4F69-939E-2E44E5F38FC6}"/>
    <dgm:cxn modelId="{BCF283A7-EF0C-4498-99F5-2C78AAB3904B}" type="presOf" srcId="{532A177C-7292-46E7-AC7A-7A9363A1F851}" destId="{D3269E3B-BE84-41D8-A23E-8B67CAD561C4}" srcOrd="0" destOrd="0" presId="urn:microsoft.com/office/officeart/2005/8/layout/process1"/>
    <dgm:cxn modelId="{0AD1A4D4-F286-43B6-8222-8A815D0F08B0}" type="presOf" srcId="{DA1E5CA1-D6A5-41CF-AE6E-47EED6ED41E5}" destId="{CB55B40C-2A92-4AB0-8157-E59F3A1D33A5}" srcOrd="0" destOrd="0" presId="urn:microsoft.com/office/officeart/2005/8/layout/process1"/>
    <dgm:cxn modelId="{4940D8BD-82EB-4E24-AFA1-C44F592B10C5}" type="presParOf" srcId="{CDDDF010-29A1-4971-B722-9C043A88BF85}" destId="{D3269E3B-BE84-41D8-A23E-8B67CAD561C4}" srcOrd="0" destOrd="0" presId="urn:microsoft.com/office/officeart/2005/8/layout/process1"/>
    <dgm:cxn modelId="{670950DF-66FE-44B3-A7DD-FD76732B8E21}" type="presParOf" srcId="{CDDDF010-29A1-4971-B722-9C043A88BF85}" destId="{CB55B40C-2A92-4AB0-8157-E59F3A1D33A5}" srcOrd="1" destOrd="0" presId="urn:microsoft.com/office/officeart/2005/8/layout/process1"/>
    <dgm:cxn modelId="{9EBD3CC7-9FA3-4B0F-90F0-FB70925731E6}" type="presParOf" srcId="{CB55B40C-2A92-4AB0-8157-E59F3A1D33A5}" destId="{2DF28B18-488C-4010-9D50-65FE3286EAC0}" srcOrd="0" destOrd="0" presId="urn:microsoft.com/office/officeart/2005/8/layout/process1"/>
    <dgm:cxn modelId="{E29E326F-CCAF-44D9-9318-4E9555850EF9}" type="presParOf" srcId="{CDDDF010-29A1-4971-B722-9C043A88BF85}" destId="{E24C0A6D-9357-444D-9889-03F90EA4E88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2E682E-428F-4603-BE38-BCE6CFE51BC8}"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99C4112-A0E1-4DC4-A01A-53E928B06282}">
      <dgm:prSet phldrT="[Text]"/>
      <dgm:spPr/>
      <dgm:t>
        <a:bodyPr/>
        <a:lstStyle/>
        <a:p>
          <a:r>
            <a:rPr lang="en-IN" dirty="0"/>
            <a:t>Supplies on which the supplier has availed certain benefits</a:t>
          </a:r>
          <a:endParaRPr lang="en-US" dirty="0"/>
        </a:p>
      </dgm:t>
    </dgm:pt>
    <dgm:pt modelId="{CA5F7878-CFEF-47FD-B430-BC6B094BC8F5}" type="parTrans" cxnId="{2FA9EDFD-3075-40ED-A4B5-13C26660F2E1}">
      <dgm:prSet/>
      <dgm:spPr/>
      <dgm:t>
        <a:bodyPr/>
        <a:lstStyle/>
        <a:p>
          <a:endParaRPr lang="en-US"/>
        </a:p>
      </dgm:t>
    </dgm:pt>
    <dgm:pt modelId="{BEFED1DF-46AA-47D0-B67C-C808F17E9FDB}" type="sibTrans" cxnId="{2FA9EDFD-3075-40ED-A4B5-13C26660F2E1}">
      <dgm:prSet/>
      <dgm:spPr/>
      <dgm:t>
        <a:bodyPr/>
        <a:lstStyle/>
        <a:p>
          <a:endParaRPr lang="en-US"/>
        </a:p>
      </dgm:t>
    </dgm:pt>
    <dgm:pt modelId="{C47D0EA2-4EDC-48E8-B2BA-A307BB88AAB7}">
      <dgm:prSet phldrT="[Text]"/>
      <dgm:spPr/>
      <dgm:t>
        <a:bodyPr/>
        <a:lstStyle/>
        <a:p>
          <a:r>
            <a:rPr lang="en-IN" dirty="0"/>
            <a:t>ITC in respect of other inputs and input services used in making zero-rated supply shall be granted as refund</a:t>
          </a:r>
          <a:endParaRPr lang="en-US" dirty="0"/>
        </a:p>
      </dgm:t>
    </dgm:pt>
    <dgm:pt modelId="{9BC72F37-6EB6-47AA-A43E-DBDAFA64F93C}" type="parTrans" cxnId="{FAE17C21-DC4E-4FD4-9ED0-54019A17D776}">
      <dgm:prSet/>
      <dgm:spPr/>
      <dgm:t>
        <a:bodyPr/>
        <a:lstStyle/>
        <a:p>
          <a:endParaRPr lang="en-US"/>
        </a:p>
      </dgm:t>
    </dgm:pt>
    <dgm:pt modelId="{6012743E-D71E-41AD-8138-7C32A10D4FCB}" type="sibTrans" cxnId="{FAE17C21-DC4E-4FD4-9ED0-54019A17D776}">
      <dgm:prSet/>
      <dgm:spPr/>
      <dgm:t>
        <a:bodyPr/>
        <a:lstStyle/>
        <a:p>
          <a:endParaRPr lang="en-US"/>
        </a:p>
      </dgm:t>
    </dgm:pt>
    <dgm:pt modelId="{8B618E76-E47A-4694-90DC-5896C4B4599E}">
      <dgm:prSet phldrT="[Text]"/>
      <dgm:spPr/>
      <dgm:t>
        <a:bodyPr/>
        <a:lstStyle/>
        <a:p>
          <a:r>
            <a:rPr lang="en-IN" b="1" dirty="0"/>
            <a:t>Rule 89(4A) </a:t>
          </a:r>
        </a:p>
        <a:p>
          <a:r>
            <a:rPr lang="en-IN" dirty="0"/>
            <a:t>Notification No. 48/2017-CT</a:t>
          </a:r>
          <a:endParaRPr lang="en-US" dirty="0"/>
        </a:p>
      </dgm:t>
    </dgm:pt>
    <dgm:pt modelId="{5B4CBB7F-8C11-4CBB-AC04-2D119EEF419F}" type="parTrans" cxnId="{631FE1E2-80EA-46FF-82D9-EA5C9134FE0F}">
      <dgm:prSet/>
      <dgm:spPr/>
      <dgm:t>
        <a:bodyPr/>
        <a:lstStyle/>
        <a:p>
          <a:endParaRPr lang="en-US"/>
        </a:p>
      </dgm:t>
    </dgm:pt>
    <dgm:pt modelId="{A45EAA89-F894-4074-BC75-9786ACAA0CA6}" type="sibTrans" cxnId="{631FE1E2-80EA-46FF-82D9-EA5C9134FE0F}">
      <dgm:prSet/>
      <dgm:spPr/>
      <dgm:t>
        <a:bodyPr/>
        <a:lstStyle/>
        <a:p>
          <a:endParaRPr lang="en-US"/>
        </a:p>
      </dgm:t>
    </dgm:pt>
    <dgm:pt modelId="{9347D717-4538-41A0-8587-991FBEC45E48}">
      <dgm:prSet phldrT="[Text]"/>
      <dgm:spPr/>
      <dgm:t>
        <a:bodyPr/>
        <a:lstStyle/>
        <a:p>
          <a:r>
            <a:rPr lang="en-US" b="0" u="none" dirty="0">
              <a:solidFill>
                <a:schemeClr val="tx1"/>
              </a:solidFill>
            </a:rPr>
            <a:t>Supplies to be treated as Deemed Export</a:t>
          </a:r>
          <a:endParaRPr lang="en-US" dirty="0"/>
        </a:p>
      </dgm:t>
    </dgm:pt>
    <dgm:pt modelId="{03C582BD-2E2B-4458-8311-9D8151B04D05}" type="sibTrans" cxnId="{7E59E267-69E1-4E61-9827-BE5637285CC5}">
      <dgm:prSet/>
      <dgm:spPr/>
      <dgm:t>
        <a:bodyPr/>
        <a:lstStyle/>
        <a:p>
          <a:endParaRPr lang="en-US"/>
        </a:p>
      </dgm:t>
    </dgm:pt>
    <dgm:pt modelId="{EB2C2E88-ADC7-44D4-A334-B324C72235B6}" type="parTrans" cxnId="{7E59E267-69E1-4E61-9827-BE5637285CC5}">
      <dgm:prSet/>
      <dgm:spPr/>
      <dgm:t>
        <a:bodyPr/>
        <a:lstStyle/>
        <a:p>
          <a:endParaRPr lang="en-US"/>
        </a:p>
      </dgm:t>
    </dgm:pt>
    <dgm:pt modelId="{FCA73C35-61AC-4F68-890C-373554FFDA6C}" type="pres">
      <dgm:prSet presAssocID="{F82E682E-428F-4603-BE38-BCE6CFE51BC8}" presName="hierChild1" presStyleCnt="0">
        <dgm:presLayoutVars>
          <dgm:chPref val="1"/>
          <dgm:dir/>
          <dgm:animOne val="branch"/>
          <dgm:animLvl val="lvl"/>
          <dgm:resizeHandles/>
        </dgm:presLayoutVars>
      </dgm:prSet>
      <dgm:spPr/>
    </dgm:pt>
    <dgm:pt modelId="{D1D85D28-78B1-48FC-A1F5-17BF5B980902}" type="pres">
      <dgm:prSet presAssocID="{899C4112-A0E1-4DC4-A01A-53E928B06282}" presName="hierRoot1" presStyleCnt="0"/>
      <dgm:spPr/>
    </dgm:pt>
    <dgm:pt modelId="{260B91A1-FE1E-4124-A2A0-7E3932EB5127}" type="pres">
      <dgm:prSet presAssocID="{899C4112-A0E1-4DC4-A01A-53E928B06282}" presName="composite" presStyleCnt="0"/>
      <dgm:spPr/>
    </dgm:pt>
    <dgm:pt modelId="{BC0FA8DC-1611-430C-8042-393558E4AD8B}" type="pres">
      <dgm:prSet presAssocID="{899C4112-A0E1-4DC4-A01A-53E928B06282}" presName="background" presStyleLbl="node0" presStyleIdx="0" presStyleCnt="1"/>
      <dgm:spPr/>
    </dgm:pt>
    <dgm:pt modelId="{5BDAF674-990F-4440-99A9-A32CC3C2B8DA}" type="pres">
      <dgm:prSet presAssocID="{899C4112-A0E1-4DC4-A01A-53E928B06282}" presName="text" presStyleLbl="fgAcc0" presStyleIdx="0" presStyleCnt="1" custScaleX="514250" custScaleY="49985">
        <dgm:presLayoutVars>
          <dgm:chPref val="3"/>
        </dgm:presLayoutVars>
      </dgm:prSet>
      <dgm:spPr/>
    </dgm:pt>
    <dgm:pt modelId="{03840819-C798-41BD-86BD-BE45ADE4AAC7}" type="pres">
      <dgm:prSet presAssocID="{899C4112-A0E1-4DC4-A01A-53E928B06282}" presName="hierChild2" presStyleCnt="0"/>
      <dgm:spPr/>
    </dgm:pt>
    <dgm:pt modelId="{F08015C2-91FF-4B83-81BF-29AA500910AF}" type="pres">
      <dgm:prSet presAssocID="{5B4CBB7F-8C11-4CBB-AC04-2D119EEF419F}" presName="Name10" presStyleLbl="parChTrans1D2" presStyleIdx="0" presStyleCnt="2"/>
      <dgm:spPr/>
    </dgm:pt>
    <dgm:pt modelId="{F1BF44CB-3F82-44A6-A62A-A68E183613A0}" type="pres">
      <dgm:prSet presAssocID="{8B618E76-E47A-4694-90DC-5896C4B4599E}" presName="hierRoot2" presStyleCnt="0"/>
      <dgm:spPr/>
    </dgm:pt>
    <dgm:pt modelId="{A05F5919-68BC-4AA6-BFB9-57769E7FE37E}" type="pres">
      <dgm:prSet presAssocID="{8B618E76-E47A-4694-90DC-5896C4B4599E}" presName="composite2" presStyleCnt="0"/>
      <dgm:spPr/>
    </dgm:pt>
    <dgm:pt modelId="{F7C13080-18A7-4E09-B97A-510FA04C6801}" type="pres">
      <dgm:prSet presAssocID="{8B618E76-E47A-4694-90DC-5896C4B4599E}" presName="background2" presStyleLbl="node2" presStyleIdx="0" presStyleCnt="2"/>
      <dgm:spPr/>
    </dgm:pt>
    <dgm:pt modelId="{83426EC6-B25B-4C33-A798-6AC531046BFF}" type="pres">
      <dgm:prSet presAssocID="{8B618E76-E47A-4694-90DC-5896C4B4599E}" presName="text2" presStyleLbl="fgAcc2" presStyleIdx="0" presStyleCnt="2" custScaleX="235653" custScaleY="159958">
        <dgm:presLayoutVars>
          <dgm:chPref val="3"/>
        </dgm:presLayoutVars>
      </dgm:prSet>
      <dgm:spPr/>
    </dgm:pt>
    <dgm:pt modelId="{2C1DD0DB-777B-4540-A884-33DF5E7DF8BD}" type="pres">
      <dgm:prSet presAssocID="{8B618E76-E47A-4694-90DC-5896C4B4599E}" presName="hierChild3" presStyleCnt="0"/>
      <dgm:spPr/>
    </dgm:pt>
    <dgm:pt modelId="{7FF30083-34B6-46E7-AB0E-06C841D508DB}" type="pres">
      <dgm:prSet presAssocID="{9BC72F37-6EB6-47AA-A43E-DBDAFA64F93C}" presName="Name17" presStyleLbl="parChTrans1D3" presStyleIdx="0" presStyleCnt="1"/>
      <dgm:spPr/>
    </dgm:pt>
    <dgm:pt modelId="{72944551-A58C-4C6F-9121-7754AB34523B}" type="pres">
      <dgm:prSet presAssocID="{C47D0EA2-4EDC-48E8-B2BA-A307BB88AAB7}" presName="hierRoot3" presStyleCnt="0"/>
      <dgm:spPr/>
    </dgm:pt>
    <dgm:pt modelId="{7F9CC4E1-5733-4181-A66F-58FE760835FB}" type="pres">
      <dgm:prSet presAssocID="{C47D0EA2-4EDC-48E8-B2BA-A307BB88AAB7}" presName="composite3" presStyleCnt="0"/>
      <dgm:spPr/>
    </dgm:pt>
    <dgm:pt modelId="{E276BA81-4DC1-4D4F-9B12-6204DF2DBA9B}" type="pres">
      <dgm:prSet presAssocID="{C47D0EA2-4EDC-48E8-B2BA-A307BB88AAB7}" presName="background3" presStyleLbl="node3" presStyleIdx="0" presStyleCnt="1"/>
      <dgm:spPr/>
    </dgm:pt>
    <dgm:pt modelId="{94F0B718-2A19-4A52-925F-47036A7A9B59}" type="pres">
      <dgm:prSet presAssocID="{C47D0EA2-4EDC-48E8-B2BA-A307BB88AAB7}" presName="text3" presStyleLbl="fgAcc3" presStyleIdx="0" presStyleCnt="1" custScaleX="238709">
        <dgm:presLayoutVars>
          <dgm:chPref val="3"/>
        </dgm:presLayoutVars>
      </dgm:prSet>
      <dgm:spPr/>
    </dgm:pt>
    <dgm:pt modelId="{211D8C41-0800-4AB2-833F-470EF8A4CCBD}" type="pres">
      <dgm:prSet presAssocID="{C47D0EA2-4EDC-48E8-B2BA-A307BB88AAB7}" presName="hierChild4" presStyleCnt="0"/>
      <dgm:spPr/>
    </dgm:pt>
    <dgm:pt modelId="{B472C0A8-E8F2-4110-A133-F3A4D58459C3}" type="pres">
      <dgm:prSet presAssocID="{EB2C2E88-ADC7-44D4-A334-B324C72235B6}" presName="Name10" presStyleLbl="parChTrans1D2" presStyleIdx="1" presStyleCnt="2"/>
      <dgm:spPr/>
    </dgm:pt>
    <dgm:pt modelId="{76CB1649-CE8D-498A-BA41-510A71FB97FF}" type="pres">
      <dgm:prSet presAssocID="{9347D717-4538-41A0-8587-991FBEC45E48}" presName="hierRoot2" presStyleCnt="0"/>
      <dgm:spPr/>
    </dgm:pt>
    <dgm:pt modelId="{09CA429A-8A21-4150-BA1B-91FFF2D995C1}" type="pres">
      <dgm:prSet presAssocID="{9347D717-4538-41A0-8587-991FBEC45E48}" presName="composite2" presStyleCnt="0"/>
      <dgm:spPr/>
    </dgm:pt>
    <dgm:pt modelId="{817C40B6-0ABD-44D4-8990-AF469BFC9F75}" type="pres">
      <dgm:prSet presAssocID="{9347D717-4538-41A0-8587-991FBEC45E48}" presName="background2" presStyleLbl="node2" presStyleIdx="1" presStyleCnt="2"/>
      <dgm:spPr/>
    </dgm:pt>
    <dgm:pt modelId="{B7B6E707-9C46-4265-8CF1-68A5B4B38AA4}" type="pres">
      <dgm:prSet presAssocID="{9347D717-4538-41A0-8587-991FBEC45E48}" presName="text2" presStyleLbl="fgAcc2" presStyleIdx="1" presStyleCnt="2" custScaleX="231010" custScaleY="159499">
        <dgm:presLayoutVars>
          <dgm:chPref val="3"/>
        </dgm:presLayoutVars>
      </dgm:prSet>
      <dgm:spPr/>
    </dgm:pt>
    <dgm:pt modelId="{E5E5B1E5-D313-40A7-BEDA-F0E87BE57D6F}" type="pres">
      <dgm:prSet presAssocID="{9347D717-4538-41A0-8587-991FBEC45E48}" presName="hierChild3" presStyleCnt="0"/>
      <dgm:spPr/>
    </dgm:pt>
  </dgm:ptLst>
  <dgm:cxnLst>
    <dgm:cxn modelId="{F0E9490A-8458-4D78-BEDB-6A25009638F0}" type="presOf" srcId="{F82E682E-428F-4603-BE38-BCE6CFE51BC8}" destId="{FCA73C35-61AC-4F68-890C-373554FFDA6C}" srcOrd="0" destOrd="0" presId="urn:microsoft.com/office/officeart/2005/8/layout/hierarchy1"/>
    <dgm:cxn modelId="{FAE17C21-DC4E-4FD4-9ED0-54019A17D776}" srcId="{8B618E76-E47A-4694-90DC-5896C4B4599E}" destId="{C47D0EA2-4EDC-48E8-B2BA-A307BB88AAB7}" srcOrd="0" destOrd="0" parTransId="{9BC72F37-6EB6-47AA-A43E-DBDAFA64F93C}" sibTransId="{6012743E-D71E-41AD-8138-7C32A10D4FCB}"/>
    <dgm:cxn modelId="{7EDC7034-D009-4759-A52F-4DB0E9675A5C}" type="presOf" srcId="{9347D717-4538-41A0-8587-991FBEC45E48}" destId="{B7B6E707-9C46-4265-8CF1-68A5B4B38AA4}" srcOrd="0" destOrd="0" presId="urn:microsoft.com/office/officeart/2005/8/layout/hierarchy1"/>
    <dgm:cxn modelId="{0F39B735-AB12-45D4-BE89-FA7978484749}" type="presOf" srcId="{5B4CBB7F-8C11-4CBB-AC04-2D119EEF419F}" destId="{F08015C2-91FF-4B83-81BF-29AA500910AF}" srcOrd="0" destOrd="0" presId="urn:microsoft.com/office/officeart/2005/8/layout/hierarchy1"/>
    <dgm:cxn modelId="{1A34EE62-5B01-49FF-8641-02829F57DA4C}" type="presOf" srcId="{EB2C2E88-ADC7-44D4-A334-B324C72235B6}" destId="{B472C0A8-E8F2-4110-A133-F3A4D58459C3}" srcOrd="0" destOrd="0" presId="urn:microsoft.com/office/officeart/2005/8/layout/hierarchy1"/>
    <dgm:cxn modelId="{7E59E267-69E1-4E61-9827-BE5637285CC5}" srcId="{899C4112-A0E1-4DC4-A01A-53E928B06282}" destId="{9347D717-4538-41A0-8587-991FBEC45E48}" srcOrd="1" destOrd="0" parTransId="{EB2C2E88-ADC7-44D4-A334-B324C72235B6}" sibTransId="{03C582BD-2E2B-4458-8311-9D8151B04D05}"/>
    <dgm:cxn modelId="{DD348185-2059-4D1B-AA0D-19761B619A95}" type="presOf" srcId="{C47D0EA2-4EDC-48E8-B2BA-A307BB88AAB7}" destId="{94F0B718-2A19-4A52-925F-47036A7A9B59}" srcOrd="0" destOrd="0" presId="urn:microsoft.com/office/officeart/2005/8/layout/hierarchy1"/>
    <dgm:cxn modelId="{AB7A4F91-469D-40B2-8CBC-0C7DD2786EA4}" type="presOf" srcId="{9BC72F37-6EB6-47AA-A43E-DBDAFA64F93C}" destId="{7FF30083-34B6-46E7-AB0E-06C841D508DB}" srcOrd="0" destOrd="0" presId="urn:microsoft.com/office/officeart/2005/8/layout/hierarchy1"/>
    <dgm:cxn modelId="{34BE92A2-FDF9-4685-B05F-F1FE1E914186}" type="presOf" srcId="{899C4112-A0E1-4DC4-A01A-53E928B06282}" destId="{5BDAF674-990F-4440-99A9-A32CC3C2B8DA}" srcOrd="0" destOrd="0" presId="urn:microsoft.com/office/officeart/2005/8/layout/hierarchy1"/>
    <dgm:cxn modelId="{2AE249D1-9A9A-45CA-8252-778A208A8E6D}" type="presOf" srcId="{8B618E76-E47A-4694-90DC-5896C4B4599E}" destId="{83426EC6-B25B-4C33-A798-6AC531046BFF}" srcOrd="0" destOrd="0" presId="urn:microsoft.com/office/officeart/2005/8/layout/hierarchy1"/>
    <dgm:cxn modelId="{631FE1E2-80EA-46FF-82D9-EA5C9134FE0F}" srcId="{899C4112-A0E1-4DC4-A01A-53E928B06282}" destId="{8B618E76-E47A-4694-90DC-5896C4B4599E}" srcOrd="0" destOrd="0" parTransId="{5B4CBB7F-8C11-4CBB-AC04-2D119EEF419F}" sibTransId="{A45EAA89-F894-4074-BC75-9786ACAA0CA6}"/>
    <dgm:cxn modelId="{2FA9EDFD-3075-40ED-A4B5-13C26660F2E1}" srcId="{F82E682E-428F-4603-BE38-BCE6CFE51BC8}" destId="{899C4112-A0E1-4DC4-A01A-53E928B06282}" srcOrd="0" destOrd="0" parTransId="{CA5F7878-CFEF-47FD-B430-BC6B094BC8F5}" sibTransId="{BEFED1DF-46AA-47D0-B67C-C808F17E9FDB}"/>
    <dgm:cxn modelId="{56CCE712-AA6E-4CEC-986F-517EFC2874C3}" type="presParOf" srcId="{FCA73C35-61AC-4F68-890C-373554FFDA6C}" destId="{D1D85D28-78B1-48FC-A1F5-17BF5B980902}" srcOrd="0" destOrd="0" presId="urn:microsoft.com/office/officeart/2005/8/layout/hierarchy1"/>
    <dgm:cxn modelId="{A269D204-23E5-4AF2-8031-4A71444F8224}" type="presParOf" srcId="{D1D85D28-78B1-48FC-A1F5-17BF5B980902}" destId="{260B91A1-FE1E-4124-A2A0-7E3932EB5127}" srcOrd="0" destOrd="0" presId="urn:microsoft.com/office/officeart/2005/8/layout/hierarchy1"/>
    <dgm:cxn modelId="{A31AA347-40CA-4BE0-B22C-60EA876AD8FC}" type="presParOf" srcId="{260B91A1-FE1E-4124-A2A0-7E3932EB5127}" destId="{BC0FA8DC-1611-430C-8042-393558E4AD8B}" srcOrd="0" destOrd="0" presId="urn:microsoft.com/office/officeart/2005/8/layout/hierarchy1"/>
    <dgm:cxn modelId="{1797440C-5CEB-4C92-B23A-301E877AD39C}" type="presParOf" srcId="{260B91A1-FE1E-4124-A2A0-7E3932EB5127}" destId="{5BDAF674-990F-4440-99A9-A32CC3C2B8DA}" srcOrd="1" destOrd="0" presId="urn:microsoft.com/office/officeart/2005/8/layout/hierarchy1"/>
    <dgm:cxn modelId="{AE51C89F-8917-4DEE-8501-B2E581C8FDF4}" type="presParOf" srcId="{D1D85D28-78B1-48FC-A1F5-17BF5B980902}" destId="{03840819-C798-41BD-86BD-BE45ADE4AAC7}" srcOrd="1" destOrd="0" presId="urn:microsoft.com/office/officeart/2005/8/layout/hierarchy1"/>
    <dgm:cxn modelId="{6F202C74-3A5E-4736-9EAB-A38E04ECDB0F}" type="presParOf" srcId="{03840819-C798-41BD-86BD-BE45ADE4AAC7}" destId="{F08015C2-91FF-4B83-81BF-29AA500910AF}" srcOrd="0" destOrd="0" presId="urn:microsoft.com/office/officeart/2005/8/layout/hierarchy1"/>
    <dgm:cxn modelId="{837B039B-5861-49D0-AE4B-E2ECB1F8A135}" type="presParOf" srcId="{03840819-C798-41BD-86BD-BE45ADE4AAC7}" destId="{F1BF44CB-3F82-44A6-A62A-A68E183613A0}" srcOrd="1" destOrd="0" presId="urn:microsoft.com/office/officeart/2005/8/layout/hierarchy1"/>
    <dgm:cxn modelId="{E8171375-0118-4F35-875C-FE23821E1A69}" type="presParOf" srcId="{F1BF44CB-3F82-44A6-A62A-A68E183613A0}" destId="{A05F5919-68BC-4AA6-BFB9-57769E7FE37E}" srcOrd="0" destOrd="0" presId="urn:microsoft.com/office/officeart/2005/8/layout/hierarchy1"/>
    <dgm:cxn modelId="{FD8780F2-E28F-4603-A013-2A19065D10DF}" type="presParOf" srcId="{A05F5919-68BC-4AA6-BFB9-57769E7FE37E}" destId="{F7C13080-18A7-4E09-B97A-510FA04C6801}" srcOrd="0" destOrd="0" presId="urn:microsoft.com/office/officeart/2005/8/layout/hierarchy1"/>
    <dgm:cxn modelId="{527756CB-6007-4F3A-A742-06C57D443DE5}" type="presParOf" srcId="{A05F5919-68BC-4AA6-BFB9-57769E7FE37E}" destId="{83426EC6-B25B-4C33-A798-6AC531046BFF}" srcOrd="1" destOrd="0" presId="urn:microsoft.com/office/officeart/2005/8/layout/hierarchy1"/>
    <dgm:cxn modelId="{20F3BDA8-62D5-4623-B294-3FBA03CC48CA}" type="presParOf" srcId="{F1BF44CB-3F82-44A6-A62A-A68E183613A0}" destId="{2C1DD0DB-777B-4540-A884-33DF5E7DF8BD}" srcOrd="1" destOrd="0" presId="urn:microsoft.com/office/officeart/2005/8/layout/hierarchy1"/>
    <dgm:cxn modelId="{427D7D24-E7A8-4EB2-909B-A5F33780A9EC}" type="presParOf" srcId="{2C1DD0DB-777B-4540-A884-33DF5E7DF8BD}" destId="{7FF30083-34B6-46E7-AB0E-06C841D508DB}" srcOrd="0" destOrd="0" presId="urn:microsoft.com/office/officeart/2005/8/layout/hierarchy1"/>
    <dgm:cxn modelId="{344F9890-5103-49A8-9066-57050A907454}" type="presParOf" srcId="{2C1DD0DB-777B-4540-A884-33DF5E7DF8BD}" destId="{72944551-A58C-4C6F-9121-7754AB34523B}" srcOrd="1" destOrd="0" presId="urn:microsoft.com/office/officeart/2005/8/layout/hierarchy1"/>
    <dgm:cxn modelId="{9C15A4B4-91BD-4137-93D1-85A9621EAD56}" type="presParOf" srcId="{72944551-A58C-4C6F-9121-7754AB34523B}" destId="{7F9CC4E1-5733-4181-A66F-58FE760835FB}" srcOrd="0" destOrd="0" presId="urn:microsoft.com/office/officeart/2005/8/layout/hierarchy1"/>
    <dgm:cxn modelId="{7A99F430-F964-442F-92EF-CEA64C85ACF8}" type="presParOf" srcId="{7F9CC4E1-5733-4181-A66F-58FE760835FB}" destId="{E276BA81-4DC1-4D4F-9B12-6204DF2DBA9B}" srcOrd="0" destOrd="0" presId="urn:microsoft.com/office/officeart/2005/8/layout/hierarchy1"/>
    <dgm:cxn modelId="{B2CDDCBF-796B-4281-BA2E-CA97FF59EC8B}" type="presParOf" srcId="{7F9CC4E1-5733-4181-A66F-58FE760835FB}" destId="{94F0B718-2A19-4A52-925F-47036A7A9B59}" srcOrd="1" destOrd="0" presId="urn:microsoft.com/office/officeart/2005/8/layout/hierarchy1"/>
    <dgm:cxn modelId="{E522C577-9D74-45B8-87AA-43F6F2C1C3E6}" type="presParOf" srcId="{72944551-A58C-4C6F-9121-7754AB34523B}" destId="{211D8C41-0800-4AB2-833F-470EF8A4CCBD}" srcOrd="1" destOrd="0" presId="urn:microsoft.com/office/officeart/2005/8/layout/hierarchy1"/>
    <dgm:cxn modelId="{8E3A20D5-F7D2-45BC-99AE-EE1300AC19EE}" type="presParOf" srcId="{03840819-C798-41BD-86BD-BE45ADE4AAC7}" destId="{B472C0A8-E8F2-4110-A133-F3A4D58459C3}" srcOrd="2" destOrd="0" presId="urn:microsoft.com/office/officeart/2005/8/layout/hierarchy1"/>
    <dgm:cxn modelId="{AE13348F-08F8-47B4-934A-1EF74249E328}" type="presParOf" srcId="{03840819-C798-41BD-86BD-BE45ADE4AAC7}" destId="{76CB1649-CE8D-498A-BA41-510A71FB97FF}" srcOrd="3" destOrd="0" presId="urn:microsoft.com/office/officeart/2005/8/layout/hierarchy1"/>
    <dgm:cxn modelId="{61CF93B9-6AE5-4D7E-B8B7-6B27DA5587A8}" type="presParOf" srcId="{76CB1649-CE8D-498A-BA41-510A71FB97FF}" destId="{09CA429A-8A21-4150-BA1B-91FFF2D995C1}" srcOrd="0" destOrd="0" presId="urn:microsoft.com/office/officeart/2005/8/layout/hierarchy1"/>
    <dgm:cxn modelId="{55C92381-4E74-48E6-A4B2-E11B7F356486}" type="presParOf" srcId="{09CA429A-8A21-4150-BA1B-91FFF2D995C1}" destId="{817C40B6-0ABD-44D4-8990-AF469BFC9F75}" srcOrd="0" destOrd="0" presId="urn:microsoft.com/office/officeart/2005/8/layout/hierarchy1"/>
    <dgm:cxn modelId="{E4E8158E-E8A5-4CCD-9EF6-9C308649D14F}" type="presParOf" srcId="{09CA429A-8A21-4150-BA1B-91FFF2D995C1}" destId="{B7B6E707-9C46-4265-8CF1-68A5B4B38AA4}" srcOrd="1" destOrd="0" presId="urn:microsoft.com/office/officeart/2005/8/layout/hierarchy1"/>
    <dgm:cxn modelId="{D7B7E4BF-6F9E-4376-9FC7-4E71E9846542}" type="presParOf" srcId="{76CB1649-CE8D-498A-BA41-510A71FB97FF}" destId="{E5E5B1E5-D313-40A7-BEDA-F0E87BE57D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2E682E-428F-4603-BE38-BCE6CFE51BC8}"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99C4112-A0E1-4DC4-A01A-53E928B06282}">
      <dgm:prSet phldrT="[Text]"/>
      <dgm:spPr/>
      <dgm:t>
        <a:bodyPr/>
        <a:lstStyle/>
        <a:p>
          <a:r>
            <a:rPr lang="en-IN" dirty="0"/>
            <a:t>Supplies on which the supplier has availed certain benefits</a:t>
          </a:r>
          <a:endParaRPr lang="en-US" dirty="0"/>
        </a:p>
      </dgm:t>
    </dgm:pt>
    <dgm:pt modelId="{CA5F7878-CFEF-47FD-B430-BC6B094BC8F5}" type="parTrans" cxnId="{2FA9EDFD-3075-40ED-A4B5-13C26660F2E1}">
      <dgm:prSet/>
      <dgm:spPr/>
      <dgm:t>
        <a:bodyPr/>
        <a:lstStyle/>
        <a:p>
          <a:endParaRPr lang="en-US"/>
        </a:p>
      </dgm:t>
    </dgm:pt>
    <dgm:pt modelId="{BEFED1DF-46AA-47D0-B67C-C808F17E9FDB}" type="sibTrans" cxnId="{2FA9EDFD-3075-40ED-A4B5-13C26660F2E1}">
      <dgm:prSet/>
      <dgm:spPr/>
      <dgm:t>
        <a:bodyPr/>
        <a:lstStyle/>
        <a:p>
          <a:endParaRPr lang="en-US"/>
        </a:p>
      </dgm:t>
    </dgm:pt>
    <dgm:pt modelId="{C47D0EA2-4EDC-48E8-B2BA-A307BB88AAB7}">
      <dgm:prSet phldrT="[Text]"/>
      <dgm:spPr/>
      <dgm:t>
        <a:bodyPr/>
        <a:lstStyle/>
        <a:p>
          <a:r>
            <a:rPr lang="en-IN" dirty="0"/>
            <a:t>ITC in respect of other inputs and input services used in making zero-rated supply </a:t>
          </a:r>
          <a:r>
            <a:rPr lang="en-IN" b="1" dirty="0"/>
            <a:t>and</a:t>
          </a:r>
          <a:r>
            <a:rPr lang="en-IN" dirty="0"/>
            <a:t> ITC in respect of inputs received under the said notifications shall be granted as refund</a:t>
          </a:r>
          <a:endParaRPr lang="en-US" dirty="0"/>
        </a:p>
      </dgm:t>
    </dgm:pt>
    <dgm:pt modelId="{9BC72F37-6EB6-47AA-A43E-DBDAFA64F93C}" type="parTrans" cxnId="{FAE17C21-DC4E-4FD4-9ED0-54019A17D776}">
      <dgm:prSet/>
      <dgm:spPr/>
      <dgm:t>
        <a:bodyPr/>
        <a:lstStyle/>
        <a:p>
          <a:endParaRPr lang="en-US"/>
        </a:p>
      </dgm:t>
    </dgm:pt>
    <dgm:pt modelId="{6012743E-D71E-41AD-8138-7C32A10D4FCB}" type="sibTrans" cxnId="{FAE17C21-DC4E-4FD4-9ED0-54019A17D776}">
      <dgm:prSet/>
      <dgm:spPr/>
      <dgm:t>
        <a:bodyPr/>
        <a:lstStyle/>
        <a:p>
          <a:endParaRPr lang="en-US"/>
        </a:p>
      </dgm:t>
    </dgm:pt>
    <dgm:pt modelId="{8B618E76-E47A-4694-90DC-5896C4B4599E}">
      <dgm:prSet phldrT="[Text]"/>
      <dgm:spPr/>
      <dgm:t>
        <a:bodyPr/>
        <a:lstStyle/>
        <a:p>
          <a:r>
            <a:rPr lang="en-IN" b="1" dirty="0"/>
            <a:t>Rule 89(4B) </a:t>
          </a:r>
        </a:p>
        <a:p>
          <a:r>
            <a:rPr lang="en-IN" dirty="0"/>
            <a:t>Notification No. 40/2017-CTR</a:t>
          </a:r>
        </a:p>
        <a:p>
          <a:r>
            <a:rPr lang="en-IN" dirty="0"/>
            <a:t>Notification No. 41/2017-IGST(Rate)</a:t>
          </a:r>
        </a:p>
        <a:p>
          <a:r>
            <a:rPr lang="en-IN" dirty="0"/>
            <a:t>Notification No. 78/2017-Custom</a:t>
          </a:r>
        </a:p>
        <a:p>
          <a:r>
            <a:rPr lang="en-IN" dirty="0"/>
            <a:t>Notification No. 89/2017-Custom</a:t>
          </a:r>
          <a:endParaRPr lang="en-US" dirty="0"/>
        </a:p>
      </dgm:t>
    </dgm:pt>
    <dgm:pt modelId="{5B4CBB7F-8C11-4CBB-AC04-2D119EEF419F}" type="parTrans" cxnId="{631FE1E2-80EA-46FF-82D9-EA5C9134FE0F}">
      <dgm:prSet/>
      <dgm:spPr/>
      <dgm:t>
        <a:bodyPr/>
        <a:lstStyle/>
        <a:p>
          <a:endParaRPr lang="en-US"/>
        </a:p>
      </dgm:t>
    </dgm:pt>
    <dgm:pt modelId="{A45EAA89-F894-4074-BC75-9786ACAA0CA6}" type="sibTrans" cxnId="{631FE1E2-80EA-46FF-82D9-EA5C9134FE0F}">
      <dgm:prSet/>
      <dgm:spPr/>
      <dgm:t>
        <a:bodyPr/>
        <a:lstStyle/>
        <a:p>
          <a:endParaRPr lang="en-US"/>
        </a:p>
      </dgm:t>
    </dgm:pt>
    <dgm:pt modelId="{9347D717-4538-41A0-8587-991FBEC45E48}">
      <dgm:prSet phldrT="[Text]"/>
      <dgm:spPr/>
      <dgm:t>
        <a:bodyPr/>
        <a:lstStyle/>
        <a:p>
          <a:pPr algn="ctr"/>
          <a:endParaRPr lang="en-US" b="0" u="none" dirty="0">
            <a:solidFill>
              <a:schemeClr val="tx1"/>
            </a:solidFill>
          </a:endParaRPr>
        </a:p>
        <a:p>
          <a:pPr algn="l"/>
          <a:r>
            <a:rPr lang="en-US" b="0" u="none" dirty="0">
              <a:solidFill>
                <a:schemeClr val="tx1"/>
              </a:solidFill>
            </a:rPr>
            <a:t>Merchant Exporter in case of Intra-state supplies</a:t>
          </a:r>
        </a:p>
        <a:p>
          <a:pPr algn="l"/>
          <a:r>
            <a:rPr lang="en-IN" b="0" u="none" dirty="0">
              <a:solidFill>
                <a:schemeClr val="tx1"/>
              </a:solidFill>
            </a:rPr>
            <a:t>Merchant Exporter in case of Inter-state supplies</a:t>
          </a:r>
        </a:p>
        <a:p>
          <a:pPr algn="l"/>
          <a:r>
            <a:rPr lang="en-IN" b="0" u="none" dirty="0">
              <a:solidFill>
                <a:schemeClr val="tx1"/>
              </a:solidFill>
            </a:rPr>
            <a:t>Goods imported by EOU</a:t>
          </a:r>
        </a:p>
        <a:p>
          <a:pPr algn="l"/>
          <a:r>
            <a:rPr lang="en-IN" b="0" u="none" dirty="0">
              <a:solidFill>
                <a:schemeClr val="tx1"/>
              </a:solidFill>
            </a:rPr>
            <a:t>Import of goods under AA/EPDG Schemes</a:t>
          </a:r>
          <a:endParaRPr lang="en-US" dirty="0"/>
        </a:p>
      </dgm:t>
    </dgm:pt>
    <dgm:pt modelId="{03C582BD-2E2B-4458-8311-9D8151B04D05}" type="sibTrans" cxnId="{7E59E267-69E1-4E61-9827-BE5637285CC5}">
      <dgm:prSet/>
      <dgm:spPr/>
      <dgm:t>
        <a:bodyPr/>
        <a:lstStyle/>
        <a:p>
          <a:endParaRPr lang="en-US"/>
        </a:p>
      </dgm:t>
    </dgm:pt>
    <dgm:pt modelId="{EB2C2E88-ADC7-44D4-A334-B324C72235B6}" type="parTrans" cxnId="{7E59E267-69E1-4E61-9827-BE5637285CC5}">
      <dgm:prSet/>
      <dgm:spPr/>
      <dgm:t>
        <a:bodyPr/>
        <a:lstStyle/>
        <a:p>
          <a:endParaRPr lang="en-US"/>
        </a:p>
      </dgm:t>
    </dgm:pt>
    <dgm:pt modelId="{FCA73C35-61AC-4F68-890C-373554FFDA6C}" type="pres">
      <dgm:prSet presAssocID="{F82E682E-428F-4603-BE38-BCE6CFE51BC8}" presName="hierChild1" presStyleCnt="0">
        <dgm:presLayoutVars>
          <dgm:chPref val="1"/>
          <dgm:dir/>
          <dgm:animOne val="branch"/>
          <dgm:animLvl val="lvl"/>
          <dgm:resizeHandles/>
        </dgm:presLayoutVars>
      </dgm:prSet>
      <dgm:spPr/>
    </dgm:pt>
    <dgm:pt modelId="{D1D85D28-78B1-48FC-A1F5-17BF5B980902}" type="pres">
      <dgm:prSet presAssocID="{899C4112-A0E1-4DC4-A01A-53E928B06282}" presName="hierRoot1" presStyleCnt="0"/>
      <dgm:spPr/>
    </dgm:pt>
    <dgm:pt modelId="{260B91A1-FE1E-4124-A2A0-7E3932EB5127}" type="pres">
      <dgm:prSet presAssocID="{899C4112-A0E1-4DC4-A01A-53E928B06282}" presName="composite" presStyleCnt="0"/>
      <dgm:spPr/>
    </dgm:pt>
    <dgm:pt modelId="{BC0FA8DC-1611-430C-8042-393558E4AD8B}" type="pres">
      <dgm:prSet presAssocID="{899C4112-A0E1-4DC4-A01A-53E928B06282}" presName="background" presStyleLbl="node0" presStyleIdx="0" presStyleCnt="1"/>
      <dgm:spPr/>
    </dgm:pt>
    <dgm:pt modelId="{5BDAF674-990F-4440-99A9-A32CC3C2B8DA}" type="pres">
      <dgm:prSet presAssocID="{899C4112-A0E1-4DC4-A01A-53E928B06282}" presName="text" presStyleLbl="fgAcc0" presStyleIdx="0" presStyleCnt="1" custScaleX="514250" custScaleY="49985">
        <dgm:presLayoutVars>
          <dgm:chPref val="3"/>
        </dgm:presLayoutVars>
      </dgm:prSet>
      <dgm:spPr/>
    </dgm:pt>
    <dgm:pt modelId="{03840819-C798-41BD-86BD-BE45ADE4AAC7}" type="pres">
      <dgm:prSet presAssocID="{899C4112-A0E1-4DC4-A01A-53E928B06282}" presName="hierChild2" presStyleCnt="0"/>
      <dgm:spPr/>
    </dgm:pt>
    <dgm:pt modelId="{F08015C2-91FF-4B83-81BF-29AA500910AF}" type="pres">
      <dgm:prSet presAssocID="{5B4CBB7F-8C11-4CBB-AC04-2D119EEF419F}" presName="Name10" presStyleLbl="parChTrans1D2" presStyleIdx="0" presStyleCnt="2"/>
      <dgm:spPr/>
    </dgm:pt>
    <dgm:pt modelId="{F1BF44CB-3F82-44A6-A62A-A68E183613A0}" type="pres">
      <dgm:prSet presAssocID="{8B618E76-E47A-4694-90DC-5896C4B4599E}" presName="hierRoot2" presStyleCnt="0"/>
      <dgm:spPr/>
    </dgm:pt>
    <dgm:pt modelId="{A05F5919-68BC-4AA6-BFB9-57769E7FE37E}" type="pres">
      <dgm:prSet presAssocID="{8B618E76-E47A-4694-90DC-5896C4B4599E}" presName="composite2" presStyleCnt="0"/>
      <dgm:spPr/>
    </dgm:pt>
    <dgm:pt modelId="{F7C13080-18A7-4E09-B97A-510FA04C6801}" type="pres">
      <dgm:prSet presAssocID="{8B618E76-E47A-4694-90DC-5896C4B4599E}" presName="background2" presStyleLbl="node2" presStyleIdx="0" presStyleCnt="2"/>
      <dgm:spPr/>
    </dgm:pt>
    <dgm:pt modelId="{83426EC6-B25B-4C33-A798-6AC531046BFF}" type="pres">
      <dgm:prSet presAssocID="{8B618E76-E47A-4694-90DC-5896C4B4599E}" presName="text2" presStyleLbl="fgAcc2" presStyleIdx="0" presStyleCnt="2" custScaleX="235653" custScaleY="159958">
        <dgm:presLayoutVars>
          <dgm:chPref val="3"/>
        </dgm:presLayoutVars>
      </dgm:prSet>
      <dgm:spPr/>
    </dgm:pt>
    <dgm:pt modelId="{2C1DD0DB-777B-4540-A884-33DF5E7DF8BD}" type="pres">
      <dgm:prSet presAssocID="{8B618E76-E47A-4694-90DC-5896C4B4599E}" presName="hierChild3" presStyleCnt="0"/>
      <dgm:spPr/>
    </dgm:pt>
    <dgm:pt modelId="{7FF30083-34B6-46E7-AB0E-06C841D508DB}" type="pres">
      <dgm:prSet presAssocID="{9BC72F37-6EB6-47AA-A43E-DBDAFA64F93C}" presName="Name17" presStyleLbl="parChTrans1D3" presStyleIdx="0" presStyleCnt="1"/>
      <dgm:spPr/>
    </dgm:pt>
    <dgm:pt modelId="{72944551-A58C-4C6F-9121-7754AB34523B}" type="pres">
      <dgm:prSet presAssocID="{C47D0EA2-4EDC-48E8-B2BA-A307BB88AAB7}" presName="hierRoot3" presStyleCnt="0"/>
      <dgm:spPr/>
    </dgm:pt>
    <dgm:pt modelId="{7F9CC4E1-5733-4181-A66F-58FE760835FB}" type="pres">
      <dgm:prSet presAssocID="{C47D0EA2-4EDC-48E8-B2BA-A307BB88AAB7}" presName="composite3" presStyleCnt="0"/>
      <dgm:spPr/>
    </dgm:pt>
    <dgm:pt modelId="{E276BA81-4DC1-4D4F-9B12-6204DF2DBA9B}" type="pres">
      <dgm:prSet presAssocID="{C47D0EA2-4EDC-48E8-B2BA-A307BB88AAB7}" presName="background3" presStyleLbl="node3" presStyleIdx="0" presStyleCnt="1"/>
      <dgm:spPr/>
    </dgm:pt>
    <dgm:pt modelId="{94F0B718-2A19-4A52-925F-47036A7A9B59}" type="pres">
      <dgm:prSet presAssocID="{C47D0EA2-4EDC-48E8-B2BA-A307BB88AAB7}" presName="text3" presStyleLbl="fgAcc3" presStyleIdx="0" presStyleCnt="1" custScaleX="238709">
        <dgm:presLayoutVars>
          <dgm:chPref val="3"/>
        </dgm:presLayoutVars>
      </dgm:prSet>
      <dgm:spPr/>
    </dgm:pt>
    <dgm:pt modelId="{211D8C41-0800-4AB2-833F-470EF8A4CCBD}" type="pres">
      <dgm:prSet presAssocID="{C47D0EA2-4EDC-48E8-B2BA-A307BB88AAB7}" presName="hierChild4" presStyleCnt="0"/>
      <dgm:spPr/>
    </dgm:pt>
    <dgm:pt modelId="{B472C0A8-E8F2-4110-A133-F3A4D58459C3}" type="pres">
      <dgm:prSet presAssocID="{EB2C2E88-ADC7-44D4-A334-B324C72235B6}" presName="Name10" presStyleLbl="parChTrans1D2" presStyleIdx="1" presStyleCnt="2"/>
      <dgm:spPr/>
    </dgm:pt>
    <dgm:pt modelId="{76CB1649-CE8D-498A-BA41-510A71FB97FF}" type="pres">
      <dgm:prSet presAssocID="{9347D717-4538-41A0-8587-991FBEC45E48}" presName="hierRoot2" presStyleCnt="0"/>
      <dgm:spPr/>
    </dgm:pt>
    <dgm:pt modelId="{09CA429A-8A21-4150-BA1B-91FFF2D995C1}" type="pres">
      <dgm:prSet presAssocID="{9347D717-4538-41A0-8587-991FBEC45E48}" presName="composite2" presStyleCnt="0"/>
      <dgm:spPr/>
    </dgm:pt>
    <dgm:pt modelId="{817C40B6-0ABD-44D4-8990-AF469BFC9F75}" type="pres">
      <dgm:prSet presAssocID="{9347D717-4538-41A0-8587-991FBEC45E48}" presName="background2" presStyleLbl="node2" presStyleIdx="1" presStyleCnt="2"/>
      <dgm:spPr/>
    </dgm:pt>
    <dgm:pt modelId="{B7B6E707-9C46-4265-8CF1-68A5B4B38AA4}" type="pres">
      <dgm:prSet presAssocID="{9347D717-4538-41A0-8587-991FBEC45E48}" presName="text2" presStyleLbl="fgAcc2" presStyleIdx="1" presStyleCnt="2" custScaleX="231010" custScaleY="159499">
        <dgm:presLayoutVars>
          <dgm:chPref val="3"/>
        </dgm:presLayoutVars>
      </dgm:prSet>
      <dgm:spPr/>
    </dgm:pt>
    <dgm:pt modelId="{E5E5B1E5-D313-40A7-BEDA-F0E87BE57D6F}" type="pres">
      <dgm:prSet presAssocID="{9347D717-4538-41A0-8587-991FBEC45E48}" presName="hierChild3" presStyleCnt="0"/>
      <dgm:spPr/>
    </dgm:pt>
  </dgm:ptLst>
  <dgm:cxnLst>
    <dgm:cxn modelId="{F0E9490A-8458-4D78-BEDB-6A25009638F0}" type="presOf" srcId="{F82E682E-428F-4603-BE38-BCE6CFE51BC8}" destId="{FCA73C35-61AC-4F68-890C-373554FFDA6C}" srcOrd="0" destOrd="0" presId="urn:microsoft.com/office/officeart/2005/8/layout/hierarchy1"/>
    <dgm:cxn modelId="{FAE17C21-DC4E-4FD4-9ED0-54019A17D776}" srcId="{8B618E76-E47A-4694-90DC-5896C4B4599E}" destId="{C47D0EA2-4EDC-48E8-B2BA-A307BB88AAB7}" srcOrd="0" destOrd="0" parTransId="{9BC72F37-6EB6-47AA-A43E-DBDAFA64F93C}" sibTransId="{6012743E-D71E-41AD-8138-7C32A10D4FCB}"/>
    <dgm:cxn modelId="{7EDC7034-D009-4759-A52F-4DB0E9675A5C}" type="presOf" srcId="{9347D717-4538-41A0-8587-991FBEC45E48}" destId="{B7B6E707-9C46-4265-8CF1-68A5B4B38AA4}" srcOrd="0" destOrd="0" presId="urn:microsoft.com/office/officeart/2005/8/layout/hierarchy1"/>
    <dgm:cxn modelId="{0F39B735-AB12-45D4-BE89-FA7978484749}" type="presOf" srcId="{5B4CBB7F-8C11-4CBB-AC04-2D119EEF419F}" destId="{F08015C2-91FF-4B83-81BF-29AA500910AF}" srcOrd="0" destOrd="0" presId="urn:microsoft.com/office/officeart/2005/8/layout/hierarchy1"/>
    <dgm:cxn modelId="{1A34EE62-5B01-49FF-8641-02829F57DA4C}" type="presOf" srcId="{EB2C2E88-ADC7-44D4-A334-B324C72235B6}" destId="{B472C0A8-E8F2-4110-A133-F3A4D58459C3}" srcOrd="0" destOrd="0" presId="urn:microsoft.com/office/officeart/2005/8/layout/hierarchy1"/>
    <dgm:cxn modelId="{7E59E267-69E1-4E61-9827-BE5637285CC5}" srcId="{899C4112-A0E1-4DC4-A01A-53E928B06282}" destId="{9347D717-4538-41A0-8587-991FBEC45E48}" srcOrd="1" destOrd="0" parTransId="{EB2C2E88-ADC7-44D4-A334-B324C72235B6}" sibTransId="{03C582BD-2E2B-4458-8311-9D8151B04D05}"/>
    <dgm:cxn modelId="{DD348185-2059-4D1B-AA0D-19761B619A95}" type="presOf" srcId="{C47D0EA2-4EDC-48E8-B2BA-A307BB88AAB7}" destId="{94F0B718-2A19-4A52-925F-47036A7A9B59}" srcOrd="0" destOrd="0" presId="urn:microsoft.com/office/officeart/2005/8/layout/hierarchy1"/>
    <dgm:cxn modelId="{AB7A4F91-469D-40B2-8CBC-0C7DD2786EA4}" type="presOf" srcId="{9BC72F37-6EB6-47AA-A43E-DBDAFA64F93C}" destId="{7FF30083-34B6-46E7-AB0E-06C841D508DB}" srcOrd="0" destOrd="0" presId="urn:microsoft.com/office/officeart/2005/8/layout/hierarchy1"/>
    <dgm:cxn modelId="{34BE92A2-FDF9-4685-B05F-F1FE1E914186}" type="presOf" srcId="{899C4112-A0E1-4DC4-A01A-53E928B06282}" destId="{5BDAF674-990F-4440-99A9-A32CC3C2B8DA}" srcOrd="0" destOrd="0" presId="urn:microsoft.com/office/officeart/2005/8/layout/hierarchy1"/>
    <dgm:cxn modelId="{2AE249D1-9A9A-45CA-8252-778A208A8E6D}" type="presOf" srcId="{8B618E76-E47A-4694-90DC-5896C4B4599E}" destId="{83426EC6-B25B-4C33-A798-6AC531046BFF}" srcOrd="0" destOrd="0" presId="urn:microsoft.com/office/officeart/2005/8/layout/hierarchy1"/>
    <dgm:cxn modelId="{631FE1E2-80EA-46FF-82D9-EA5C9134FE0F}" srcId="{899C4112-A0E1-4DC4-A01A-53E928B06282}" destId="{8B618E76-E47A-4694-90DC-5896C4B4599E}" srcOrd="0" destOrd="0" parTransId="{5B4CBB7F-8C11-4CBB-AC04-2D119EEF419F}" sibTransId="{A45EAA89-F894-4074-BC75-9786ACAA0CA6}"/>
    <dgm:cxn modelId="{2FA9EDFD-3075-40ED-A4B5-13C26660F2E1}" srcId="{F82E682E-428F-4603-BE38-BCE6CFE51BC8}" destId="{899C4112-A0E1-4DC4-A01A-53E928B06282}" srcOrd="0" destOrd="0" parTransId="{CA5F7878-CFEF-47FD-B430-BC6B094BC8F5}" sibTransId="{BEFED1DF-46AA-47D0-B67C-C808F17E9FDB}"/>
    <dgm:cxn modelId="{56CCE712-AA6E-4CEC-986F-517EFC2874C3}" type="presParOf" srcId="{FCA73C35-61AC-4F68-890C-373554FFDA6C}" destId="{D1D85D28-78B1-48FC-A1F5-17BF5B980902}" srcOrd="0" destOrd="0" presId="urn:microsoft.com/office/officeart/2005/8/layout/hierarchy1"/>
    <dgm:cxn modelId="{A269D204-23E5-4AF2-8031-4A71444F8224}" type="presParOf" srcId="{D1D85D28-78B1-48FC-A1F5-17BF5B980902}" destId="{260B91A1-FE1E-4124-A2A0-7E3932EB5127}" srcOrd="0" destOrd="0" presId="urn:microsoft.com/office/officeart/2005/8/layout/hierarchy1"/>
    <dgm:cxn modelId="{A31AA347-40CA-4BE0-B22C-60EA876AD8FC}" type="presParOf" srcId="{260B91A1-FE1E-4124-A2A0-7E3932EB5127}" destId="{BC0FA8DC-1611-430C-8042-393558E4AD8B}" srcOrd="0" destOrd="0" presId="urn:microsoft.com/office/officeart/2005/8/layout/hierarchy1"/>
    <dgm:cxn modelId="{1797440C-5CEB-4C92-B23A-301E877AD39C}" type="presParOf" srcId="{260B91A1-FE1E-4124-A2A0-7E3932EB5127}" destId="{5BDAF674-990F-4440-99A9-A32CC3C2B8DA}" srcOrd="1" destOrd="0" presId="urn:microsoft.com/office/officeart/2005/8/layout/hierarchy1"/>
    <dgm:cxn modelId="{AE51C89F-8917-4DEE-8501-B2E581C8FDF4}" type="presParOf" srcId="{D1D85D28-78B1-48FC-A1F5-17BF5B980902}" destId="{03840819-C798-41BD-86BD-BE45ADE4AAC7}" srcOrd="1" destOrd="0" presId="urn:microsoft.com/office/officeart/2005/8/layout/hierarchy1"/>
    <dgm:cxn modelId="{6F202C74-3A5E-4736-9EAB-A38E04ECDB0F}" type="presParOf" srcId="{03840819-C798-41BD-86BD-BE45ADE4AAC7}" destId="{F08015C2-91FF-4B83-81BF-29AA500910AF}" srcOrd="0" destOrd="0" presId="urn:microsoft.com/office/officeart/2005/8/layout/hierarchy1"/>
    <dgm:cxn modelId="{837B039B-5861-49D0-AE4B-E2ECB1F8A135}" type="presParOf" srcId="{03840819-C798-41BD-86BD-BE45ADE4AAC7}" destId="{F1BF44CB-3F82-44A6-A62A-A68E183613A0}" srcOrd="1" destOrd="0" presId="urn:microsoft.com/office/officeart/2005/8/layout/hierarchy1"/>
    <dgm:cxn modelId="{E8171375-0118-4F35-875C-FE23821E1A69}" type="presParOf" srcId="{F1BF44CB-3F82-44A6-A62A-A68E183613A0}" destId="{A05F5919-68BC-4AA6-BFB9-57769E7FE37E}" srcOrd="0" destOrd="0" presId="urn:microsoft.com/office/officeart/2005/8/layout/hierarchy1"/>
    <dgm:cxn modelId="{FD8780F2-E28F-4603-A013-2A19065D10DF}" type="presParOf" srcId="{A05F5919-68BC-4AA6-BFB9-57769E7FE37E}" destId="{F7C13080-18A7-4E09-B97A-510FA04C6801}" srcOrd="0" destOrd="0" presId="urn:microsoft.com/office/officeart/2005/8/layout/hierarchy1"/>
    <dgm:cxn modelId="{527756CB-6007-4F3A-A742-06C57D443DE5}" type="presParOf" srcId="{A05F5919-68BC-4AA6-BFB9-57769E7FE37E}" destId="{83426EC6-B25B-4C33-A798-6AC531046BFF}" srcOrd="1" destOrd="0" presId="urn:microsoft.com/office/officeart/2005/8/layout/hierarchy1"/>
    <dgm:cxn modelId="{20F3BDA8-62D5-4623-B294-3FBA03CC48CA}" type="presParOf" srcId="{F1BF44CB-3F82-44A6-A62A-A68E183613A0}" destId="{2C1DD0DB-777B-4540-A884-33DF5E7DF8BD}" srcOrd="1" destOrd="0" presId="urn:microsoft.com/office/officeart/2005/8/layout/hierarchy1"/>
    <dgm:cxn modelId="{427D7D24-E7A8-4EB2-909B-A5F33780A9EC}" type="presParOf" srcId="{2C1DD0DB-777B-4540-A884-33DF5E7DF8BD}" destId="{7FF30083-34B6-46E7-AB0E-06C841D508DB}" srcOrd="0" destOrd="0" presId="urn:microsoft.com/office/officeart/2005/8/layout/hierarchy1"/>
    <dgm:cxn modelId="{344F9890-5103-49A8-9066-57050A907454}" type="presParOf" srcId="{2C1DD0DB-777B-4540-A884-33DF5E7DF8BD}" destId="{72944551-A58C-4C6F-9121-7754AB34523B}" srcOrd="1" destOrd="0" presId="urn:microsoft.com/office/officeart/2005/8/layout/hierarchy1"/>
    <dgm:cxn modelId="{9C15A4B4-91BD-4137-93D1-85A9621EAD56}" type="presParOf" srcId="{72944551-A58C-4C6F-9121-7754AB34523B}" destId="{7F9CC4E1-5733-4181-A66F-58FE760835FB}" srcOrd="0" destOrd="0" presId="urn:microsoft.com/office/officeart/2005/8/layout/hierarchy1"/>
    <dgm:cxn modelId="{7A99F430-F964-442F-92EF-CEA64C85ACF8}" type="presParOf" srcId="{7F9CC4E1-5733-4181-A66F-58FE760835FB}" destId="{E276BA81-4DC1-4D4F-9B12-6204DF2DBA9B}" srcOrd="0" destOrd="0" presId="urn:microsoft.com/office/officeart/2005/8/layout/hierarchy1"/>
    <dgm:cxn modelId="{B2CDDCBF-796B-4281-BA2E-CA97FF59EC8B}" type="presParOf" srcId="{7F9CC4E1-5733-4181-A66F-58FE760835FB}" destId="{94F0B718-2A19-4A52-925F-47036A7A9B59}" srcOrd="1" destOrd="0" presId="urn:microsoft.com/office/officeart/2005/8/layout/hierarchy1"/>
    <dgm:cxn modelId="{E522C577-9D74-45B8-87AA-43F6F2C1C3E6}" type="presParOf" srcId="{72944551-A58C-4C6F-9121-7754AB34523B}" destId="{211D8C41-0800-4AB2-833F-470EF8A4CCBD}" srcOrd="1" destOrd="0" presId="urn:microsoft.com/office/officeart/2005/8/layout/hierarchy1"/>
    <dgm:cxn modelId="{8E3A20D5-F7D2-45BC-99AE-EE1300AC19EE}" type="presParOf" srcId="{03840819-C798-41BD-86BD-BE45ADE4AAC7}" destId="{B472C0A8-E8F2-4110-A133-F3A4D58459C3}" srcOrd="2" destOrd="0" presId="urn:microsoft.com/office/officeart/2005/8/layout/hierarchy1"/>
    <dgm:cxn modelId="{AE13348F-08F8-47B4-934A-1EF74249E328}" type="presParOf" srcId="{03840819-C798-41BD-86BD-BE45ADE4AAC7}" destId="{76CB1649-CE8D-498A-BA41-510A71FB97FF}" srcOrd="3" destOrd="0" presId="urn:microsoft.com/office/officeart/2005/8/layout/hierarchy1"/>
    <dgm:cxn modelId="{61CF93B9-6AE5-4D7E-B8B7-6B27DA5587A8}" type="presParOf" srcId="{76CB1649-CE8D-498A-BA41-510A71FB97FF}" destId="{09CA429A-8A21-4150-BA1B-91FFF2D995C1}" srcOrd="0" destOrd="0" presId="urn:microsoft.com/office/officeart/2005/8/layout/hierarchy1"/>
    <dgm:cxn modelId="{55C92381-4E74-48E6-A4B2-E11B7F356486}" type="presParOf" srcId="{09CA429A-8A21-4150-BA1B-91FFF2D995C1}" destId="{817C40B6-0ABD-44D4-8990-AF469BFC9F75}" srcOrd="0" destOrd="0" presId="urn:microsoft.com/office/officeart/2005/8/layout/hierarchy1"/>
    <dgm:cxn modelId="{E4E8158E-E8A5-4CCD-9EF6-9C308649D14F}" type="presParOf" srcId="{09CA429A-8A21-4150-BA1B-91FFF2D995C1}" destId="{B7B6E707-9C46-4265-8CF1-68A5B4B38AA4}" srcOrd="1" destOrd="0" presId="urn:microsoft.com/office/officeart/2005/8/layout/hierarchy1"/>
    <dgm:cxn modelId="{D7B7E4BF-6F9E-4376-9FC7-4E71E9846542}" type="presParOf" srcId="{76CB1649-CE8D-498A-BA41-510A71FB97FF}" destId="{E5E5B1E5-D313-40A7-BEDA-F0E87BE57D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09354-1369-4AD1-AC33-AF15A4B33DE0}">
      <dsp:nvSpPr>
        <dsp:cNvPr id="0" name=""/>
        <dsp:cNvSpPr/>
      </dsp:nvSpPr>
      <dsp:spPr>
        <a:xfrm rot="5400000">
          <a:off x="365621" y="1201690"/>
          <a:ext cx="1881751" cy="22681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AFC003-8268-4675-B405-535F0D387B17}">
      <dsp:nvSpPr>
        <dsp:cNvPr id="0" name=""/>
        <dsp:cNvSpPr/>
      </dsp:nvSpPr>
      <dsp:spPr>
        <a:xfrm>
          <a:off x="798268" y="412"/>
          <a:ext cx="2520181" cy="1512108"/>
        </a:xfrm>
        <a:prstGeom prst="roundRect">
          <a:avLst>
            <a:gd name="adj" fmla="val 10000"/>
          </a:avLst>
        </a:prstGeom>
        <a:solidFill>
          <a:srgbClr val="FFFF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Refund of the excess balance amount available in the Cash Ledger </a:t>
          </a:r>
        </a:p>
      </dsp:txBody>
      <dsp:txXfrm>
        <a:off x="842556" y="44700"/>
        <a:ext cx="2431605" cy="1423532"/>
      </dsp:txXfrm>
    </dsp:sp>
    <dsp:sp modelId="{19D6737E-9C45-4DEF-A8D3-17BC8AEDEF25}">
      <dsp:nvSpPr>
        <dsp:cNvPr id="0" name=""/>
        <dsp:cNvSpPr/>
      </dsp:nvSpPr>
      <dsp:spPr>
        <a:xfrm rot="5400000">
          <a:off x="365621" y="3091826"/>
          <a:ext cx="1881751" cy="22681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3145BD-395A-4E40-9960-84484BE16678}">
      <dsp:nvSpPr>
        <dsp:cNvPr id="0" name=""/>
        <dsp:cNvSpPr/>
      </dsp:nvSpPr>
      <dsp:spPr>
        <a:xfrm>
          <a:off x="798268" y="1890548"/>
          <a:ext cx="2520181" cy="1512108"/>
        </a:xfrm>
        <a:prstGeom prst="roundRect">
          <a:avLst>
            <a:gd name="adj" fmla="val 10000"/>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Refund of ITC accumulated against the inputs and input services attributed to supply of export of goods or services</a:t>
          </a:r>
          <a:r>
            <a:rPr lang="en-US" sz="1800" kern="1200" dirty="0">
              <a:solidFill>
                <a:schemeClr val="tx1"/>
              </a:solidFill>
              <a:latin typeface="Arial" panose="020B0604020202020204" pitchFamily="34" charset="0"/>
              <a:cs typeface="Arial" panose="020B0604020202020204" pitchFamily="34" charset="0"/>
            </a:rPr>
            <a:t>.</a:t>
          </a:r>
        </a:p>
      </dsp:txBody>
      <dsp:txXfrm>
        <a:off x="842556" y="1934836"/>
        <a:ext cx="2431605" cy="1423532"/>
      </dsp:txXfrm>
    </dsp:sp>
    <dsp:sp modelId="{B6B2C375-7A6D-47B9-93FC-6A3E69107072}">
      <dsp:nvSpPr>
        <dsp:cNvPr id="0" name=""/>
        <dsp:cNvSpPr/>
      </dsp:nvSpPr>
      <dsp:spPr>
        <a:xfrm rot="424">
          <a:off x="1310689" y="4037100"/>
          <a:ext cx="3343456" cy="22681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E667C6-1400-4A12-98C5-842A1E07C203}">
      <dsp:nvSpPr>
        <dsp:cNvPr id="0" name=""/>
        <dsp:cNvSpPr/>
      </dsp:nvSpPr>
      <dsp:spPr>
        <a:xfrm>
          <a:off x="798268" y="3780683"/>
          <a:ext cx="2520181" cy="1512108"/>
        </a:xfrm>
        <a:prstGeom prst="roundRect">
          <a:avLst>
            <a:gd name="adj" fmla="val 10000"/>
          </a:avLst>
        </a:prstGeom>
        <a:solidFill>
          <a:srgbClr val="00B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Refund of ITC on account of deemed export </a:t>
          </a:r>
        </a:p>
      </dsp:txBody>
      <dsp:txXfrm>
        <a:off x="842556" y="3824971"/>
        <a:ext cx="2431605" cy="1423532"/>
      </dsp:txXfrm>
    </dsp:sp>
    <dsp:sp modelId="{5CB5BF43-AC16-47F9-8DB0-589F1D9E2C21}">
      <dsp:nvSpPr>
        <dsp:cNvPr id="0" name=""/>
        <dsp:cNvSpPr/>
      </dsp:nvSpPr>
      <dsp:spPr>
        <a:xfrm rot="16200000">
          <a:off x="3717256" y="3092032"/>
          <a:ext cx="1882163" cy="226816"/>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BA7143-114A-402F-B958-5DAA8253135E}">
      <dsp:nvSpPr>
        <dsp:cNvPr id="0" name=""/>
        <dsp:cNvSpPr/>
      </dsp:nvSpPr>
      <dsp:spPr>
        <a:xfrm>
          <a:off x="4150109" y="3781096"/>
          <a:ext cx="2520181" cy="1512108"/>
        </a:xfrm>
        <a:prstGeom prst="roundRect">
          <a:avLst>
            <a:gd name="adj" fmla="val 10000"/>
          </a:avLst>
        </a:prstGeom>
        <a:solidFill>
          <a:srgbClr val="00B0F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dirty="0">
              <a:solidFill>
                <a:schemeClr val="tx1"/>
              </a:solidFill>
              <a:latin typeface="Arial" panose="020B0604020202020204" pitchFamily="34" charset="0"/>
              <a:cs typeface="Arial" panose="020B0604020202020204" pitchFamily="34" charset="0"/>
            </a:rPr>
            <a:t>Refund of Integrated tax, paid on export of goods/services to SEZ developers/ units</a:t>
          </a:r>
        </a:p>
      </dsp:txBody>
      <dsp:txXfrm>
        <a:off x="4194397" y="3825384"/>
        <a:ext cx="2431605" cy="1423532"/>
      </dsp:txXfrm>
    </dsp:sp>
    <dsp:sp modelId="{1EB0353E-6A71-41B2-A218-5D3C653D44ED}">
      <dsp:nvSpPr>
        <dsp:cNvPr id="0" name=""/>
        <dsp:cNvSpPr/>
      </dsp:nvSpPr>
      <dsp:spPr>
        <a:xfrm rot="16200000">
          <a:off x="3717462" y="1201690"/>
          <a:ext cx="1881751" cy="226816"/>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D1984A-374C-4BA6-B1CE-A35512A017F2}">
      <dsp:nvSpPr>
        <dsp:cNvPr id="0" name=""/>
        <dsp:cNvSpPr/>
      </dsp:nvSpPr>
      <dsp:spPr>
        <a:xfrm>
          <a:off x="4150109" y="1890548"/>
          <a:ext cx="2520181" cy="1512108"/>
        </a:xfrm>
        <a:prstGeom prst="roundRect">
          <a:avLst>
            <a:gd name="adj" fmla="val 10000"/>
          </a:avLst>
        </a:prstGeom>
        <a:solidFill>
          <a:schemeClr val="bg2">
            <a:lumMod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Refund of ITC accumulated due to inverted tax structure</a:t>
          </a:r>
        </a:p>
      </dsp:txBody>
      <dsp:txXfrm>
        <a:off x="4194397" y="1934836"/>
        <a:ext cx="2431605" cy="1423532"/>
      </dsp:txXfrm>
    </dsp:sp>
    <dsp:sp modelId="{1E9D87E0-B764-4127-8892-A5D0ABB35227}">
      <dsp:nvSpPr>
        <dsp:cNvPr id="0" name=""/>
        <dsp:cNvSpPr/>
      </dsp:nvSpPr>
      <dsp:spPr>
        <a:xfrm>
          <a:off x="4662530" y="256622"/>
          <a:ext cx="3343456" cy="22681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F480FB-AE17-41D2-80A3-691B485BE0FA}">
      <dsp:nvSpPr>
        <dsp:cNvPr id="0" name=""/>
        <dsp:cNvSpPr/>
      </dsp:nvSpPr>
      <dsp:spPr>
        <a:xfrm>
          <a:off x="4150109" y="412"/>
          <a:ext cx="2520181" cy="1512108"/>
        </a:xfrm>
        <a:prstGeom prst="roundRect">
          <a:avLst>
            <a:gd name="adj" fmla="val 10000"/>
          </a:avLst>
        </a:prstGeom>
        <a:solidFill>
          <a:srgbClr val="FF0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Refund of the Integrated Tax paid on goods exported out of India</a:t>
          </a:r>
        </a:p>
      </dsp:txBody>
      <dsp:txXfrm>
        <a:off x="4194397" y="44700"/>
        <a:ext cx="2431605" cy="1423532"/>
      </dsp:txXfrm>
    </dsp:sp>
    <dsp:sp modelId="{1AA72E7F-1E35-44DF-A374-B39A8D47761F}">
      <dsp:nvSpPr>
        <dsp:cNvPr id="0" name=""/>
        <dsp:cNvSpPr/>
      </dsp:nvSpPr>
      <dsp:spPr>
        <a:xfrm rot="5400000">
          <a:off x="7069303" y="1201690"/>
          <a:ext cx="1881751" cy="22681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441CC3-C48F-46DE-8EF4-1F573CF7677F}">
      <dsp:nvSpPr>
        <dsp:cNvPr id="0" name=""/>
        <dsp:cNvSpPr/>
      </dsp:nvSpPr>
      <dsp:spPr>
        <a:xfrm>
          <a:off x="7501950" y="412"/>
          <a:ext cx="2520181" cy="1512108"/>
        </a:xfrm>
        <a:prstGeom prst="roundRect">
          <a:avLst>
            <a:gd name="adj" fmla="val 10000"/>
          </a:avLst>
        </a:prstGeom>
        <a:solidFill>
          <a:srgbClr val="00B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Refund of Integrated tax paid on the services exported out of India</a:t>
          </a:r>
        </a:p>
      </dsp:txBody>
      <dsp:txXfrm>
        <a:off x="7546238" y="44700"/>
        <a:ext cx="2431605" cy="1423532"/>
      </dsp:txXfrm>
    </dsp:sp>
    <dsp:sp modelId="{CCAA7139-46AA-4530-9AF5-57D43A6524D0}">
      <dsp:nvSpPr>
        <dsp:cNvPr id="0" name=""/>
        <dsp:cNvSpPr/>
      </dsp:nvSpPr>
      <dsp:spPr>
        <a:xfrm rot="5400000">
          <a:off x="7069303" y="3091826"/>
          <a:ext cx="1881751" cy="22681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7A533-C221-48BB-AF27-BFEE8654824F}">
      <dsp:nvSpPr>
        <dsp:cNvPr id="0" name=""/>
        <dsp:cNvSpPr/>
      </dsp:nvSpPr>
      <dsp:spPr>
        <a:xfrm>
          <a:off x="7501950" y="1890548"/>
          <a:ext cx="2520181" cy="1512108"/>
        </a:xfrm>
        <a:prstGeom prst="roundRect">
          <a:avLst>
            <a:gd name="adj" fmla="val 10000"/>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Refund of Integrated tax paid against any deemed export</a:t>
          </a:r>
        </a:p>
      </dsp:txBody>
      <dsp:txXfrm>
        <a:off x="7546238" y="1934836"/>
        <a:ext cx="2431605" cy="1423532"/>
      </dsp:txXfrm>
    </dsp:sp>
    <dsp:sp modelId="{3A0061B4-4D79-4132-A7F1-8B445154031F}">
      <dsp:nvSpPr>
        <dsp:cNvPr id="0" name=""/>
        <dsp:cNvSpPr/>
      </dsp:nvSpPr>
      <dsp:spPr>
        <a:xfrm>
          <a:off x="7501950" y="3780683"/>
          <a:ext cx="2520181" cy="1512108"/>
        </a:xfrm>
        <a:prstGeom prst="roundRect">
          <a:avLst>
            <a:gd name="adj" fmla="val 10000"/>
          </a:avLst>
        </a:prstGeom>
        <a:solidFill>
          <a:srgbClr val="FFFF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Refund of ITC attributed to the goods and / or services exported to SEZ units / developers</a:t>
          </a:r>
        </a:p>
      </dsp:txBody>
      <dsp:txXfrm>
        <a:off x="7546238" y="3824971"/>
        <a:ext cx="2431605" cy="14235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6F4BA-7A90-4491-B74F-E0125F04F9B9}">
      <dsp:nvSpPr>
        <dsp:cNvPr id="0" name=""/>
        <dsp:cNvSpPr/>
      </dsp:nvSpPr>
      <dsp:spPr>
        <a:xfrm>
          <a:off x="5451763" y="2090323"/>
          <a:ext cx="2524468" cy="876261"/>
        </a:xfrm>
        <a:custGeom>
          <a:avLst/>
          <a:gdLst/>
          <a:ahLst/>
          <a:cxnLst/>
          <a:rect l="0" t="0" r="0" b="0"/>
          <a:pathLst>
            <a:path>
              <a:moveTo>
                <a:pt x="0" y="0"/>
              </a:moveTo>
              <a:lnTo>
                <a:pt x="0" y="438130"/>
              </a:lnTo>
              <a:lnTo>
                <a:pt x="2524468" y="438130"/>
              </a:lnTo>
              <a:lnTo>
                <a:pt x="2524468" y="876261"/>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FF7DE-A9EA-4086-A0B1-59C3A266B6F6}">
      <dsp:nvSpPr>
        <dsp:cNvPr id="0" name=""/>
        <dsp:cNvSpPr/>
      </dsp:nvSpPr>
      <dsp:spPr>
        <a:xfrm>
          <a:off x="2927294" y="2090323"/>
          <a:ext cx="2524468" cy="876261"/>
        </a:xfrm>
        <a:custGeom>
          <a:avLst/>
          <a:gdLst/>
          <a:ahLst/>
          <a:cxnLst/>
          <a:rect l="0" t="0" r="0" b="0"/>
          <a:pathLst>
            <a:path>
              <a:moveTo>
                <a:pt x="2524468" y="0"/>
              </a:moveTo>
              <a:lnTo>
                <a:pt x="2524468" y="438130"/>
              </a:lnTo>
              <a:lnTo>
                <a:pt x="0" y="438130"/>
              </a:lnTo>
              <a:lnTo>
                <a:pt x="0" y="876261"/>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86320-F7FF-49BA-9940-C08DA1DEBB59}">
      <dsp:nvSpPr>
        <dsp:cNvPr id="0" name=""/>
        <dsp:cNvSpPr/>
      </dsp:nvSpPr>
      <dsp:spPr>
        <a:xfrm>
          <a:off x="3365425" y="3985"/>
          <a:ext cx="4172675" cy="2086337"/>
        </a:xfrm>
        <a:prstGeom prst="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Arial" panose="020B0604020202020204" pitchFamily="34" charset="0"/>
              <a:cs typeface="Arial" panose="020B0604020202020204" pitchFamily="34" charset="0"/>
            </a:rPr>
            <a:t>Who Can Apply for Refund</a:t>
          </a: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Notification no. 47/2017 of Central Tax dated 18/10/2017 </a:t>
          </a:r>
        </a:p>
      </dsp:txBody>
      <dsp:txXfrm>
        <a:off x="3365425" y="3985"/>
        <a:ext cx="4172675" cy="2086337"/>
      </dsp:txXfrm>
    </dsp:sp>
    <dsp:sp modelId="{CDA509F2-2F27-49B3-8A9E-DC4F73476471}">
      <dsp:nvSpPr>
        <dsp:cNvPr id="0" name=""/>
        <dsp:cNvSpPr/>
      </dsp:nvSpPr>
      <dsp:spPr>
        <a:xfrm>
          <a:off x="840957" y="2966585"/>
          <a:ext cx="4172675" cy="2086337"/>
        </a:xfrm>
        <a:prstGeom prst="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Refund by Supplier of deemed export supplies</a:t>
          </a:r>
        </a:p>
      </dsp:txBody>
      <dsp:txXfrm>
        <a:off x="840957" y="2966585"/>
        <a:ext cx="4172675" cy="2086337"/>
      </dsp:txXfrm>
    </dsp:sp>
    <dsp:sp modelId="{4B9ED69B-6802-4F29-800E-7DD76F77CC93}">
      <dsp:nvSpPr>
        <dsp:cNvPr id="0" name=""/>
        <dsp:cNvSpPr/>
      </dsp:nvSpPr>
      <dsp:spPr>
        <a:xfrm>
          <a:off x="5889894" y="2966585"/>
          <a:ext cx="4172675" cy="2086337"/>
        </a:xfrm>
        <a:prstGeom prst="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Refund by Recipient of deemed export supplies</a:t>
          </a:r>
        </a:p>
      </dsp:txBody>
      <dsp:txXfrm>
        <a:off x="5889894" y="2966585"/>
        <a:ext cx="4172675" cy="20863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3FB5C-51CF-4B19-89FB-895BDF0D2E0D}">
      <dsp:nvSpPr>
        <dsp:cNvPr id="0" name=""/>
        <dsp:cNvSpPr/>
      </dsp:nvSpPr>
      <dsp:spPr>
        <a:xfrm>
          <a:off x="4064000" y="2323347"/>
          <a:ext cx="2224013" cy="771971"/>
        </a:xfrm>
        <a:custGeom>
          <a:avLst/>
          <a:gdLst/>
          <a:ahLst/>
          <a:cxnLst/>
          <a:rect l="0" t="0" r="0" b="0"/>
          <a:pathLst>
            <a:path>
              <a:moveTo>
                <a:pt x="0" y="0"/>
              </a:moveTo>
              <a:lnTo>
                <a:pt x="0" y="385985"/>
              </a:lnTo>
              <a:lnTo>
                <a:pt x="2224013" y="385985"/>
              </a:lnTo>
              <a:lnTo>
                <a:pt x="2224013" y="771971"/>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2E531-E795-4D52-B07E-07D75DEF6AC9}">
      <dsp:nvSpPr>
        <dsp:cNvPr id="0" name=""/>
        <dsp:cNvSpPr/>
      </dsp:nvSpPr>
      <dsp:spPr>
        <a:xfrm>
          <a:off x="1839986" y="2323347"/>
          <a:ext cx="2224013" cy="771971"/>
        </a:xfrm>
        <a:custGeom>
          <a:avLst/>
          <a:gdLst/>
          <a:ahLst/>
          <a:cxnLst/>
          <a:rect l="0" t="0" r="0" b="0"/>
          <a:pathLst>
            <a:path>
              <a:moveTo>
                <a:pt x="2224013" y="0"/>
              </a:moveTo>
              <a:lnTo>
                <a:pt x="2224013" y="385985"/>
              </a:lnTo>
              <a:lnTo>
                <a:pt x="0" y="385985"/>
              </a:lnTo>
              <a:lnTo>
                <a:pt x="0" y="771971"/>
              </a:lnTo>
            </a:path>
          </a:pathLst>
        </a:custGeom>
        <a:noFill/>
        <a:ln w="48000" cap="flat" cmpd="thickThin"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98CF3-3862-40BA-88E8-B44FFB4C8B68}">
      <dsp:nvSpPr>
        <dsp:cNvPr id="0" name=""/>
        <dsp:cNvSpPr/>
      </dsp:nvSpPr>
      <dsp:spPr>
        <a:xfrm>
          <a:off x="2225972" y="485320"/>
          <a:ext cx="3676054" cy="1838027"/>
        </a:xfrm>
        <a:prstGeom prst="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Return</a:t>
          </a:r>
        </a:p>
      </dsp:txBody>
      <dsp:txXfrm>
        <a:off x="2225972" y="485320"/>
        <a:ext cx="3676054" cy="1838027"/>
      </dsp:txXfrm>
    </dsp:sp>
    <dsp:sp modelId="{3B67F57A-ED30-48B5-8DAA-1BB81D05D736}">
      <dsp:nvSpPr>
        <dsp:cNvPr id="0" name=""/>
        <dsp:cNvSpPr/>
      </dsp:nvSpPr>
      <dsp:spPr>
        <a:xfrm>
          <a:off x="1959" y="3095319"/>
          <a:ext cx="3676054" cy="1838027"/>
        </a:xfrm>
        <a:prstGeom prst="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GSTR-01-Table 6C</a:t>
          </a:r>
        </a:p>
      </dsp:txBody>
      <dsp:txXfrm>
        <a:off x="1959" y="3095319"/>
        <a:ext cx="3676054" cy="1838027"/>
      </dsp:txXfrm>
    </dsp:sp>
    <dsp:sp modelId="{5D5A3EB2-CC90-4461-A3AC-63C35F1B3848}">
      <dsp:nvSpPr>
        <dsp:cNvPr id="0" name=""/>
        <dsp:cNvSpPr/>
      </dsp:nvSpPr>
      <dsp:spPr>
        <a:xfrm>
          <a:off x="4449985" y="3095319"/>
          <a:ext cx="3676054" cy="1838027"/>
        </a:xfrm>
        <a:prstGeom prst="rect">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GSTR-3B- Table 3.1 (a)</a:t>
          </a:r>
        </a:p>
      </dsp:txBody>
      <dsp:txXfrm>
        <a:off x="4449985" y="3095319"/>
        <a:ext cx="3676054" cy="1838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968D3-D2F4-495E-A999-638EDCDCFC47}">
      <dsp:nvSpPr>
        <dsp:cNvPr id="0" name=""/>
        <dsp:cNvSpPr/>
      </dsp:nvSpPr>
      <dsp:spPr>
        <a:xfrm rot="5400000">
          <a:off x="1617417" y="1220085"/>
          <a:ext cx="1915349" cy="22607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D821AD-8B09-4D7B-83EC-76F8F8C1A8F5}">
      <dsp:nvSpPr>
        <dsp:cNvPr id="0" name=""/>
        <dsp:cNvSpPr/>
      </dsp:nvSpPr>
      <dsp:spPr>
        <a:xfrm>
          <a:off x="2068183" y="2166"/>
          <a:ext cx="2511914" cy="1507148"/>
        </a:xfrm>
        <a:prstGeom prst="roundRect">
          <a:avLst>
            <a:gd name="adj" fmla="val 10000"/>
          </a:avLst>
        </a:prstGeom>
        <a:solidFill>
          <a:srgbClr val="FFC000"/>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u="none" kern="1200" dirty="0">
              <a:latin typeface="Arial" panose="020B0604020202020204" pitchFamily="34" charset="0"/>
              <a:cs typeface="Arial" panose="020B0604020202020204" pitchFamily="34" charset="0"/>
            </a:rPr>
            <a:t>Refund Application of an Embassies/Consulate, UNO agency or Multilateral Financial Institution and organization </a:t>
          </a:r>
        </a:p>
      </dsp:txBody>
      <dsp:txXfrm>
        <a:off x="2112326" y="46309"/>
        <a:ext cx="2423628" cy="1418862"/>
      </dsp:txXfrm>
    </dsp:sp>
    <dsp:sp modelId="{D7D61611-2FA2-4763-96AF-C33CB37AADA6}">
      <dsp:nvSpPr>
        <dsp:cNvPr id="0" name=""/>
        <dsp:cNvSpPr/>
      </dsp:nvSpPr>
      <dsp:spPr>
        <a:xfrm rot="5400000">
          <a:off x="1657884" y="3104020"/>
          <a:ext cx="1834415" cy="22607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5CC97A-9529-4A5E-9BB6-9686B29D45BC}">
      <dsp:nvSpPr>
        <dsp:cNvPr id="0" name=""/>
        <dsp:cNvSpPr/>
      </dsp:nvSpPr>
      <dsp:spPr>
        <a:xfrm>
          <a:off x="2068183" y="1926568"/>
          <a:ext cx="2511914" cy="1507148"/>
        </a:xfrm>
        <a:prstGeom prst="roundRect">
          <a:avLst>
            <a:gd name="adj" fmla="val 10000"/>
          </a:avLst>
        </a:prstGeom>
        <a:solidFill>
          <a:srgbClr val="00B0F0"/>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u="none" kern="1200" dirty="0">
              <a:latin typeface="Arial" panose="020B0604020202020204" pitchFamily="34" charset="0"/>
              <a:cs typeface="Arial" panose="020B0604020202020204" pitchFamily="34" charset="0"/>
            </a:rPr>
            <a:t>Refund of IGST to International Tourist at the time of leaving India</a:t>
          </a:r>
        </a:p>
      </dsp:txBody>
      <dsp:txXfrm>
        <a:off x="2112326" y="1970711"/>
        <a:ext cx="2423628" cy="1418862"/>
      </dsp:txXfrm>
    </dsp:sp>
    <dsp:sp modelId="{0AC308A9-DD15-468D-A28C-6FECCD22515F}">
      <dsp:nvSpPr>
        <dsp:cNvPr id="0" name=""/>
        <dsp:cNvSpPr/>
      </dsp:nvSpPr>
      <dsp:spPr>
        <a:xfrm>
          <a:off x="2579618" y="4025755"/>
          <a:ext cx="3331792" cy="22607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BEFD42-21B2-4681-98E0-C5560B62DC5A}">
      <dsp:nvSpPr>
        <dsp:cNvPr id="0" name=""/>
        <dsp:cNvSpPr/>
      </dsp:nvSpPr>
      <dsp:spPr>
        <a:xfrm>
          <a:off x="2068183" y="3770037"/>
          <a:ext cx="2511914" cy="1507148"/>
        </a:xfrm>
        <a:prstGeom prst="roundRect">
          <a:avLst>
            <a:gd name="adj" fmla="val 10000"/>
          </a:avLst>
        </a:prstGeom>
        <a:solidFill>
          <a:schemeClr val="bg2">
            <a:lumMod val="5000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u="none" kern="1200" dirty="0">
              <a:latin typeface="Arial" panose="020B0604020202020204" pitchFamily="34" charset="0"/>
              <a:cs typeface="Arial" panose="020B0604020202020204" pitchFamily="34" charset="0"/>
            </a:rPr>
            <a:t>Refund Payment due to Statutory order of the adjudicating authority/courts/ tribunal etc. </a:t>
          </a:r>
        </a:p>
      </dsp:txBody>
      <dsp:txXfrm>
        <a:off x="2112326" y="3814180"/>
        <a:ext cx="2423628" cy="1418862"/>
      </dsp:txXfrm>
    </dsp:sp>
    <dsp:sp modelId="{82CC0CF6-3E60-4CEB-8A65-E4FFE67224BA}">
      <dsp:nvSpPr>
        <dsp:cNvPr id="0" name=""/>
        <dsp:cNvSpPr/>
      </dsp:nvSpPr>
      <dsp:spPr>
        <a:xfrm rot="16200000">
          <a:off x="4971571" y="3076861"/>
          <a:ext cx="1888733" cy="22607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327EB8-9103-417B-9210-A4BA03AC4913}">
      <dsp:nvSpPr>
        <dsp:cNvPr id="0" name=""/>
        <dsp:cNvSpPr/>
      </dsp:nvSpPr>
      <dsp:spPr>
        <a:xfrm>
          <a:off x="5409028" y="3770037"/>
          <a:ext cx="2511914" cy="1507148"/>
        </a:xfrm>
        <a:prstGeom prst="roundRect">
          <a:avLst>
            <a:gd name="adj" fmla="val 10000"/>
          </a:avLst>
        </a:prstGeom>
        <a:solidFill>
          <a:srgbClr val="66FF99"/>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u="none" kern="1200" dirty="0">
              <a:latin typeface="Arial" panose="020B0604020202020204" pitchFamily="34" charset="0"/>
              <a:cs typeface="Arial" panose="020B0604020202020204" pitchFamily="34" charset="0"/>
            </a:rPr>
            <a:t>Casual Person/non-resident taxable person refund</a:t>
          </a:r>
        </a:p>
      </dsp:txBody>
      <dsp:txXfrm>
        <a:off x="5453171" y="3814180"/>
        <a:ext cx="2423628" cy="1418862"/>
      </dsp:txXfrm>
    </dsp:sp>
    <dsp:sp modelId="{A6F7F79D-9EE3-49E8-9161-06F48D56020F}">
      <dsp:nvSpPr>
        <dsp:cNvPr id="0" name=""/>
        <dsp:cNvSpPr/>
      </dsp:nvSpPr>
      <dsp:spPr>
        <a:xfrm rot="16200000">
          <a:off x="4985421" y="1192926"/>
          <a:ext cx="1861032" cy="22607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5689A-A282-42C2-A683-DB22EA01B2ED}">
      <dsp:nvSpPr>
        <dsp:cNvPr id="0" name=""/>
        <dsp:cNvSpPr/>
      </dsp:nvSpPr>
      <dsp:spPr>
        <a:xfrm>
          <a:off x="5409028" y="1872251"/>
          <a:ext cx="2511914" cy="1507148"/>
        </a:xfrm>
        <a:prstGeom prst="roundRect">
          <a:avLst>
            <a:gd name="adj" fmla="val 10000"/>
          </a:avLst>
        </a:prstGeom>
        <a:solidFill>
          <a:srgbClr val="FF0000"/>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u="none" kern="1200" dirty="0">
              <a:latin typeface="Arial" panose="020B0604020202020204" pitchFamily="34" charset="0"/>
              <a:cs typeface="Arial" panose="020B0604020202020204" pitchFamily="34" charset="0"/>
            </a:rPr>
            <a:t>Refund by unregistered person</a:t>
          </a:r>
        </a:p>
      </dsp:txBody>
      <dsp:txXfrm>
        <a:off x="5453171" y="1916394"/>
        <a:ext cx="2423628" cy="1418862"/>
      </dsp:txXfrm>
    </dsp:sp>
    <dsp:sp modelId="{82D22EDF-1419-41C3-A626-207603FF4B0E}">
      <dsp:nvSpPr>
        <dsp:cNvPr id="0" name=""/>
        <dsp:cNvSpPr/>
      </dsp:nvSpPr>
      <dsp:spPr>
        <a:xfrm>
          <a:off x="5409028" y="2166"/>
          <a:ext cx="2511914" cy="1507148"/>
        </a:xfrm>
        <a:prstGeom prst="roundRect">
          <a:avLst>
            <a:gd name="adj" fmla="val 10000"/>
          </a:avLst>
        </a:prstGeom>
        <a:solidFill>
          <a:srgbClr val="66FF99"/>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a:ea typeface="Calibri"/>
              <a:cs typeface="Times New Roman"/>
            </a:rPr>
            <a:t>Refund of Interest paid due to mismatch of ITC.</a:t>
          </a:r>
          <a:endParaRPr lang="en-US" sz="1800" kern="1200" dirty="0">
            <a:latin typeface="Calibri"/>
            <a:ea typeface="Calibri"/>
            <a:cs typeface="Times New Roman"/>
          </a:endParaRPr>
        </a:p>
      </dsp:txBody>
      <dsp:txXfrm>
        <a:off x="5453171" y="46309"/>
        <a:ext cx="2423628" cy="1418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3B5B5-B86C-49EF-92D2-0629D03F2865}">
      <dsp:nvSpPr>
        <dsp:cNvPr id="0" name=""/>
        <dsp:cNvSpPr/>
      </dsp:nvSpPr>
      <dsp:spPr>
        <a:xfrm>
          <a:off x="7284866" y="2772901"/>
          <a:ext cx="240461" cy="2679433"/>
        </a:xfrm>
        <a:custGeom>
          <a:avLst/>
          <a:gdLst/>
          <a:ahLst/>
          <a:cxnLst/>
          <a:rect l="0" t="0" r="0" b="0"/>
          <a:pathLst>
            <a:path>
              <a:moveTo>
                <a:pt x="240461" y="0"/>
              </a:moveTo>
              <a:lnTo>
                <a:pt x="240461" y="2679433"/>
              </a:lnTo>
              <a:lnTo>
                <a:pt x="0" y="2679433"/>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FCD11-446E-4D29-9B3D-D8AA7ADE825C}">
      <dsp:nvSpPr>
        <dsp:cNvPr id="0" name=""/>
        <dsp:cNvSpPr/>
      </dsp:nvSpPr>
      <dsp:spPr>
        <a:xfrm>
          <a:off x="7525328" y="2772901"/>
          <a:ext cx="240461" cy="1053452"/>
        </a:xfrm>
        <a:custGeom>
          <a:avLst/>
          <a:gdLst/>
          <a:ahLst/>
          <a:cxnLst/>
          <a:rect l="0" t="0" r="0" b="0"/>
          <a:pathLst>
            <a:path>
              <a:moveTo>
                <a:pt x="0" y="0"/>
              </a:moveTo>
              <a:lnTo>
                <a:pt x="0" y="1053452"/>
              </a:lnTo>
              <a:lnTo>
                <a:pt x="240461" y="1053452"/>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A5FB6C-D151-4CA9-B683-FDCC6A0B25B2}">
      <dsp:nvSpPr>
        <dsp:cNvPr id="0" name=""/>
        <dsp:cNvSpPr/>
      </dsp:nvSpPr>
      <dsp:spPr>
        <a:xfrm>
          <a:off x="7284866" y="2772901"/>
          <a:ext cx="240461" cy="1053452"/>
        </a:xfrm>
        <a:custGeom>
          <a:avLst/>
          <a:gdLst/>
          <a:ahLst/>
          <a:cxnLst/>
          <a:rect l="0" t="0" r="0" b="0"/>
          <a:pathLst>
            <a:path>
              <a:moveTo>
                <a:pt x="240461" y="0"/>
              </a:moveTo>
              <a:lnTo>
                <a:pt x="240461" y="1053452"/>
              </a:lnTo>
              <a:lnTo>
                <a:pt x="0" y="1053452"/>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FA44C-7B0B-4584-AA75-4A8806C58A84}">
      <dsp:nvSpPr>
        <dsp:cNvPr id="0" name=""/>
        <dsp:cNvSpPr/>
      </dsp:nvSpPr>
      <dsp:spPr>
        <a:xfrm>
          <a:off x="5160786" y="1146920"/>
          <a:ext cx="2364542" cy="480923"/>
        </a:xfrm>
        <a:custGeom>
          <a:avLst/>
          <a:gdLst/>
          <a:ahLst/>
          <a:cxnLst/>
          <a:rect l="0" t="0" r="0" b="0"/>
          <a:pathLst>
            <a:path>
              <a:moveTo>
                <a:pt x="0" y="0"/>
              </a:moveTo>
              <a:lnTo>
                <a:pt x="0" y="240461"/>
              </a:lnTo>
              <a:lnTo>
                <a:pt x="2364542" y="240461"/>
              </a:lnTo>
              <a:lnTo>
                <a:pt x="2364542" y="4809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126FC-5D12-4EC2-A988-33FD1BC04ACA}">
      <dsp:nvSpPr>
        <dsp:cNvPr id="0" name=""/>
        <dsp:cNvSpPr/>
      </dsp:nvSpPr>
      <dsp:spPr>
        <a:xfrm>
          <a:off x="1880197" y="2772901"/>
          <a:ext cx="343517" cy="1019948"/>
        </a:xfrm>
        <a:custGeom>
          <a:avLst/>
          <a:gdLst/>
          <a:ahLst/>
          <a:cxnLst/>
          <a:rect l="0" t="0" r="0" b="0"/>
          <a:pathLst>
            <a:path>
              <a:moveTo>
                <a:pt x="0" y="0"/>
              </a:moveTo>
              <a:lnTo>
                <a:pt x="0" y="1019948"/>
              </a:lnTo>
              <a:lnTo>
                <a:pt x="343517" y="1019948"/>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F1D51-4692-4D16-BED8-424BE01EC551}">
      <dsp:nvSpPr>
        <dsp:cNvPr id="0" name=""/>
        <dsp:cNvSpPr/>
      </dsp:nvSpPr>
      <dsp:spPr>
        <a:xfrm>
          <a:off x="2796243" y="1146920"/>
          <a:ext cx="2364542" cy="480923"/>
        </a:xfrm>
        <a:custGeom>
          <a:avLst/>
          <a:gdLst/>
          <a:ahLst/>
          <a:cxnLst/>
          <a:rect l="0" t="0" r="0" b="0"/>
          <a:pathLst>
            <a:path>
              <a:moveTo>
                <a:pt x="2364542" y="0"/>
              </a:moveTo>
              <a:lnTo>
                <a:pt x="2364542" y="240461"/>
              </a:lnTo>
              <a:lnTo>
                <a:pt x="0" y="240461"/>
              </a:lnTo>
              <a:lnTo>
                <a:pt x="0" y="480923"/>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7E1BC5-210E-4046-BC35-04FD79719F08}">
      <dsp:nvSpPr>
        <dsp:cNvPr id="0" name=""/>
        <dsp:cNvSpPr/>
      </dsp:nvSpPr>
      <dsp:spPr>
        <a:xfrm>
          <a:off x="4015729" y="1863"/>
          <a:ext cx="2290113" cy="1145056"/>
        </a:xfrm>
        <a:prstGeom prst="rect">
          <a:avLst/>
        </a:prstGeom>
        <a:solidFill>
          <a:srgbClr val="66FF99"/>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Refund of GST Against Export</a:t>
          </a:r>
        </a:p>
      </dsp:txBody>
      <dsp:txXfrm>
        <a:off x="4015729" y="1863"/>
        <a:ext cx="2290113" cy="1145056"/>
      </dsp:txXfrm>
    </dsp:sp>
    <dsp:sp modelId="{A81704D2-F4CD-4BF7-A7CC-9E319DDA1E68}">
      <dsp:nvSpPr>
        <dsp:cNvPr id="0" name=""/>
        <dsp:cNvSpPr/>
      </dsp:nvSpPr>
      <dsp:spPr>
        <a:xfrm>
          <a:off x="1651186" y="1627844"/>
          <a:ext cx="2290113" cy="1145056"/>
        </a:xfrm>
        <a:prstGeom prst="rect">
          <a:avLst/>
        </a:prstGeom>
        <a:solidFill>
          <a:srgbClr val="FFFF00"/>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IGST Paid of outward Supply</a:t>
          </a:r>
        </a:p>
        <a:p>
          <a:pPr marL="0" lvl="0" indent="0" algn="ctr" defTabSz="800100">
            <a:lnSpc>
              <a:spcPct val="90000"/>
            </a:lnSpc>
            <a:spcBef>
              <a:spcPct val="0"/>
            </a:spcBef>
            <a:spcAft>
              <a:spcPct val="35000"/>
            </a:spcAft>
            <a:buNone/>
          </a:pPr>
          <a:r>
            <a:rPr lang="en-US" sz="1800" b="1" kern="1200" dirty="0">
              <a:solidFill>
                <a:schemeClr val="tx1"/>
              </a:solidFill>
              <a:highlight>
                <a:srgbClr val="66FF99"/>
              </a:highlight>
              <a:latin typeface="Arial" panose="020B0604020202020204" pitchFamily="34" charset="0"/>
              <a:cs typeface="Arial" panose="020B0604020202020204" pitchFamily="34" charset="0"/>
            </a:rPr>
            <a:t>Rule-96</a:t>
          </a:r>
        </a:p>
      </dsp:txBody>
      <dsp:txXfrm>
        <a:off x="1651186" y="1627844"/>
        <a:ext cx="2290113" cy="1145056"/>
      </dsp:txXfrm>
    </dsp:sp>
    <dsp:sp modelId="{12BA56B5-6EAB-49B3-8C52-8C0F3CEB59AD}">
      <dsp:nvSpPr>
        <dsp:cNvPr id="0" name=""/>
        <dsp:cNvSpPr/>
      </dsp:nvSpPr>
      <dsp:spPr>
        <a:xfrm>
          <a:off x="2223714" y="3220320"/>
          <a:ext cx="2290113" cy="1145056"/>
        </a:xfrm>
        <a:prstGeom prst="rect">
          <a:avLst/>
        </a:prstGeom>
        <a:solidFill>
          <a:srgbClr val="66FF99"/>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Restriction-Deemed Export/Merchant Exporter</a:t>
          </a:r>
        </a:p>
      </dsp:txBody>
      <dsp:txXfrm>
        <a:off x="2223714" y="3220320"/>
        <a:ext cx="2290113" cy="1145056"/>
      </dsp:txXfrm>
    </dsp:sp>
    <dsp:sp modelId="{CBC1DCB7-E4E8-4F7F-9745-AC796C464117}">
      <dsp:nvSpPr>
        <dsp:cNvPr id="0" name=""/>
        <dsp:cNvSpPr/>
      </dsp:nvSpPr>
      <dsp:spPr>
        <a:xfrm>
          <a:off x="6380271" y="1627844"/>
          <a:ext cx="2290113" cy="1145056"/>
        </a:xfrm>
        <a:prstGeom prst="rect">
          <a:avLst/>
        </a:prstGeom>
        <a:solidFill>
          <a:srgbClr val="00B0F0"/>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IGST,CGST+SGST/UTGST ,CESS paid on Inward Supply</a:t>
          </a:r>
        </a:p>
        <a:p>
          <a:pPr marL="0" lvl="0" indent="0" algn="ctr" defTabSz="800100">
            <a:lnSpc>
              <a:spcPct val="90000"/>
            </a:lnSpc>
            <a:spcBef>
              <a:spcPct val="0"/>
            </a:spcBef>
            <a:spcAft>
              <a:spcPct val="35000"/>
            </a:spcAft>
            <a:buNone/>
          </a:pPr>
          <a:r>
            <a:rPr lang="en-US" sz="1800" b="1" kern="1200" dirty="0">
              <a:solidFill>
                <a:schemeClr val="tx1"/>
              </a:solidFill>
              <a:highlight>
                <a:srgbClr val="66FF99"/>
              </a:highlight>
              <a:latin typeface="Arial" panose="020B0604020202020204" pitchFamily="34" charset="0"/>
              <a:cs typeface="Arial" panose="020B0604020202020204" pitchFamily="34" charset="0"/>
            </a:rPr>
            <a:t>Rule 89</a:t>
          </a:r>
        </a:p>
      </dsp:txBody>
      <dsp:txXfrm>
        <a:off x="6380271" y="1627844"/>
        <a:ext cx="2290113" cy="1145056"/>
      </dsp:txXfrm>
    </dsp:sp>
    <dsp:sp modelId="{278223AA-86D5-490F-8593-C82F40A5782E}">
      <dsp:nvSpPr>
        <dsp:cNvPr id="0" name=""/>
        <dsp:cNvSpPr/>
      </dsp:nvSpPr>
      <dsp:spPr>
        <a:xfrm>
          <a:off x="4994752" y="3253824"/>
          <a:ext cx="2290113" cy="1145056"/>
        </a:xfrm>
        <a:prstGeom prst="rect">
          <a:avLst/>
        </a:prstGeom>
        <a:solidFill>
          <a:srgbClr val="FF0000"/>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89 (4)</a:t>
          </a:r>
        </a:p>
      </dsp:txBody>
      <dsp:txXfrm>
        <a:off x="4994752" y="3253824"/>
        <a:ext cx="2290113" cy="1145056"/>
      </dsp:txXfrm>
    </dsp:sp>
    <dsp:sp modelId="{34B66C05-D6C5-4731-B78C-2D1DB56A3A35}">
      <dsp:nvSpPr>
        <dsp:cNvPr id="0" name=""/>
        <dsp:cNvSpPr/>
      </dsp:nvSpPr>
      <dsp:spPr>
        <a:xfrm>
          <a:off x="7765790" y="3253824"/>
          <a:ext cx="2290113" cy="1145056"/>
        </a:xfrm>
        <a:prstGeom prst="rect">
          <a:avLst/>
        </a:prstGeom>
        <a:solidFill>
          <a:srgbClr val="FFFF00"/>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89 (4A)</a:t>
          </a:r>
        </a:p>
      </dsp:txBody>
      <dsp:txXfrm>
        <a:off x="7765790" y="3253824"/>
        <a:ext cx="2290113" cy="1145056"/>
      </dsp:txXfrm>
    </dsp:sp>
    <dsp:sp modelId="{06360043-9056-4A6B-B96D-D9721F71F8A8}">
      <dsp:nvSpPr>
        <dsp:cNvPr id="0" name=""/>
        <dsp:cNvSpPr/>
      </dsp:nvSpPr>
      <dsp:spPr>
        <a:xfrm>
          <a:off x="4994752" y="4879805"/>
          <a:ext cx="2290113" cy="1145056"/>
        </a:xfrm>
        <a:prstGeom prst="rect">
          <a:avLst/>
        </a:prstGeom>
        <a:solidFill>
          <a:srgbClr val="00B0F0"/>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89 (4B)</a:t>
          </a:r>
        </a:p>
      </dsp:txBody>
      <dsp:txXfrm>
        <a:off x="4994752" y="4879805"/>
        <a:ext cx="2290113" cy="1145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69E3B-BE84-41D8-A23E-8B67CAD561C4}">
      <dsp:nvSpPr>
        <dsp:cNvPr id="0" name=""/>
        <dsp:cNvSpPr/>
      </dsp:nvSpPr>
      <dsp:spPr>
        <a:xfrm>
          <a:off x="41572" y="0"/>
          <a:ext cx="1525325" cy="5100032"/>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none" kern="1200" dirty="0">
              <a:solidFill>
                <a:schemeClr val="tx1"/>
              </a:solidFill>
            </a:rPr>
            <a:t>Notification No. 48/2017 of CT</a:t>
          </a:r>
        </a:p>
        <a:p>
          <a:pPr marL="0" lvl="0" indent="0" algn="ctr" defTabSz="711200">
            <a:lnSpc>
              <a:spcPct val="90000"/>
            </a:lnSpc>
            <a:spcBef>
              <a:spcPct val="0"/>
            </a:spcBef>
            <a:spcAft>
              <a:spcPct val="35000"/>
            </a:spcAft>
            <a:buNone/>
          </a:pPr>
          <a:r>
            <a:rPr lang="en-US" sz="1600" b="0" u="none" kern="1200" dirty="0">
              <a:solidFill>
                <a:schemeClr val="tx1"/>
              </a:solidFill>
            </a:rPr>
            <a:t>Supplies to be treated as Deemed Export</a:t>
          </a:r>
        </a:p>
      </dsp:txBody>
      <dsp:txXfrm>
        <a:off x="86247" y="44675"/>
        <a:ext cx="1435975" cy="5010682"/>
      </dsp:txXfrm>
    </dsp:sp>
    <dsp:sp modelId="{CB55B40C-2A92-4AB0-8157-E59F3A1D33A5}">
      <dsp:nvSpPr>
        <dsp:cNvPr id="0" name=""/>
        <dsp:cNvSpPr/>
      </dsp:nvSpPr>
      <dsp:spPr>
        <a:xfrm>
          <a:off x="1711498" y="2360875"/>
          <a:ext cx="306553" cy="37828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11498" y="2436531"/>
        <a:ext cx="214587" cy="226968"/>
      </dsp:txXfrm>
    </dsp:sp>
    <dsp:sp modelId="{01F3D4A5-7373-45CC-99DB-D0411C60047E}">
      <dsp:nvSpPr>
        <dsp:cNvPr id="0" name=""/>
        <dsp:cNvSpPr/>
      </dsp:nvSpPr>
      <dsp:spPr>
        <a:xfrm>
          <a:off x="2145301" y="-25077"/>
          <a:ext cx="1525325" cy="5150187"/>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u="none" kern="1200" dirty="0">
              <a:solidFill>
                <a:schemeClr val="tx1"/>
              </a:solidFill>
            </a:rPr>
            <a:t>Notification No. 40/2017 of CTR</a:t>
          </a:r>
        </a:p>
        <a:p>
          <a:pPr marL="0" lvl="0" indent="0" algn="ctr" defTabSz="666750">
            <a:lnSpc>
              <a:spcPct val="90000"/>
            </a:lnSpc>
            <a:spcBef>
              <a:spcPct val="0"/>
            </a:spcBef>
            <a:spcAft>
              <a:spcPct val="35000"/>
            </a:spcAft>
            <a:buNone/>
          </a:pPr>
          <a:r>
            <a:rPr lang="en-US" sz="1500" b="0" u="none" kern="1200" dirty="0">
              <a:solidFill>
                <a:schemeClr val="tx1"/>
              </a:solidFill>
            </a:rPr>
            <a:t>Merchant Exporter exempt tax in excess of 0.05% in case of Intra state supplies</a:t>
          </a:r>
          <a:endParaRPr lang="en-US" sz="1500" b="0" kern="1200" dirty="0"/>
        </a:p>
      </dsp:txBody>
      <dsp:txXfrm>
        <a:off x="2189976" y="19598"/>
        <a:ext cx="1435975" cy="5060837"/>
      </dsp:txXfrm>
    </dsp:sp>
    <dsp:sp modelId="{BB9CB69F-E2AD-4EF0-9FC9-5D17AF26771D}">
      <dsp:nvSpPr>
        <dsp:cNvPr id="0" name=""/>
        <dsp:cNvSpPr/>
      </dsp:nvSpPr>
      <dsp:spPr>
        <a:xfrm>
          <a:off x="3842548" y="2360875"/>
          <a:ext cx="364472" cy="37828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42548" y="2436531"/>
        <a:ext cx="255130" cy="226968"/>
      </dsp:txXfrm>
    </dsp:sp>
    <dsp:sp modelId="{E24C0A6D-9357-444D-9889-03F90EA4E887}">
      <dsp:nvSpPr>
        <dsp:cNvPr id="0" name=""/>
        <dsp:cNvSpPr/>
      </dsp:nvSpPr>
      <dsp:spPr>
        <a:xfrm>
          <a:off x="4358311" y="-6618"/>
          <a:ext cx="1525325" cy="5113268"/>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u="none" kern="1200" dirty="0">
              <a:solidFill>
                <a:schemeClr val="tx1"/>
              </a:solidFill>
            </a:rPr>
            <a:t>Notification No. 41/2017 of IGST(Rate)</a:t>
          </a:r>
        </a:p>
        <a:p>
          <a:pPr marL="0" lvl="0" indent="0" algn="ctr" defTabSz="666750">
            <a:lnSpc>
              <a:spcPct val="90000"/>
            </a:lnSpc>
            <a:spcBef>
              <a:spcPct val="0"/>
            </a:spcBef>
            <a:spcAft>
              <a:spcPct val="35000"/>
            </a:spcAft>
            <a:buNone/>
          </a:pPr>
          <a:r>
            <a:rPr lang="en-US" sz="1500" b="0" u="none" kern="1200" dirty="0">
              <a:solidFill>
                <a:schemeClr val="tx1"/>
              </a:solidFill>
            </a:rPr>
            <a:t>Merchant Exporter exempt tax in excess of 0.1% in case of Inter state supplies</a:t>
          </a:r>
          <a:endParaRPr lang="en-US" sz="1500" u="none" kern="1200" dirty="0">
            <a:solidFill>
              <a:schemeClr val="tx1"/>
            </a:solidFill>
          </a:endParaRPr>
        </a:p>
      </dsp:txBody>
      <dsp:txXfrm>
        <a:off x="4402986" y="38057"/>
        <a:ext cx="1435975" cy="5023918"/>
      </dsp:txXfrm>
    </dsp:sp>
    <dsp:sp modelId="{12474327-616A-4992-ACD6-2CC3D8ADFBAD}">
      <dsp:nvSpPr>
        <dsp:cNvPr id="0" name=""/>
        <dsp:cNvSpPr/>
      </dsp:nvSpPr>
      <dsp:spPr>
        <a:xfrm>
          <a:off x="6036169" y="2360875"/>
          <a:ext cx="323369" cy="37828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36169" y="2436531"/>
        <a:ext cx="226358" cy="226968"/>
      </dsp:txXfrm>
    </dsp:sp>
    <dsp:sp modelId="{79CDB518-63F9-4725-8247-E4AFC6E9D85D}">
      <dsp:nvSpPr>
        <dsp:cNvPr id="0" name=""/>
        <dsp:cNvSpPr/>
      </dsp:nvSpPr>
      <dsp:spPr>
        <a:xfrm>
          <a:off x="6493767" y="-6618"/>
          <a:ext cx="1525325" cy="5113268"/>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u="none" kern="1200" dirty="0">
              <a:solidFill>
                <a:schemeClr val="tx1"/>
              </a:solidFill>
            </a:rPr>
            <a:t>Notification No. 78/2017 of Custom</a:t>
          </a:r>
        </a:p>
        <a:p>
          <a:pPr marL="0" lvl="0" indent="0" algn="ctr" defTabSz="666750">
            <a:lnSpc>
              <a:spcPct val="90000"/>
            </a:lnSpc>
            <a:spcBef>
              <a:spcPct val="0"/>
            </a:spcBef>
            <a:spcAft>
              <a:spcPct val="35000"/>
            </a:spcAft>
            <a:buNone/>
          </a:pPr>
          <a:r>
            <a:rPr lang="en-US" sz="1500" b="0" i="0" kern="1200" dirty="0"/>
            <a:t>Seeks to exempt goods imported by EOUs from integrated tax and compensation </a:t>
          </a:r>
          <a:r>
            <a:rPr lang="en-US" sz="1500" b="0" i="0" kern="1200" dirty="0" err="1"/>
            <a:t>cess</a:t>
          </a:r>
          <a:endParaRPr lang="en-US" sz="1500" u="none" kern="1200" dirty="0">
            <a:solidFill>
              <a:schemeClr val="tx1"/>
            </a:solidFill>
          </a:endParaRPr>
        </a:p>
      </dsp:txBody>
      <dsp:txXfrm>
        <a:off x="6538442" y="38057"/>
        <a:ext cx="1435975" cy="5023918"/>
      </dsp:txXfrm>
    </dsp:sp>
    <dsp:sp modelId="{FC17F29A-7335-4C2E-91D2-8877FDFB2AA2}">
      <dsp:nvSpPr>
        <dsp:cNvPr id="0" name=""/>
        <dsp:cNvSpPr/>
      </dsp:nvSpPr>
      <dsp:spPr>
        <a:xfrm>
          <a:off x="8154698" y="2360875"/>
          <a:ext cx="287483" cy="37828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154698" y="2436531"/>
        <a:ext cx="201238" cy="226968"/>
      </dsp:txXfrm>
    </dsp:sp>
    <dsp:sp modelId="{89116542-EE89-4D58-BFA0-1AFB88771F26}">
      <dsp:nvSpPr>
        <dsp:cNvPr id="0" name=""/>
        <dsp:cNvSpPr/>
      </dsp:nvSpPr>
      <dsp:spPr>
        <a:xfrm>
          <a:off x="8561515" y="-6618"/>
          <a:ext cx="1525325" cy="5113268"/>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u="none" kern="1200" dirty="0">
              <a:solidFill>
                <a:schemeClr val="tx1"/>
              </a:solidFill>
            </a:rPr>
            <a:t>Notification No. 79/2017 of Custom</a:t>
          </a:r>
        </a:p>
        <a:p>
          <a:pPr marL="0" lvl="0" indent="0" algn="ctr" defTabSz="666750">
            <a:lnSpc>
              <a:spcPct val="90000"/>
            </a:lnSpc>
            <a:spcBef>
              <a:spcPct val="0"/>
            </a:spcBef>
            <a:spcAft>
              <a:spcPct val="35000"/>
            </a:spcAft>
            <a:buNone/>
          </a:pPr>
          <a:r>
            <a:rPr lang="en-US" sz="1500" b="0" i="0" kern="1200" dirty="0"/>
            <a:t>Seek to amend various Customs exemption notifications to exempt Integrated Tax/</a:t>
          </a:r>
          <a:r>
            <a:rPr lang="en-US" sz="1500" b="0" i="0" kern="1200" dirty="0" err="1"/>
            <a:t>Cess</a:t>
          </a:r>
          <a:r>
            <a:rPr lang="en-US" sz="1500" b="0" i="0" kern="1200" dirty="0"/>
            <a:t> on import of goods under AA/EPCG. schemes</a:t>
          </a:r>
          <a:endParaRPr lang="en-US" sz="1500" u="none" kern="1200" dirty="0">
            <a:solidFill>
              <a:schemeClr val="tx1"/>
            </a:solidFill>
          </a:endParaRPr>
        </a:p>
      </dsp:txBody>
      <dsp:txXfrm>
        <a:off x="8606190" y="38057"/>
        <a:ext cx="1435975" cy="5023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B0E24-6B9E-403D-9E8C-0E7C78D18AD2}">
      <dsp:nvSpPr>
        <dsp:cNvPr id="0" name=""/>
        <dsp:cNvSpPr/>
      </dsp:nvSpPr>
      <dsp:spPr>
        <a:xfrm>
          <a:off x="4064000" y="2378764"/>
          <a:ext cx="2224013" cy="716554"/>
        </a:xfrm>
        <a:custGeom>
          <a:avLst/>
          <a:gdLst/>
          <a:ahLst/>
          <a:cxnLst/>
          <a:rect l="0" t="0" r="0" b="0"/>
          <a:pathLst>
            <a:path>
              <a:moveTo>
                <a:pt x="0" y="0"/>
              </a:moveTo>
              <a:lnTo>
                <a:pt x="0" y="330569"/>
              </a:lnTo>
              <a:lnTo>
                <a:pt x="2224013" y="330569"/>
              </a:lnTo>
              <a:lnTo>
                <a:pt x="2224013" y="71655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D55C87-133F-457B-8A28-101182C38E3A}">
      <dsp:nvSpPr>
        <dsp:cNvPr id="0" name=""/>
        <dsp:cNvSpPr/>
      </dsp:nvSpPr>
      <dsp:spPr>
        <a:xfrm>
          <a:off x="1839986" y="2378764"/>
          <a:ext cx="2224013" cy="716554"/>
        </a:xfrm>
        <a:custGeom>
          <a:avLst/>
          <a:gdLst/>
          <a:ahLst/>
          <a:cxnLst/>
          <a:rect l="0" t="0" r="0" b="0"/>
          <a:pathLst>
            <a:path>
              <a:moveTo>
                <a:pt x="2224013" y="0"/>
              </a:moveTo>
              <a:lnTo>
                <a:pt x="2224013" y="330569"/>
              </a:lnTo>
              <a:lnTo>
                <a:pt x="0" y="330569"/>
              </a:lnTo>
              <a:lnTo>
                <a:pt x="0" y="716554"/>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D639D-4324-47DC-9169-034250CFD3E7}">
      <dsp:nvSpPr>
        <dsp:cNvPr id="0" name=""/>
        <dsp:cNvSpPr/>
      </dsp:nvSpPr>
      <dsp:spPr>
        <a:xfrm>
          <a:off x="2225972" y="540736"/>
          <a:ext cx="3676054" cy="1838027"/>
        </a:xfrm>
        <a:prstGeom prst="rect">
          <a:avLst/>
        </a:prstGeom>
        <a:solidFill>
          <a:schemeClr val="bg2">
            <a:lumMod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IGST Refund Not Granted</a:t>
          </a:r>
        </a:p>
      </dsp:txBody>
      <dsp:txXfrm>
        <a:off x="2225972" y="540736"/>
        <a:ext cx="3676054" cy="1838027"/>
      </dsp:txXfrm>
    </dsp:sp>
    <dsp:sp modelId="{A8F7C558-F4F9-4DC7-9726-666649909EE3}">
      <dsp:nvSpPr>
        <dsp:cNvPr id="0" name=""/>
        <dsp:cNvSpPr/>
      </dsp:nvSpPr>
      <dsp:spPr>
        <a:xfrm>
          <a:off x="1959" y="3095319"/>
          <a:ext cx="3676054" cy="1838027"/>
        </a:xfrm>
        <a:prstGeom prst="rect">
          <a:avLst/>
        </a:prstGeom>
        <a:solidFill>
          <a:srgbClr val="66FF99"/>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Mismatch in Form 3b and GSTR 1</a:t>
          </a:r>
        </a:p>
      </dsp:txBody>
      <dsp:txXfrm>
        <a:off x="1959" y="3095319"/>
        <a:ext cx="3676054" cy="1838027"/>
      </dsp:txXfrm>
    </dsp:sp>
    <dsp:sp modelId="{1CDA60E2-F10E-4DCD-BD55-28592414EC7B}">
      <dsp:nvSpPr>
        <dsp:cNvPr id="0" name=""/>
        <dsp:cNvSpPr/>
      </dsp:nvSpPr>
      <dsp:spPr>
        <a:xfrm>
          <a:off x="4449985" y="3095319"/>
          <a:ext cx="3676054" cy="1838027"/>
        </a:xfrm>
        <a:prstGeom prst="rect">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rPr>
            <a:t>Mismatch in Shipping Bill /EGM and GSTR</a:t>
          </a:r>
        </a:p>
      </dsp:txBody>
      <dsp:txXfrm>
        <a:off x="4449985" y="3095319"/>
        <a:ext cx="3676054" cy="1838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7035A-5B9C-4017-95A7-EF48AB3EC1F6}">
      <dsp:nvSpPr>
        <dsp:cNvPr id="0" name=""/>
        <dsp:cNvSpPr/>
      </dsp:nvSpPr>
      <dsp:spPr>
        <a:xfrm>
          <a:off x="6089453" y="3137892"/>
          <a:ext cx="390372" cy="1211000"/>
        </a:xfrm>
        <a:custGeom>
          <a:avLst/>
          <a:gdLst/>
          <a:ahLst/>
          <a:cxnLst/>
          <a:rect l="0" t="0" r="0" b="0"/>
          <a:pathLst>
            <a:path>
              <a:moveTo>
                <a:pt x="0" y="0"/>
              </a:moveTo>
              <a:lnTo>
                <a:pt x="0" y="1211000"/>
              </a:lnTo>
              <a:lnTo>
                <a:pt x="390372" y="1211000"/>
              </a:lnTo>
            </a:path>
          </a:pathLst>
        </a:custGeom>
        <a:noFill/>
        <a:ln w="48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000FC-DE70-44B6-9C5D-F1ADFF108C00}">
      <dsp:nvSpPr>
        <dsp:cNvPr id="0" name=""/>
        <dsp:cNvSpPr/>
      </dsp:nvSpPr>
      <dsp:spPr>
        <a:xfrm>
          <a:off x="5555944" y="1303987"/>
          <a:ext cx="1574502" cy="532663"/>
        </a:xfrm>
        <a:custGeom>
          <a:avLst/>
          <a:gdLst/>
          <a:ahLst/>
          <a:cxnLst/>
          <a:rect l="0" t="0" r="0" b="0"/>
          <a:pathLst>
            <a:path>
              <a:moveTo>
                <a:pt x="0" y="0"/>
              </a:moveTo>
              <a:lnTo>
                <a:pt x="0" y="259402"/>
              </a:lnTo>
              <a:lnTo>
                <a:pt x="1574502" y="259402"/>
              </a:lnTo>
              <a:lnTo>
                <a:pt x="1574502" y="532663"/>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38F9DA-FCD7-4D01-9503-ECB6930BE8CC}">
      <dsp:nvSpPr>
        <dsp:cNvPr id="0" name=""/>
        <dsp:cNvSpPr/>
      </dsp:nvSpPr>
      <dsp:spPr>
        <a:xfrm>
          <a:off x="2940447" y="3151750"/>
          <a:ext cx="390372" cy="1197142"/>
        </a:xfrm>
        <a:custGeom>
          <a:avLst/>
          <a:gdLst/>
          <a:ahLst/>
          <a:cxnLst/>
          <a:rect l="0" t="0" r="0" b="0"/>
          <a:pathLst>
            <a:path>
              <a:moveTo>
                <a:pt x="0" y="0"/>
              </a:moveTo>
              <a:lnTo>
                <a:pt x="0" y="1197142"/>
              </a:lnTo>
              <a:lnTo>
                <a:pt x="390372" y="1197142"/>
              </a:lnTo>
            </a:path>
          </a:pathLst>
        </a:custGeom>
        <a:noFill/>
        <a:ln w="48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256516-A531-461B-BF86-3AA78598E70C}">
      <dsp:nvSpPr>
        <dsp:cNvPr id="0" name=""/>
        <dsp:cNvSpPr/>
      </dsp:nvSpPr>
      <dsp:spPr>
        <a:xfrm>
          <a:off x="3981441" y="1303987"/>
          <a:ext cx="1574502" cy="546521"/>
        </a:xfrm>
        <a:custGeom>
          <a:avLst/>
          <a:gdLst/>
          <a:ahLst/>
          <a:cxnLst/>
          <a:rect l="0" t="0" r="0" b="0"/>
          <a:pathLst>
            <a:path>
              <a:moveTo>
                <a:pt x="1574502" y="0"/>
              </a:moveTo>
              <a:lnTo>
                <a:pt x="1574502" y="273260"/>
              </a:lnTo>
              <a:lnTo>
                <a:pt x="0" y="273260"/>
              </a:lnTo>
              <a:lnTo>
                <a:pt x="0" y="546521"/>
              </a:lnTo>
            </a:path>
          </a:pathLst>
        </a:custGeom>
        <a:noFill/>
        <a:ln w="48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D70D0-02E4-42CD-9BE3-74475F8F6662}">
      <dsp:nvSpPr>
        <dsp:cNvPr id="0" name=""/>
        <dsp:cNvSpPr/>
      </dsp:nvSpPr>
      <dsp:spPr>
        <a:xfrm>
          <a:off x="4254702" y="2745"/>
          <a:ext cx="2602483" cy="1301241"/>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Data Not Transmitted from GSTN</a:t>
          </a:r>
        </a:p>
      </dsp:txBody>
      <dsp:txXfrm>
        <a:off x="4254702" y="2745"/>
        <a:ext cx="2602483" cy="1301241"/>
      </dsp:txXfrm>
    </dsp:sp>
    <dsp:sp modelId="{B8EBD8B4-52D9-4208-8499-F670741EA2E3}">
      <dsp:nvSpPr>
        <dsp:cNvPr id="0" name=""/>
        <dsp:cNvSpPr/>
      </dsp:nvSpPr>
      <dsp:spPr>
        <a:xfrm>
          <a:off x="2680199" y="1850509"/>
          <a:ext cx="2602483" cy="1301241"/>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No Short Payment</a:t>
          </a:r>
        </a:p>
      </dsp:txBody>
      <dsp:txXfrm>
        <a:off x="2680199" y="1850509"/>
        <a:ext cx="2602483" cy="1301241"/>
      </dsp:txXfrm>
    </dsp:sp>
    <dsp:sp modelId="{E646FAD5-BEC6-40E6-AA48-2CB5C986B52F}">
      <dsp:nvSpPr>
        <dsp:cNvPr id="0" name=""/>
        <dsp:cNvSpPr/>
      </dsp:nvSpPr>
      <dsp:spPr>
        <a:xfrm>
          <a:off x="3330820" y="3698272"/>
          <a:ext cx="2602483" cy="1301241"/>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IGST paid 3.1 (a) and 3.1(b) &gt;=GSTR1</a:t>
          </a:r>
        </a:p>
        <a:p>
          <a:pPr marL="0" lvl="0" indent="0" algn="ctr" defTabSz="844550">
            <a:lnSpc>
              <a:spcPct val="90000"/>
            </a:lnSpc>
            <a:spcBef>
              <a:spcPct val="0"/>
            </a:spcBef>
            <a:spcAft>
              <a:spcPct val="35000"/>
            </a:spcAft>
            <a:buNone/>
          </a:pPr>
          <a:r>
            <a:rPr lang="en-US" sz="1900" kern="1200" dirty="0"/>
            <a:t>For July to March’2018</a:t>
          </a:r>
        </a:p>
      </dsp:txBody>
      <dsp:txXfrm>
        <a:off x="3330820" y="3698272"/>
        <a:ext cx="2602483" cy="1301241"/>
      </dsp:txXfrm>
    </dsp:sp>
    <dsp:sp modelId="{BE3F5890-A5F7-493D-993C-9E318E5B2436}">
      <dsp:nvSpPr>
        <dsp:cNvPr id="0" name=""/>
        <dsp:cNvSpPr/>
      </dsp:nvSpPr>
      <dsp:spPr>
        <a:xfrm>
          <a:off x="5829204" y="1836650"/>
          <a:ext cx="2602483" cy="1301241"/>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Short Payment</a:t>
          </a:r>
        </a:p>
      </dsp:txBody>
      <dsp:txXfrm>
        <a:off x="5829204" y="1836650"/>
        <a:ext cx="2602483" cy="1301241"/>
      </dsp:txXfrm>
    </dsp:sp>
    <dsp:sp modelId="{799A3960-8B66-4E87-A8E9-63D13ADABC27}">
      <dsp:nvSpPr>
        <dsp:cNvPr id="0" name=""/>
        <dsp:cNvSpPr/>
      </dsp:nvSpPr>
      <dsp:spPr>
        <a:xfrm>
          <a:off x="6479825" y="3698272"/>
          <a:ext cx="2602483" cy="1301241"/>
        </a:xfrm>
        <a:prstGeom prst="rect">
          <a:avLst/>
        </a:prstGeom>
        <a:solidFill>
          <a:schemeClr val="lt1">
            <a:hueOff val="0"/>
            <a:satOff val="0"/>
            <a:lumOff val="0"/>
            <a:alphaOff val="0"/>
          </a:schemeClr>
        </a:solidFill>
        <a:ln w="48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IGST paid 3.1(a)(3.1b)&lt;=GSTR1</a:t>
          </a:r>
        </a:p>
      </dsp:txBody>
      <dsp:txXfrm>
        <a:off x="6479825" y="3698272"/>
        <a:ext cx="2602483" cy="13012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69E3B-BE84-41D8-A23E-8B67CAD561C4}">
      <dsp:nvSpPr>
        <dsp:cNvPr id="0" name=""/>
        <dsp:cNvSpPr/>
      </dsp:nvSpPr>
      <dsp:spPr>
        <a:xfrm>
          <a:off x="94315" y="9502"/>
          <a:ext cx="4202565" cy="3661367"/>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rgbClr val="FF0000"/>
              </a:solidFill>
            </a:rPr>
            <a:t>Issues:</a:t>
          </a:r>
        </a:p>
        <a:p>
          <a:pPr marL="0" lvl="0" indent="0" algn="ctr" defTabSz="889000">
            <a:lnSpc>
              <a:spcPct val="90000"/>
            </a:lnSpc>
            <a:spcBef>
              <a:spcPct val="0"/>
            </a:spcBef>
            <a:spcAft>
              <a:spcPct val="35000"/>
            </a:spcAft>
            <a:buNone/>
          </a:pPr>
          <a:r>
            <a:rPr lang="en-US" sz="2000" b="0" u="none" kern="1200" dirty="0">
              <a:solidFill>
                <a:schemeClr val="tx1"/>
              </a:solidFill>
            </a:rPr>
            <a:t>Error in filing GSTR-3B: Shown in Column 3.1(a) instead of column 3.1(b) While correct filing of GSTR-1</a:t>
          </a:r>
        </a:p>
      </dsp:txBody>
      <dsp:txXfrm>
        <a:off x="201553" y="116740"/>
        <a:ext cx="3988089" cy="3446891"/>
      </dsp:txXfrm>
    </dsp:sp>
    <dsp:sp modelId="{CB55B40C-2A92-4AB0-8157-E59F3A1D33A5}">
      <dsp:nvSpPr>
        <dsp:cNvPr id="0" name=""/>
        <dsp:cNvSpPr/>
      </dsp:nvSpPr>
      <dsp:spPr>
        <a:xfrm rot="21597185">
          <a:off x="4697009" y="1316672"/>
          <a:ext cx="848273" cy="10422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4697009" y="1525223"/>
        <a:ext cx="593791" cy="625342"/>
      </dsp:txXfrm>
    </dsp:sp>
    <dsp:sp modelId="{E24C0A6D-9357-444D-9889-03F90EA4E887}">
      <dsp:nvSpPr>
        <dsp:cNvPr id="0" name=""/>
        <dsp:cNvSpPr/>
      </dsp:nvSpPr>
      <dsp:spPr>
        <a:xfrm>
          <a:off x="5897396" y="0"/>
          <a:ext cx="4202565" cy="3670870"/>
        </a:xfrm>
        <a:prstGeom prst="roundRect">
          <a:avLst>
            <a:gd name="adj" fmla="val 10000"/>
          </a:avLst>
        </a:prstGeom>
        <a:solidFill>
          <a:schemeClr val="lt1">
            <a:hueOff val="0"/>
            <a:satOff val="0"/>
            <a:lumOff val="0"/>
            <a:alphaOff val="0"/>
          </a:schemeClr>
        </a:solidFill>
        <a:ln w="48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u="sng" kern="1200" dirty="0">
              <a:solidFill>
                <a:srgbClr val="FF0000"/>
              </a:solidFill>
            </a:rPr>
            <a:t>Clarification:-</a:t>
          </a:r>
        </a:p>
        <a:p>
          <a:pPr marL="0" lvl="0" indent="0" algn="ctr" defTabSz="1022350">
            <a:lnSpc>
              <a:spcPct val="90000"/>
            </a:lnSpc>
            <a:spcBef>
              <a:spcPct val="0"/>
            </a:spcBef>
            <a:spcAft>
              <a:spcPct val="35000"/>
            </a:spcAft>
            <a:buNone/>
          </a:pPr>
          <a:r>
            <a:rPr lang="en-US" sz="1650" u="none" kern="1200" dirty="0">
              <a:solidFill>
                <a:schemeClr val="tx1"/>
              </a:solidFill>
            </a:rPr>
            <a:t>Allowed to file refund for July to March’17 subject to the condition that the amount of refund of integrated tax/</a:t>
          </a:r>
          <a:r>
            <a:rPr lang="en-US" sz="1650" u="none" kern="1200" dirty="0" err="1">
              <a:solidFill>
                <a:schemeClr val="tx1"/>
              </a:solidFill>
            </a:rPr>
            <a:t>cess</a:t>
          </a:r>
          <a:r>
            <a:rPr lang="en-US" sz="1650" u="none" kern="1200" dirty="0">
              <a:solidFill>
                <a:schemeClr val="tx1"/>
              </a:solidFill>
            </a:rPr>
            <a:t> claimed shall not be more than the aggregate amount of integrated tax</a:t>
          </a:r>
        </a:p>
      </dsp:txBody>
      <dsp:txXfrm>
        <a:off x="6004912" y="107516"/>
        <a:ext cx="3987533" cy="34558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2C0A8-E8F2-4110-A133-F3A4D58459C3}">
      <dsp:nvSpPr>
        <dsp:cNvPr id="0" name=""/>
        <dsp:cNvSpPr/>
      </dsp:nvSpPr>
      <dsp:spPr>
        <a:xfrm>
          <a:off x="5095059" y="802584"/>
          <a:ext cx="2554111" cy="576108"/>
        </a:xfrm>
        <a:custGeom>
          <a:avLst/>
          <a:gdLst/>
          <a:ahLst/>
          <a:cxnLst/>
          <a:rect l="0" t="0" r="0" b="0"/>
          <a:pathLst>
            <a:path>
              <a:moveTo>
                <a:pt x="0" y="0"/>
              </a:moveTo>
              <a:lnTo>
                <a:pt x="0" y="392601"/>
              </a:lnTo>
              <a:lnTo>
                <a:pt x="2554111" y="392601"/>
              </a:lnTo>
              <a:lnTo>
                <a:pt x="2554111" y="5761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F30083-34B6-46E7-AB0E-06C841D508DB}">
      <dsp:nvSpPr>
        <dsp:cNvPr id="0" name=""/>
        <dsp:cNvSpPr/>
      </dsp:nvSpPr>
      <dsp:spPr>
        <a:xfrm>
          <a:off x="2541213" y="3390748"/>
          <a:ext cx="91440" cy="576108"/>
        </a:xfrm>
        <a:custGeom>
          <a:avLst/>
          <a:gdLst/>
          <a:ahLst/>
          <a:cxnLst/>
          <a:rect l="0" t="0" r="0" b="0"/>
          <a:pathLst>
            <a:path>
              <a:moveTo>
                <a:pt x="45720" y="0"/>
              </a:moveTo>
              <a:lnTo>
                <a:pt x="45720" y="57610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8015C2-91FF-4B83-81BF-29AA500910AF}">
      <dsp:nvSpPr>
        <dsp:cNvPr id="0" name=""/>
        <dsp:cNvSpPr/>
      </dsp:nvSpPr>
      <dsp:spPr>
        <a:xfrm>
          <a:off x="2586933" y="802584"/>
          <a:ext cx="2508125" cy="576108"/>
        </a:xfrm>
        <a:custGeom>
          <a:avLst/>
          <a:gdLst/>
          <a:ahLst/>
          <a:cxnLst/>
          <a:rect l="0" t="0" r="0" b="0"/>
          <a:pathLst>
            <a:path>
              <a:moveTo>
                <a:pt x="2508125" y="0"/>
              </a:moveTo>
              <a:lnTo>
                <a:pt x="2508125" y="392601"/>
              </a:lnTo>
              <a:lnTo>
                <a:pt x="0" y="392601"/>
              </a:lnTo>
              <a:lnTo>
                <a:pt x="0" y="5761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0FA8DC-1611-430C-8042-393558E4AD8B}">
      <dsp:nvSpPr>
        <dsp:cNvPr id="0" name=""/>
        <dsp:cNvSpPr/>
      </dsp:nvSpPr>
      <dsp:spPr>
        <a:xfrm>
          <a:off x="1697" y="173840"/>
          <a:ext cx="10186723" cy="6287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AF674-990F-4440-99A9-A32CC3C2B8DA}">
      <dsp:nvSpPr>
        <dsp:cNvPr id="0" name=""/>
        <dsp:cNvSpPr/>
      </dsp:nvSpPr>
      <dsp:spPr>
        <a:xfrm>
          <a:off x="221795" y="382934"/>
          <a:ext cx="10186723" cy="628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Supplies on which the supplier has availed certain benefits</a:t>
          </a:r>
          <a:endParaRPr lang="en-US" sz="2200" kern="1200" dirty="0"/>
        </a:p>
      </dsp:txBody>
      <dsp:txXfrm>
        <a:off x="240210" y="401349"/>
        <a:ext cx="10149893" cy="591913"/>
      </dsp:txXfrm>
    </dsp:sp>
    <dsp:sp modelId="{F7C13080-18A7-4E09-B97A-510FA04C6801}">
      <dsp:nvSpPr>
        <dsp:cNvPr id="0" name=""/>
        <dsp:cNvSpPr/>
      </dsp:nvSpPr>
      <dsp:spPr>
        <a:xfrm>
          <a:off x="252921" y="1378693"/>
          <a:ext cx="4668025" cy="20120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26EC6-B25B-4C33-A798-6AC531046BFF}">
      <dsp:nvSpPr>
        <dsp:cNvPr id="0" name=""/>
        <dsp:cNvSpPr/>
      </dsp:nvSpPr>
      <dsp:spPr>
        <a:xfrm>
          <a:off x="473020" y="1587787"/>
          <a:ext cx="4668025" cy="20120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Rule 89(4A) </a:t>
          </a:r>
        </a:p>
        <a:p>
          <a:pPr marL="0" lvl="0" indent="0" algn="ctr" defTabSz="977900">
            <a:lnSpc>
              <a:spcPct val="90000"/>
            </a:lnSpc>
            <a:spcBef>
              <a:spcPct val="0"/>
            </a:spcBef>
            <a:spcAft>
              <a:spcPct val="35000"/>
            </a:spcAft>
            <a:buNone/>
          </a:pPr>
          <a:r>
            <a:rPr lang="en-IN" sz="2200" kern="1200" dirty="0"/>
            <a:t>Notification No. 48/2017-CT</a:t>
          </a:r>
          <a:endParaRPr lang="en-US" sz="2200" kern="1200" dirty="0"/>
        </a:p>
      </dsp:txBody>
      <dsp:txXfrm>
        <a:off x="531951" y="1646718"/>
        <a:ext cx="4550163" cy="1894193"/>
      </dsp:txXfrm>
    </dsp:sp>
    <dsp:sp modelId="{E276BA81-4DC1-4D4F-9B12-6204DF2DBA9B}">
      <dsp:nvSpPr>
        <dsp:cNvPr id="0" name=""/>
        <dsp:cNvSpPr/>
      </dsp:nvSpPr>
      <dsp:spPr>
        <a:xfrm>
          <a:off x="222653" y="3966857"/>
          <a:ext cx="4728561" cy="12578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0B718-2A19-4A52-925F-47036A7A9B59}">
      <dsp:nvSpPr>
        <dsp:cNvPr id="0" name=""/>
        <dsp:cNvSpPr/>
      </dsp:nvSpPr>
      <dsp:spPr>
        <a:xfrm>
          <a:off x="442752" y="4175951"/>
          <a:ext cx="4728561" cy="125786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kern="1200" dirty="0"/>
            <a:t>ITC in respect of other inputs and input services used in making zero-rated supply shall be granted as refund</a:t>
          </a:r>
          <a:endParaRPr lang="en-US" sz="2200" kern="1200" dirty="0"/>
        </a:p>
      </dsp:txBody>
      <dsp:txXfrm>
        <a:off x="479594" y="4212793"/>
        <a:ext cx="4654877" cy="1184180"/>
      </dsp:txXfrm>
    </dsp:sp>
    <dsp:sp modelId="{817C40B6-0ABD-44D4-8990-AF469BFC9F75}">
      <dsp:nvSpPr>
        <dsp:cNvPr id="0" name=""/>
        <dsp:cNvSpPr/>
      </dsp:nvSpPr>
      <dsp:spPr>
        <a:xfrm>
          <a:off x="5361144" y="1378693"/>
          <a:ext cx="4576052" cy="20062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6E707-9C46-4265-8CF1-68A5B4B38AA4}">
      <dsp:nvSpPr>
        <dsp:cNvPr id="0" name=""/>
        <dsp:cNvSpPr/>
      </dsp:nvSpPr>
      <dsp:spPr>
        <a:xfrm>
          <a:off x="5581243" y="1587787"/>
          <a:ext cx="4576052" cy="200628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u="none" kern="1200" dirty="0">
              <a:solidFill>
                <a:schemeClr val="tx1"/>
              </a:solidFill>
            </a:rPr>
            <a:t>Supplies to be treated as Deemed Export</a:t>
          </a:r>
          <a:endParaRPr lang="en-US" sz="2200" kern="1200" dirty="0"/>
        </a:p>
      </dsp:txBody>
      <dsp:txXfrm>
        <a:off x="5640005" y="1646549"/>
        <a:ext cx="4458528" cy="18887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2C0A8-E8F2-4110-A133-F3A4D58459C3}">
      <dsp:nvSpPr>
        <dsp:cNvPr id="0" name=""/>
        <dsp:cNvSpPr/>
      </dsp:nvSpPr>
      <dsp:spPr>
        <a:xfrm>
          <a:off x="5095059" y="802584"/>
          <a:ext cx="2554111" cy="576108"/>
        </a:xfrm>
        <a:custGeom>
          <a:avLst/>
          <a:gdLst/>
          <a:ahLst/>
          <a:cxnLst/>
          <a:rect l="0" t="0" r="0" b="0"/>
          <a:pathLst>
            <a:path>
              <a:moveTo>
                <a:pt x="0" y="0"/>
              </a:moveTo>
              <a:lnTo>
                <a:pt x="0" y="392601"/>
              </a:lnTo>
              <a:lnTo>
                <a:pt x="2554111" y="392601"/>
              </a:lnTo>
              <a:lnTo>
                <a:pt x="2554111" y="5761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F30083-34B6-46E7-AB0E-06C841D508DB}">
      <dsp:nvSpPr>
        <dsp:cNvPr id="0" name=""/>
        <dsp:cNvSpPr/>
      </dsp:nvSpPr>
      <dsp:spPr>
        <a:xfrm>
          <a:off x="2541213" y="3390748"/>
          <a:ext cx="91440" cy="576108"/>
        </a:xfrm>
        <a:custGeom>
          <a:avLst/>
          <a:gdLst/>
          <a:ahLst/>
          <a:cxnLst/>
          <a:rect l="0" t="0" r="0" b="0"/>
          <a:pathLst>
            <a:path>
              <a:moveTo>
                <a:pt x="45720" y="0"/>
              </a:moveTo>
              <a:lnTo>
                <a:pt x="45720" y="57610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8015C2-91FF-4B83-81BF-29AA500910AF}">
      <dsp:nvSpPr>
        <dsp:cNvPr id="0" name=""/>
        <dsp:cNvSpPr/>
      </dsp:nvSpPr>
      <dsp:spPr>
        <a:xfrm>
          <a:off x="2586933" y="802584"/>
          <a:ext cx="2508125" cy="576108"/>
        </a:xfrm>
        <a:custGeom>
          <a:avLst/>
          <a:gdLst/>
          <a:ahLst/>
          <a:cxnLst/>
          <a:rect l="0" t="0" r="0" b="0"/>
          <a:pathLst>
            <a:path>
              <a:moveTo>
                <a:pt x="2508125" y="0"/>
              </a:moveTo>
              <a:lnTo>
                <a:pt x="2508125" y="392601"/>
              </a:lnTo>
              <a:lnTo>
                <a:pt x="0" y="392601"/>
              </a:lnTo>
              <a:lnTo>
                <a:pt x="0" y="5761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0FA8DC-1611-430C-8042-393558E4AD8B}">
      <dsp:nvSpPr>
        <dsp:cNvPr id="0" name=""/>
        <dsp:cNvSpPr/>
      </dsp:nvSpPr>
      <dsp:spPr>
        <a:xfrm>
          <a:off x="1697" y="173840"/>
          <a:ext cx="10186723" cy="6287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AF674-990F-4440-99A9-A32CC3C2B8DA}">
      <dsp:nvSpPr>
        <dsp:cNvPr id="0" name=""/>
        <dsp:cNvSpPr/>
      </dsp:nvSpPr>
      <dsp:spPr>
        <a:xfrm>
          <a:off x="221795" y="382934"/>
          <a:ext cx="10186723" cy="6287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t>Supplies on which the supplier has availed certain benefits</a:t>
          </a:r>
          <a:endParaRPr lang="en-US" sz="1700" kern="1200" dirty="0"/>
        </a:p>
      </dsp:txBody>
      <dsp:txXfrm>
        <a:off x="240210" y="401349"/>
        <a:ext cx="10149893" cy="591913"/>
      </dsp:txXfrm>
    </dsp:sp>
    <dsp:sp modelId="{F7C13080-18A7-4E09-B97A-510FA04C6801}">
      <dsp:nvSpPr>
        <dsp:cNvPr id="0" name=""/>
        <dsp:cNvSpPr/>
      </dsp:nvSpPr>
      <dsp:spPr>
        <a:xfrm>
          <a:off x="252921" y="1378693"/>
          <a:ext cx="4668025" cy="20120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26EC6-B25B-4C33-A798-6AC531046BFF}">
      <dsp:nvSpPr>
        <dsp:cNvPr id="0" name=""/>
        <dsp:cNvSpPr/>
      </dsp:nvSpPr>
      <dsp:spPr>
        <a:xfrm>
          <a:off x="473020" y="1587787"/>
          <a:ext cx="4668025" cy="20120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b="1" kern="1200" dirty="0"/>
            <a:t>Rule 89(4B) </a:t>
          </a:r>
        </a:p>
        <a:p>
          <a:pPr marL="0" lvl="0" indent="0" algn="ctr" defTabSz="755650">
            <a:lnSpc>
              <a:spcPct val="90000"/>
            </a:lnSpc>
            <a:spcBef>
              <a:spcPct val="0"/>
            </a:spcBef>
            <a:spcAft>
              <a:spcPct val="35000"/>
            </a:spcAft>
            <a:buNone/>
          </a:pPr>
          <a:r>
            <a:rPr lang="en-IN" sz="1700" kern="1200" dirty="0"/>
            <a:t>Notification No. 40/2017-CTR</a:t>
          </a:r>
        </a:p>
        <a:p>
          <a:pPr marL="0" lvl="0" indent="0" algn="ctr" defTabSz="755650">
            <a:lnSpc>
              <a:spcPct val="90000"/>
            </a:lnSpc>
            <a:spcBef>
              <a:spcPct val="0"/>
            </a:spcBef>
            <a:spcAft>
              <a:spcPct val="35000"/>
            </a:spcAft>
            <a:buNone/>
          </a:pPr>
          <a:r>
            <a:rPr lang="en-IN" sz="1700" kern="1200" dirty="0"/>
            <a:t>Notification No. 41/2017-IGST(Rate)</a:t>
          </a:r>
        </a:p>
        <a:p>
          <a:pPr marL="0" lvl="0" indent="0" algn="ctr" defTabSz="755650">
            <a:lnSpc>
              <a:spcPct val="90000"/>
            </a:lnSpc>
            <a:spcBef>
              <a:spcPct val="0"/>
            </a:spcBef>
            <a:spcAft>
              <a:spcPct val="35000"/>
            </a:spcAft>
            <a:buNone/>
          </a:pPr>
          <a:r>
            <a:rPr lang="en-IN" sz="1700" kern="1200" dirty="0"/>
            <a:t>Notification No. 78/2017-Custom</a:t>
          </a:r>
        </a:p>
        <a:p>
          <a:pPr marL="0" lvl="0" indent="0" algn="ctr" defTabSz="755650">
            <a:lnSpc>
              <a:spcPct val="90000"/>
            </a:lnSpc>
            <a:spcBef>
              <a:spcPct val="0"/>
            </a:spcBef>
            <a:spcAft>
              <a:spcPct val="35000"/>
            </a:spcAft>
            <a:buNone/>
          </a:pPr>
          <a:r>
            <a:rPr lang="en-IN" sz="1700" kern="1200" dirty="0"/>
            <a:t>Notification No. 89/2017-Custom</a:t>
          </a:r>
          <a:endParaRPr lang="en-US" sz="1700" kern="1200" dirty="0"/>
        </a:p>
      </dsp:txBody>
      <dsp:txXfrm>
        <a:off x="531951" y="1646718"/>
        <a:ext cx="4550163" cy="1894193"/>
      </dsp:txXfrm>
    </dsp:sp>
    <dsp:sp modelId="{E276BA81-4DC1-4D4F-9B12-6204DF2DBA9B}">
      <dsp:nvSpPr>
        <dsp:cNvPr id="0" name=""/>
        <dsp:cNvSpPr/>
      </dsp:nvSpPr>
      <dsp:spPr>
        <a:xfrm>
          <a:off x="222653" y="3966857"/>
          <a:ext cx="4728561" cy="12578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0B718-2A19-4A52-925F-47036A7A9B59}">
      <dsp:nvSpPr>
        <dsp:cNvPr id="0" name=""/>
        <dsp:cNvSpPr/>
      </dsp:nvSpPr>
      <dsp:spPr>
        <a:xfrm>
          <a:off x="442752" y="4175951"/>
          <a:ext cx="4728561" cy="125786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t>ITC in respect of other inputs and input services used in making zero-rated supply </a:t>
          </a:r>
          <a:r>
            <a:rPr lang="en-IN" sz="1700" b="1" kern="1200" dirty="0"/>
            <a:t>and</a:t>
          </a:r>
          <a:r>
            <a:rPr lang="en-IN" sz="1700" kern="1200" dirty="0"/>
            <a:t> ITC in respect of inputs received under the said notifications shall be granted as refund</a:t>
          </a:r>
          <a:endParaRPr lang="en-US" sz="1700" kern="1200" dirty="0"/>
        </a:p>
      </dsp:txBody>
      <dsp:txXfrm>
        <a:off x="479594" y="4212793"/>
        <a:ext cx="4654877" cy="1184180"/>
      </dsp:txXfrm>
    </dsp:sp>
    <dsp:sp modelId="{817C40B6-0ABD-44D4-8990-AF469BFC9F75}">
      <dsp:nvSpPr>
        <dsp:cNvPr id="0" name=""/>
        <dsp:cNvSpPr/>
      </dsp:nvSpPr>
      <dsp:spPr>
        <a:xfrm>
          <a:off x="5361144" y="1378693"/>
          <a:ext cx="4576052" cy="20062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6E707-9C46-4265-8CF1-68A5B4B38AA4}">
      <dsp:nvSpPr>
        <dsp:cNvPr id="0" name=""/>
        <dsp:cNvSpPr/>
      </dsp:nvSpPr>
      <dsp:spPr>
        <a:xfrm>
          <a:off x="5581243" y="1587787"/>
          <a:ext cx="4576052" cy="200628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en-US" sz="1700" b="0" u="none" kern="1200" dirty="0">
            <a:solidFill>
              <a:schemeClr val="tx1"/>
            </a:solidFill>
          </a:endParaRPr>
        </a:p>
        <a:p>
          <a:pPr marL="0" lvl="0" indent="0" algn="l" defTabSz="755650">
            <a:lnSpc>
              <a:spcPct val="90000"/>
            </a:lnSpc>
            <a:spcBef>
              <a:spcPct val="0"/>
            </a:spcBef>
            <a:spcAft>
              <a:spcPct val="35000"/>
            </a:spcAft>
            <a:buNone/>
          </a:pPr>
          <a:r>
            <a:rPr lang="en-US" sz="1700" b="0" u="none" kern="1200" dirty="0">
              <a:solidFill>
                <a:schemeClr val="tx1"/>
              </a:solidFill>
            </a:rPr>
            <a:t>Merchant Exporter in case of Intra-state supplies</a:t>
          </a:r>
        </a:p>
        <a:p>
          <a:pPr marL="0" lvl="0" indent="0" algn="l" defTabSz="755650">
            <a:lnSpc>
              <a:spcPct val="90000"/>
            </a:lnSpc>
            <a:spcBef>
              <a:spcPct val="0"/>
            </a:spcBef>
            <a:spcAft>
              <a:spcPct val="35000"/>
            </a:spcAft>
            <a:buNone/>
          </a:pPr>
          <a:r>
            <a:rPr lang="en-IN" sz="1700" b="0" u="none" kern="1200" dirty="0">
              <a:solidFill>
                <a:schemeClr val="tx1"/>
              </a:solidFill>
            </a:rPr>
            <a:t>Merchant Exporter in case of Inter-state supplies</a:t>
          </a:r>
        </a:p>
        <a:p>
          <a:pPr marL="0" lvl="0" indent="0" algn="l" defTabSz="755650">
            <a:lnSpc>
              <a:spcPct val="90000"/>
            </a:lnSpc>
            <a:spcBef>
              <a:spcPct val="0"/>
            </a:spcBef>
            <a:spcAft>
              <a:spcPct val="35000"/>
            </a:spcAft>
            <a:buNone/>
          </a:pPr>
          <a:r>
            <a:rPr lang="en-IN" sz="1700" b="0" u="none" kern="1200" dirty="0">
              <a:solidFill>
                <a:schemeClr val="tx1"/>
              </a:solidFill>
            </a:rPr>
            <a:t>Goods imported by EOU</a:t>
          </a:r>
        </a:p>
        <a:p>
          <a:pPr marL="0" lvl="0" indent="0" algn="l" defTabSz="755650">
            <a:lnSpc>
              <a:spcPct val="90000"/>
            </a:lnSpc>
            <a:spcBef>
              <a:spcPct val="0"/>
            </a:spcBef>
            <a:spcAft>
              <a:spcPct val="35000"/>
            </a:spcAft>
            <a:buNone/>
          </a:pPr>
          <a:r>
            <a:rPr lang="en-IN" sz="1700" b="0" u="none" kern="1200" dirty="0">
              <a:solidFill>
                <a:schemeClr val="tx1"/>
              </a:solidFill>
            </a:rPr>
            <a:t>Import of goods under AA/EPDG Schemes</a:t>
          </a:r>
          <a:endParaRPr lang="en-US" sz="1700" kern="1200" dirty="0"/>
        </a:p>
      </dsp:txBody>
      <dsp:txXfrm>
        <a:off x="5640005" y="1646549"/>
        <a:ext cx="4458528" cy="18887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6/8/2018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6/8/2018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85CF0305-44BA-4049-BAF6-772BDE85D802}" type="datetime1">
              <a:rPr lang="en-US" smtClean="0"/>
              <a:t>6/8/2018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EE603A99-B5E7-487F-ADBE-D3FA13F59B64}" type="datetime1">
              <a:rPr lang="en-US" smtClean="0"/>
              <a:t>6/8/2018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3527DF2-C87C-4AB4-B796-A6CA315C4150}" type="datetime1">
              <a:rPr lang="en-US" smtClean="0"/>
              <a:t>6/8/2018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56299D4-DF79-490F-81B3-1E9242A8E1D4}" type="datetime1">
              <a:rPr lang="en-US" smtClean="0"/>
              <a:t>6/8/2018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C79D-F4FA-4768-9419-7529579AB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C0F9A2-A10D-4D20-B1E1-C6A98AADA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FB6D9-6959-4E71-8ED3-C37714BAD229}"/>
              </a:ext>
            </a:extLst>
          </p:cNvPr>
          <p:cNvSpPr>
            <a:spLocks noGrp="1"/>
          </p:cNvSpPr>
          <p:nvPr>
            <p:ph type="dt" sz="half" idx="10"/>
          </p:nvPr>
        </p:nvSpPr>
        <p:spPr/>
        <p:txBody>
          <a:bodyPr/>
          <a:lstStyle/>
          <a:p>
            <a:fld id="{A00586B8-2BFC-4F3F-85DE-418C293DADF9}" type="datetime1">
              <a:rPr lang="en-US" smtClean="0"/>
              <a:t>6/8/2018</a:t>
            </a:fld>
            <a:endParaRPr lang="en-US"/>
          </a:p>
        </p:txBody>
      </p:sp>
      <p:sp>
        <p:nvSpPr>
          <p:cNvPr id="5" name="Footer Placeholder 4">
            <a:extLst>
              <a:ext uri="{FF2B5EF4-FFF2-40B4-BE49-F238E27FC236}">
                <a16:creationId xmlns:a16="http://schemas.microsoft.com/office/drawing/2014/main" id="{FF9DF904-6F3A-4A1D-90D7-ED99C4EFA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B0408-154C-4DB5-9511-99B355F583C9}"/>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267241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270B-CBC6-438C-9FAC-A33D179C36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C4F75-E054-4954-8D86-4D83AFC097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08231-314E-4027-90CE-38C89D03EEA8}"/>
              </a:ext>
            </a:extLst>
          </p:cNvPr>
          <p:cNvSpPr>
            <a:spLocks noGrp="1"/>
          </p:cNvSpPr>
          <p:nvPr>
            <p:ph type="dt" sz="half" idx="10"/>
          </p:nvPr>
        </p:nvSpPr>
        <p:spPr/>
        <p:txBody>
          <a:bodyPr/>
          <a:lstStyle/>
          <a:p>
            <a:fld id="{1C082D67-A50F-4AAC-B7DC-AE54E65387A4}" type="datetime1">
              <a:rPr lang="en-US" smtClean="0"/>
              <a:t>6/8/2018</a:t>
            </a:fld>
            <a:endParaRPr lang="en-US"/>
          </a:p>
        </p:txBody>
      </p:sp>
      <p:sp>
        <p:nvSpPr>
          <p:cNvPr id="5" name="Footer Placeholder 4">
            <a:extLst>
              <a:ext uri="{FF2B5EF4-FFF2-40B4-BE49-F238E27FC236}">
                <a16:creationId xmlns:a16="http://schemas.microsoft.com/office/drawing/2014/main" id="{433C68DD-1AF1-4A06-8312-6E3471DB9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504FF-CA16-4823-8C84-81B1AFE4DC92}"/>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1675954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ED1D-D824-480A-B8E7-97E5CC6EC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0F3D7A-1C49-46B8-BDF1-EE1F80A76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952163-BF9D-4A15-A732-BD6D84661841}"/>
              </a:ext>
            </a:extLst>
          </p:cNvPr>
          <p:cNvSpPr>
            <a:spLocks noGrp="1"/>
          </p:cNvSpPr>
          <p:nvPr>
            <p:ph type="dt" sz="half" idx="10"/>
          </p:nvPr>
        </p:nvSpPr>
        <p:spPr/>
        <p:txBody>
          <a:bodyPr/>
          <a:lstStyle/>
          <a:p>
            <a:fld id="{DAAD5831-C705-4373-B6D2-8776F9F69CDC}" type="datetime1">
              <a:rPr lang="en-US" smtClean="0"/>
              <a:t>6/8/2018</a:t>
            </a:fld>
            <a:endParaRPr lang="en-US"/>
          </a:p>
        </p:txBody>
      </p:sp>
      <p:sp>
        <p:nvSpPr>
          <p:cNvPr id="5" name="Footer Placeholder 4">
            <a:extLst>
              <a:ext uri="{FF2B5EF4-FFF2-40B4-BE49-F238E27FC236}">
                <a16:creationId xmlns:a16="http://schemas.microsoft.com/office/drawing/2014/main" id="{7D6EB929-CEAB-4C5F-B6F1-83B6AFEB1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C35CF-E7C7-43DF-BB35-4EF3C872E82D}"/>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172994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2E65-F039-443E-958E-EBC2A24BB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813A18-8941-4870-BE3C-857976A064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962E0-C9B0-4D09-AD58-3BB183F95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DF3C31-3ACB-4331-852E-C482DD4FB54C}"/>
              </a:ext>
            </a:extLst>
          </p:cNvPr>
          <p:cNvSpPr>
            <a:spLocks noGrp="1"/>
          </p:cNvSpPr>
          <p:nvPr>
            <p:ph type="dt" sz="half" idx="10"/>
          </p:nvPr>
        </p:nvSpPr>
        <p:spPr/>
        <p:txBody>
          <a:bodyPr/>
          <a:lstStyle/>
          <a:p>
            <a:fld id="{856686AC-53E9-400B-8C24-5B7570303080}" type="datetime1">
              <a:rPr lang="en-US" smtClean="0"/>
              <a:t>6/8/2018</a:t>
            </a:fld>
            <a:endParaRPr lang="en-US"/>
          </a:p>
        </p:txBody>
      </p:sp>
      <p:sp>
        <p:nvSpPr>
          <p:cNvPr id="6" name="Footer Placeholder 5">
            <a:extLst>
              <a:ext uri="{FF2B5EF4-FFF2-40B4-BE49-F238E27FC236}">
                <a16:creationId xmlns:a16="http://schemas.microsoft.com/office/drawing/2014/main" id="{1501AAF6-548F-45F5-B3C7-E14BDCCFE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BB0E9-5859-4D62-97C7-BB0F738A20E2}"/>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299329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2255-8392-4800-9A03-A88E3BC611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94D710-B78C-4E12-AC31-B56D944E4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12572E-7CB9-4B4C-AD08-54F51A8918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A4885-8C31-4763-9287-9652733A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3BFA3F-BFF0-43F9-A0AF-2C7876EB36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0EF06-A79A-48C5-BEB6-34A77A82C389}"/>
              </a:ext>
            </a:extLst>
          </p:cNvPr>
          <p:cNvSpPr>
            <a:spLocks noGrp="1"/>
          </p:cNvSpPr>
          <p:nvPr>
            <p:ph type="dt" sz="half" idx="10"/>
          </p:nvPr>
        </p:nvSpPr>
        <p:spPr/>
        <p:txBody>
          <a:bodyPr/>
          <a:lstStyle/>
          <a:p>
            <a:fld id="{4ECE20B3-F270-4842-B6F2-5347AC8342B2}" type="datetime1">
              <a:rPr lang="en-US" smtClean="0"/>
              <a:t>6/8/2018</a:t>
            </a:fld>
            <a:endParaRPr lang="en-US"/>
          </a:p>
        </p:txBody>
      </p:sp>
      <p:sp>
        <p:nvSpPr>
          <p:cNvPr id="8" name="Footer Placeholder 7">
            <a:extLst>
              <a:ext uri="{FF2B5EF4-FFF2-40B4-BE49-F238E27FC236}">
                <a16:creationId xmlns:a16="http://schemas.microsoft.com/office/drawing/2014/main" id="{C7EFA623-6F92-4A6B-B204-8ABCA54BC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D5ED3-4B71-491B-B033-77846FFD1134}"/>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1449971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F9B5-FCBD-467C-95F3-5D3669660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CFFA06-5EA5-4D09-A2B6-771605709CE4}"/>
              </a:ext>
            </a:extLst>
          </p:cNvPr>
          <p:cNvSpPr>
            <a:spLocks noGrp="1"/>
          </p:cNvSpPr>
          <p:nvPr>
            <p:ph type="dt" sz="half" idx="10"/>
          </p:nvPr>
        </p:nvSpPr>
        <p:spPr/>
        <p:txBody>
          <a:bodyPr/>
          <a:lstStyle/>
          <a:p>
            <a:fld id="{6995DFC9-6CAE-4A61-A21F-C750993CA7DB}" type="datetime1">
              <a:rPr lang="en-US" smtClean="0"/>
              <a:t>6/8/2018</a:t>
            </a:fld>
            <a:endParaRPr lang="en-US"/>
          </a:p>
        </p:txBody>
      </p:sp>
      <p:sp>
        <p:nvSpPr>
          <p:cNvPr id="4" name="Footer Placeholder 3">
            <a:extLst>
              <a:ext uri="{FF2B5EF4-FFF2-40B4-BE49-F238E27FC236}">
                <a16:creationId xmlns:a16="http://schemas.microsoft.com/office/drawing/2014/main" id="{4546BA12-0DC2-49AB-9D67-5B30F6045D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29568-82F5-4B87-98B4-230478F9C5CC}"/>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3843478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ED83A0-D852-43D2-AECB-0D3026AEE7BB}"/>
              </a:ext>
            </a:extLst>
          </p:cNvPr>
          <p:cNvSpPr>
            <a:spLocks noGrp="1"/>
          </p:cNvSpPr>
          <p:nvPr>
            <p:ph type="dt" sz="half" idx="10"/>
          </p:nvPr>
        </p:nvSpPr>
        <p:spPr/>
        <p:txBody>
          <a:bodyPr/>
          <a:lstStyle/>
          <a:p>
            <a:fld id="{052BDBD4-8E03-4926-BEE0-EB87063AC865}" type="datetime1">
              <a:rPr lang="en-US" smtClean="0"/>
              <a:t>6/8/2018</a:t>
            </a:fld>
            <a:endParaRPr lang="en-US"/>
          </a:p>
        </p:txBody>
      </p:sp>
      <p:sp>
        <p:nvSpPr>
          <p:cNvPr id="3" name="Footer Placeholder 2">
            <a:extLst>
              <a:ext uri="{FF2B5EF4-FFF2-40B4-BE49-F238E27FC236}">
                <a16:creationId xmlns:a16="http://schemas.microsoft.com/office/drawing/2014/main" id="{2A71E20B-2DB9-43D8-8477-E0F807AD40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737F2A-0F86-4F32-9359-D5A218320BC9}"/>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47297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3D688A3-FD6F-4D0A-A9A9-6E16C26ADFB2}" type="datetime1">
              <a:rPr lang="en-US" smtClean="0"/>
              <a:t>6/8/2018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6B68-B7F0-40C3-87F7-1B4661BD5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98671-F993-4FB8-A943-4CD053E0F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1645AC-0C3A-4843-B9D3-BADD0E27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15EB92-B235-4DDE-B28E-08E117EE72A8}"/>
              </a:ext>
            </a:extLst>
          </p:cNvPr>
          <p:cNvSpPr>
            <a:spLocks noGrp="1"/>
          </p:cNvSpPr>
          <p:nvPr>
            <p:ph type="dt" sz="half" idx="10"/>
          </p:nvPr>
        </p:nvSpPr>
        <p:spPr/>
        <p:txBody>
          <a:bodyPr/>
          <a:lstStyle/>
          <a:p>
            <a:fld id="{A0176EF6-D440-4434-98B4-58DA65D6CF66}" type="datetime1">
              <a:rPr lang="en-US" smtClean="0"/>
              <a:t>6/8/2018</a:t>
            </a:fld>
            <a:endParaRPr lang="en-US"/>
          </a:p>
        </p:txBody>
      </p:sp>
      <p:sp>
        <p:nvSpPr>
          <p:cNvPr id="6" name="Footer Placeholder 5">
            <a:extLst>
              <a:ext uri="{FF2B5EF4-FFF2-40B4-BE49-F238E27FC236}">
                <a16:creationId xmlns:a16="http://schemas.microsoft.com/office/drawing/2014/main" id="{46DF24D8-3A1A-4AFF-95D5-6F5E3F273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62F7E-0101-4728-BE85-408F7EF66CC2}"/>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102134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B0C2-3506-4963-9B86-5EE227BBA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482E2B-232C-4A0E-916D-84AF2D661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AA126-0D48-48BE-A728-1B1A4848C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574611-CE1A-4E78-BB13-DF278D2B3427}"/>
              </a:ext>
            </a:extLst>
          </p:cNvPr>
          <p:cNvSpPr>
            <a:spLocks noGrp="1"/>
          </p:cNvSpPr>
          <p:nvPr>
            <p:ph type="dt" sz="half" idx="10"/>
          </p:nvPr>
        </p:nvSpPr>
        <p:spPr/>
        <p:txBody>
          <a:bodyPr/>
          <a:lstStyle/>
          <a:p>
            <a:fld id="{77008EA8-B259-4368-BFA6-0F0C05CB74FD}" type="datetime1">
              <a:rPr lang="en-US" smtClean="0"/>
              <a:t>6/8/2018</a:t>
            </a:fld>
            <a:endParaRPr lang="en-US"/>
          </a:p>
        </p:txBody>
      </p:sp>
      <p:sp>
        <p:nvSpPr>
          <p:cNvPr id="6" name="Footer Placeholder 5">
            <a:extLst>
              <a:ext uri="{FF2B5EF4-FFF2-40B4-BE49-F238E27FC236}">
                <a16:creationId xmlns:a16="http://schemas.microsoft.com/office/drawing/2014/main" id="{93209CF3-8F16-4E4D-BF34-BBBC9683F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DE0EF-8826-4F07-9A47-076C27E846C5}"/>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743435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555A-831B-4113-8453-503FDDD4E4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038055-1AC5-4C71-8020-61E46929F9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61168-FE39-4972-8670-FD3DF3D7F5A0}"/>
              </a:ext>
            </a:extLst>
          </p:cNvPr>
          <p:cNvSpPr>
            <a:spLocks noGrp="1"/>
          </p:cNvSpPr>
          <p:nvPr>
            <p:ph type="dt" sz="half" idx="10"/>
          </p:nvPr>
        </p:nvSpPr>
        <p:spPr/>
        <p:txBody>
          <a:bodyPr/>
          <a:lstStyle/>
          <a:p>
            <a:fld id="{E68340D1-DD0E-44A6-83EF-61CBFB79792E}" type="datetime1">
              <a:rPr lang="en-US" smtClean="0"/>
              <a:t>6/8/2018</a:t>
            </a:fld>
            <a:endParaRPr lang="en-US"/>
          </a:p>
        </p:txBody>
      </p:sp>
      <p:sp>
        <p:nvSpPr>
          <p:cNvPr id="5" name="Footer Placeholder 4">
            <a:extLst>
              <a:ext uri="{FF2B5EF4-FFF2-40B4-BE49-F238E27FC236}">
                <a16:creationId xmlns:a16="http://schemas.microsoft.com/office/drawing/2014/main" id="{FB3EC758-03DA-49BC-A5E5-E896DE4DE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25A1E-6752-49E1-BE4D-BC1FEA099302}"/>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997817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CDB361-358F-4054-9C9C-1EC25561CA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86194A-7998-4F4F-9CB0-15720EA1ED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008B0-FA65-43CE-83AD-22204E9746AD}"/>
              </a:ext>
            </a:extLst>
          </p:cNvPr>
          <p:cNvSpPr>
            <a:spLocks noGrp="1"/>
          </p:cNvSpPr>
          <p:nvPr>
            <p:ph type="dt" sz="half" idx="10"/>
          </p:nvPr>
        </p:nvSpPr>
        <p:spPr/>
        <p:txBody>
          <a:bodyPr/>
          <a:lstStyle/>
          <a:p>
            <a:fld id="{C8EF6110-81BF-4DB9-867A-511BBB2CCD7A}" type="datetime1">
              <a:rPr lang="en-US" smtClean="0"/>
              <a:t>6/8/2018</a:t>
            </a:fld>
            <a:endParaRPr lang="en-US"/>
          </a:p>
        </p:txBody>
      </p:sp>
      <p:sp>
        <p:nvSpPr>
          <p:cNvPr id="5" name="Footer Placeholder 4">
            <a:extLst>
              <a:ext uri="{FF2B5EF4-FFF2-40B4-BE49-F238E27FC236}">
                <a16:creationId xmlns:a16="http://schemas.microsoft.com/office/drawing/2014/main" id="{4B586CE5-646B-46C3-B8D6-A6E5B2E73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97404-AE81-4F0D-94D7-F64E8A74263A}"/>
              </a:ext>
            </a:extLst>
          </p:cNvPr>
          <p:cNvSpPr>
            <a:spLocks noGrp="1"/>
          </p:cNvSpPr>
          <p:nvPr>
            <p:ph type="sldNum" sz="quarter" idx="12"/>
          </p:nvPr>
        </p:nvSpPr>
        <p:spPr/>
        <p:txBody>
          <a:bodyPr/>
          <a:lstStyle/>
          <a:p>
            <a:fld id="{C7122D04-C5CF-4004-8E1E-781455A44B67}" type="slidenum">
              <a:rPr lang="en-US" smtClean="0"/>
              <a:t>‹#›</a:t>
            </a:fld>
            <a:endParaRPr lang="en-US"/>
          </a:p>
        </p:txBody>
      </p:sp>
    </p:spTree>
    <p:extLst>
      <p:ext uri="{BB962C8B-B14F-4D97-AF65-F5344CB8AC3E}">
        <p14:creationId xmlns:p14="http://schemas.microsoft.com/office/powerpoint/2010/main" val="211723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CD2B6F-D57B-4F45-9EE2-66809F648F1A}" type="datetime1">
              <a:rPr lang="en-US" smtClean="0"/>
              <a:t>6/8/2018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67B0E-AAC9-4FB0-82E2-056770373D85}" type="datetime1">
              <a:rPr lang="en-US" smtClean="0"/>
              <a:t>6/8/2018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79A544D4-71BF-4EE9-9B48-DACD3A4A9241}" type="datetime1">
              <a:rPr lang="en-US" smtClean="0"/>
              <a:t>6/8/2018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9BC478D-39DF-44B0-906B-16701AA973EE}" type="datetime1">
              <a:rPr lang="en-US" smtClean="0"/>
              <a:t>6/8/2018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44AE9-A8D5-4022-A71A-276A89DD2001}" type="datetime1">
              <a:rPr lang="en-US" smtClean="0"/>
              <a:t>6/8/2018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BCE1C2E-5890-49EA-A991-EEE862D9638A}" type="datetime1">
              <a:rPr lang="en-US" smtClean="0"/>
              <a:t>6/8/2018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FBAB1F1B-608A-4BFF-ADE4-0BF1C120B392}" type="datetime1">
              <a:rPr lang="en-US" smtClean="0"/>
              <a:t>6/8/2018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96D1B-560A-4B44-81EA-BB3280E6E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EAA2C8-2383-4D58-B55E-3D61BEB50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78A05-BC41-4642-9E7A-0E322D62B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4F6D5-9C51-4204-9C2B-658F1782E9A0}" type="datetime1">
              <a:rPr lang="en-US" smtClean="0"/>
              <a:t>6/8/2018</a:t>
            </a:fld>
            <a:endParaRPr lang="en-US"/>
          </a:p>
        </p:txBody>
      </p:sp>
      <p:sp>
        <p:nvSpPr>
          <p:cNvPr id="5" name="Footer Placeholder 4">
            <a:extLst>
              <a:ext uri="{FF2B5EF4-FFF2-40B4-BE49-F238E27FC236}">
                <a16:creationId xmlns:a16="http://schemas.microsoft.com/office/drawing/2014/main" id="{0859435E-B2B6-442C-9788-E7874856A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A851C-7864-4691-B83A-784FC84FB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22D04-C5CF-4004-8E1E-781455A44B67}" type="slidenum">
              <a:rPr lang="en-US" smtClean="0"/>
              <a:t>‹#›</a:t>
            </a:fld>
            <a:endParaRPr lang="en-US"/>
          </a:p>
        </p:txBody>
      </p:sp>
    </p:spTree>
    <p:extLst>
      <p:ext uri="{BB962C8B-B14F-4D97-AF65-F5344CB8AC3E}">
        <p14:creationId xmlns:p14="http://schemas.microsoft.com/office/powerpoint/2010/main" val="36048211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file:///C:\Users\DELL\Desktop\SHALIMAR%20STUDY%20CIRCLE%207th%20June%202018%20Refund\HELLO\ICE%20GATE%20REGISTARTION-%20EXPORTERS.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1074561"/>
          </a:xfrm>
        </p:spPr>
        <p:txBody>
          <a:bodyPr/>
          <a:lstStyle/>
          <a:p>
            <a:r>
              <a:rPr lang="en-US" dirty="0"/>
              <a:t>Refunds in </a:t>
            </a:r>
            <a:r>
              <a:rPr lang="en-US" dirty="0" err="1"/>
              <a:t>gst</a:t>
            </a:r>
            <a:endParaRPr lang="en-US" dirty="0"/>
          </a:p>
        </p:txBody>
      </p:sp>
      <p:sp>
        <p:nvSpPr>
          <p:cNvPr id="7" name="Subtitle 6"/>
          <p:cNvSpPr>
            <a:spLocks noGrp="1"/>
          </p:cNvSpPr>
          <p:nvPr>
            <p:ph type="subTitle" idx="1"/>
          </p:nvPr>
        </p:nvSpPr>
        <p:spPr>
          <a:xfrm>
            <a:off x="1104900" y="4511784"/>
            <a:ext cx="5734050" cy="503561"/>
          </a:xfrm>
        </p:spPr>
        <p:txBody>
          <a:bodyPr/>
          <a:lstStyle/>
          <a:p>
            <a:r>
              <a:rPr lang="en-US"/>
              <a:t>Ashu Dalmia 8th June 2018</a:t>
            </a:r>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pic>
        <p:nvPicPr>
          <p:cNvPr id="8" name="Picture 7" descr="A picture containing clipart&#10;&#10;Description generated with very high confidence">
            <a:extLst>
              <a:ext uri="{FF2B5EF4-FFF2-40B4-BE49-F238E27FC236}">
                <a16:creationId xmlns:a16="http://schemas.microsoft.com/office/drawing/2014/main" id="{E8FD0231-6EBC-4071-833F-40E8BBC701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915" y="1205346"/>
            <a:ext cx="2514605" cy="548641"/>
          </a:xfrm>
          <a:prstGeom prst="rect">
            <a:avLst/>
          </a:prstGeom>
        </p:spPr>
      </p:pic>
      <p:sp>
        <p:nvSpPr>
          <p:cNvPr id="9" name="Subtitle 6">
            <a:extLst>
              <a:ext uri="{FF2B5EF4-FFF2-40B4-BE49-F238E27FC236}">
                <a16:creationId xmlns:a16="http://schemas.microsoft.com/office/drawing/2014/main" id="{DCEB9F1E-F824-4E28-8F1A-F6341E89C70E}"/>
              </a:ext>
            </a:extLst>
          </p:cNvPr>
          <p:cNvSpPr txBox="1">
            <a:spLocks/>
          </p:cNvSpPr>
          <p:nvPr/>
        </p:nvSpPr>
        <p:spPr>
          <a:xfrm>
            <a:off x="1146464" y="3528112"/>
            <a:ext cx="5734050" cy="95556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r>
              <a:rPr lang="en-US" b="1" dirty="0"/>
              <a:t>Shalimar Study Circle of NIRC of ICAI</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10</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6" name="Diagram 5">
            <a:extLst>
              <a:ext uri="{FF2B5EF4-FFF2-40B4-BE49-F238E27FC236}">
                <a16:creationId xmlns:a16="http://schemas.microsoft.com/office/drawing/2014/main" id="{19CF712D-6359-4FEE-A96E-AF59B0D33678}"/>
              </a:ext>
            </a:extLst>
          </p:cNvPr>
          <p:cNvGraphicFramePr/>
          <p:nvPr>
            <p:extLst>
              <p:ext uri="{D42A27DB-BD31-4B8C-83A1-F6EECF244321}">
                <p14:modId xmlns:p14="http://schemas.microsoft.com/office/powerpoint/2010/main" val="1953317727"/>
              </p:ext>
            </p:extLst>
          </p:nvPr>
        </p:nvGraphicFramePr>
        <p:xfrm>
          <a:off x="772390" y="872448"/>
          <a:ext cx="10086841" cy="510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8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11</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Rectangle 3">
            <a:extLst>
              <a:ext uri="{FF2B5EF4-FFF2-40B4-BE49-F238E27FC236}">
                <a16:creationId xmlns:a16="http://schemas.microsoft.com/office/drawing/2014/main" id="{ACBED3C7-51C0-44D8-A450-FB07F7520C5B}"/>
              </a:ext>
            </a:extLst>
          </p:cNvPr>
          <p:cNvSpPr/>
          <p:nvPr/>
        </p:nvSpPr>
        <p:spPr>
          <a:xfrm>
            <a:off x="581891" y="1152574"/>
            <a:ext cx="10293927" cy="2462213"/>
          </a:xfrm>
          <a:prstGeom prst="rect">
            <a:avLst/>
          </a:prstGeom>
        </p:spPr>
        <p:txBody>
          <a:bodyPr wrap="square">
            <a:spAutoFit/>
          </a:bodyPr>
          <a:lstStyle/>
          <a:p>
            <a:r>
              <a:rPr lang="en-US" sz="2200" b="1" u="sng" dirty="0">
                <a:latin typeface="Arial" panose="020B0604020202020204" pitchFamily="34" charset="0"/>
                <a:cs typeface="Arial" panose="020B0604020202020204" pitchFamily="34" charset="0"/>
              </a:rPr>
              <a:t>Exception to this restriction:- CGST circular 45/2018 dated 30</a:t>
            </a:r>
            <a:r>
              <a:rPr lang="en-US" sz="2200" b="1" u="sng" baseline="30000" dirty="0">
                <a:latin typeface="Arial" panose="020B0604020202020204" pitchFamily="34" charset="0"/>
                <a:cs typeface="Arial" panose="020B0604020202020204" pitchFamily="34" charset="0"/>
              </a:rPr>
              <a:t>th</a:t>
            </a:r>
            <a:r>
              <a:rPr lang="en-US" sz="2200" b="1" u="sng" dirty="0">
                <a:latin typeface="Arial" panose="020B0604020202020204" pitchFamily="34" charset="0"/>
                <a:cs typeface="Arial" panose="020B0604020202020204" pitchFamily="34" charset="0"/>
              </a:rPr>
              <a:t> May 2018</a:t>
            </a:r>
          </a:p>
          <a:p>
            <a:endParaRPr lang="en-US" sz="2200" b="1" u="sng"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Restriction is not applicable when Supplier has not availed the benefit, however who have in turn received the goods from registered person availing the benefit.</a:t>
            </a:r>
          </a:p>
          <a:p>
            <a:pPr marL="285750" indent="-285750" algn="jus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a:latin typeface="Arial" panose="020B0604020202020204" pitchFamily="34" charset="0"/>
                <a:cs typeface="Arial" panose="020B0604020202020204" pitchFamily="34" charset="0"/>
              </a:rPr>
              <a:t>Goods manufactured from such capital goods imported under such </a:t>
            </a:r>
            <a:r>
              <a:rPr lang="en-US" sz="2200" dirty="0" err="1">
                <a:latin typeface="Arial" panose="020B0604020202020204" pitchFamily="34" charset="0"/>
                <a:cs typeface="Arial" panose="020B0604020202020204" pitchFamily="34" charset="0"/>
              </a:rPr>
              <a:t>benifit</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42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12</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4" name="Diagram 3">
            <a:extLst>
              <a:ext uri="{FF2B5EF4-FFF2-40B4-BE49-F238E27FC236}">
                <a16:creationId xmlns:a16="http://schemas.microsoft.com/office/drawing/2014/main" id="{210A9D05-2756-47CD-8606-EA51DF232459}"/>
              </a:ext>
            </a:extLst>
          </p:cNvPr>
          <p:cNvGraphicFramePr/>
          <p:nvPr>
            <p:extLst>
              <p:ext uri="{D42A27DB-BD31-4B8C-83A1-F6EECF244321}">
                <p14:modId xmlns:p14="http://schemas.microsoft.com/office/powerpoint/2010/main" val="128610763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3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13</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TextBox 3">
            <a:extLst>
              <a:ext uri="{FF2B5EF4-FFF2-40B4-BE49-F238E27FC236}">
                <a16:creationId xmlns:a16="http://schemas.microsoft.com/office/drawing/2014/main" id="{ADB15CFD-74C2-4B04-8B0F-466D2E36A0BF}"/>
              </a:ext>
            </a:extLst>
          </p:cNvPr>
          <p:cNvSpPr txBox="1"/>
          <p:nvPr/>
        </p:nvSpPr>
        <p:spPr>
          <a:xfrm>
            <a:off x="221674" y="207818"/>
            <a:ext cx="6276109" cy="461665"/>
          </a:xfrm>
          <a:prstGeom prst="rect">
            <a:avLst/>
          </a:prstGeom>
          <a:solidFill>
            <a:srgbClr val="FFC000"/>
          </a:solidFill>
        </p:spPr>
        <p:txBody>
          <a:bodyPr wrap="square" rtlCol="0">
            <a:spAutoFit/>
          </a:bodyPr>
          <a:lstStyle/>
          <a:p>
            <a:r>
              <a:rPr lang="en-US" sz="2400" b="1" dirty="0">
                <a:latin typeface="Arial" panose="020B0604020202020204" pitchFamily="34" charset="0"/>
                <a:cs typeface="Arial" panose="020B0604020202020204" pitchFamily="34" charset="0"/>
              </a:rPr>
              <a:t>Mismatch in GSTR 3B and GSTR 1-Goods</a:t>
            </a:r>
          </a:p>
        </p:txBody>
      </p:sp>
      <p:sp>
        <p:nvSpPr>
          <p:cNvPr id="5" name="TextBox 4">
            <a:extLst>
              <a:ext uri="{FF2B5EF4-FFF2-40B4-BE49-F238E27FC236}">
                <a16:creationId xmlns:a16="http://schemas.microsoft.com/office/drawing/2014/main" id="{85997E9D-7282-47FD-9067-EADBC97D6AD0}"/>
              </a:ext>
            </a:extLst>
          </p:cNvPr>
          <p:cNvSpPr txBox="1"/>
          <p:nvPr/>
        </p:nvSpPr>
        <p:spPr>
          <a:xfrm>
            <a:off x="-69272" y="6470072"/>
            <a:ext cx="7841673" cy="461665"/>
          </a:xfrm>
          <a:prstGeom prst="rect">
            <a:avLst/>
          </a:prstGeom>
          <a:solidFill>
            <a:srgbClr val="66FF99"/>
          </a:solidFill>
        </p:spPr>
        <p:txBody>
          <a:bodyPr wrap="square" rtlCol="0">
            <a:spAutoFit/>
          </a:bodyPr>
          <a:lstStyle/>
          <a:p>
            <a:r>
              <a:rPr lang="en-US" sz="2400" b="1" dirty="0">
                <a:latin typeface="Arial" panose="020B0604020202020204" pitchFamily="34" charset="0"/>
                <a:cs typeface="Arial" panose="020B0604020202020204" pitchFamily="34" charset="0"/>
              </a:rPr>
              <a:t>Custom Circular 12/2018 dated 29</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May 2018</a:t>
            </a:r>
          </a:p>
        </p:txBody>
      </p:sp>
      <p:graphicFrame>
        <p:nvGraphicFramePr>
          <p:cNvPr id="6" name="Diagram 5">
            <a:extLst>
              <a:ext uri="{FF2B5EF4-FFF2-40B4-BE49-F238E27FC236}">
                <a16:creationId xmlns:a16="http://schemas.microsoft.com/office/drawing/2014/main" id="{9CBC921E-20B1-4003-BA7B-851E7A677B53}"/>
              </a:ext>
            </a:extLst>
          </p:cNvPr>
          <p:cNvGraphicFramePr/>
          <p:nvPr>
            <p:extLst>
              <p:ext uri="{D42A27DB-BD31-4B8C-83A1-F6EECF244321}">
                <p14:modId xmlns:p14="http://schemas.microsoft.com/office/powerpoint/2010/main" val="3113387225"/>
              </p:ext>
            </p:extLst>
          </p:nvPr>
        </p:nvGraphicFramePr>
        <p:xfrm>
          <a:off x="180108" y="1177637"/>
          <a:ext cx="11762509" cy="5002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57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14</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TextBox 3">
            <a:extLst>
              <a:ext uri="{FF2B5EF4-FFF2-40B4-BE49-F238E27FC236}">
                <a16:creationId xmlns:a16="http://schemas.microsoft.com/office/drawing/2014/main" id="{ADB15CFD-74C2-4B04-8B0F-466D2E36A0BF}"/>
              </a:ext>
            </a:extLst>
          </p:cNvPr>
          <p:cNvSpPr txBox="1"/>
          <p:nvPr/>
        </p:nvSpPr>
        <p:spPr>
          <a:xfrm>
            <a:off x="221674" y="207818"/>
            <a:ext cx="6276109" cy="461665"/>
          </a:xfrm>
          <a:prstGeom prst="rect">
            <a:avLst/>
          </a:prstGeom>
          <a:solidFill>
            <a:srgbClr val="FFC000"/>
          </a:solidFill>
        </p:spPr>
        <p:txBody>
          <a:bodyPr wrap="square" rtlCol="0">
            <a:spAutoFit/>
          </a:bodyPr>
          <a:lstStyle/>
          <a:p>
            <a:r>
              <a:rPr lang="en-US" sz="2400" b="1" dirty="0">
                <a:latin typeface="Arial" panose="020B0604020202020204" pitchFamily="34" charset="0"/>
                <a:cs typeface="Arial" panose="020B0604020202020204" pitchFamily="34" charset="0"/>
              </a:rPr>
              <a:t>Mismatch in GSTR 3B and GSTR 1-Goods</a:t>
            </a:r>
          </a:p>
        </p:txBody>
      </p:sp>
      <p:sp>
        <p:nvSpPr>
          <p:cNvPr id="5" name="TextBox 4">
            <a:extLst>
              <a:ext uri="{FF2B5EF4-FFF2-40B4-BE49-F238E27FC236}">
                <a16:creationId xmlns:a16="http://schemas.microsoft.com/office/drawing/2014/main" id="{85997E9D-7282-47FD-9067-EADBC97D6AD0}"/>
              </a:ext>
            </a:extLst>
          </p:cNvPr>
          <p:cNvSpPr txBox="1"/>
          <p:nvPr/>
        </p:nvSpPr>
        <p:spPr>
          <a:xfrm>
            <a:off x="-69272" y="6470072"/>
            <a:ext cx="7841673" cy="461665"/>
          </a:xfrm>
          <a:prstGeom prst="rect">
            <a:avLst/>
          </a:prstGeom>
          <a:solidFill>
            <a:srgbClr val="66FF99"/>
          </a:solidFill>
        </p:spPr>
        <p:txBody>
          <a:bodyPr wrap="square" rtlCol="0">
            <a:spAutoFit/>
          </a:bodyPr>
          <a:lstStyle/>
          <a:p>
            <a:r>
              <a:rPr lang="en-US" sz="2400" b="1" dirty="0">
                <a:latin typeface="Arial" panose="020B0604020202020204" pitchFamily="34" charset="0"/>
                <a:cs typeface="Arial" panose="020B0604020202020204" pitchFamily="34" charset="0"/>
              </a:rPr>
              <a:t>Custom Circular 12/2018 dated 29</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May 2018</a:t>
            </a:r>
          </a:p>
        </p:txBody>
      </p:sp>
      <p:sp>
        <p:nvSpPr>
          <p:cNvPr id="7" name="TextBox 6">
            <a:extLst>
              <a:ext uri="{FF2B5EF4-FFF2-40B4-BE49-F238E27FC236}">
                <a16:creationId xmlns:a16="http://schemas.microsoft.com/office/drawing/2014/main" id="{EC0DA603-149D-4864-947D-A6D6360EA263}"/>
              </a:ext>
            </a:extLst>
          </p:cNvPr>
          <p:cNvSpPr txBox="1"/>
          <p:nvPr/>
        </p:nvSpPr>
        <p:spPr>
          <a:xfrm>
            <a:off x="845127" y="1953491"/>
            <a:ext cx="10349346" cy="1754326"/>
          </a:xfrm>
          <a:prstGeom prst="rect">
            <a:avLst/>
          </a:prstGeom>
          <a:noFill/>
        </p:spPr>
        <p:txBody>
          <a:bodyPr wrap="square" rtlCol="0">
            <a:spAutoFit/>
          </a:bodyPr>
          <a:lstStyle/>
          <a:p>
            <a:r>
              <a:rPr lang="en-US" b="1" dirty="0"/>
              <a:t>Process for no Short payment cases:</a:t>
            </a:r>
          </a:p>
          <a:p>
            <a:endParaRPr lang="en-US" dirty="0"/>
          </a:p>
          <a:p>
            <a:pPr marL="285750" indent="-285750">
              <a:buFont typeface="Arial" panose="020B0604020202020204" pitchFamily="34" charset="0"/>
              <a:buChar char="•"/>
            </a:pPr>
            <a:r>
              <a:rPr lang="en-US" dirty="0"/>
              <a:t>Chartered Accountant Certificate by 31</a:t>
            </a:r>
            <a:r>
              <a:rPr lang="en-US" baseline="30000" dirty="0"/>
              <a:t>st</a:t>
            </a:r>
            <a:r>
              <a:rPr lang="en-US" dirty="0"/>
              <a:t> October to office at the port of export along with copy to jurisdictional GST office</a:t>
            </a:r>
          </a:p>
          <a:p>
            <a:pPr marL="285750" indent="-285750">
              <a:buFont typeface="Arial" panose="020B0604020202020204" pitchFamily="34" charset="0"/>
              <a:buChar char="•"/>
            </a:pPr>
            <a:r>
              <a:rPr lang="en-US" dirty="0"/>
              <a:t>List will be Sent to DG (Audit)/DG(GST)</a:t>
            </a:r>
          </a:p>
          <a:p>
            <a:endParaRPr lang="en-US" dirty="0"/>
          </a:p>
        </p:txBody>
      </p:sp>
    </p:spTree>
    <p:extLst>
      <p:ext uri="{BB962C8B-B14F-4D97-AF65-F5344CB8AC3E}">
        <p14:creationId xmlns:p14="http://schemas.microsoft.com/office/powerpoint/2010/main" val="68710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15</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TextBox 3">
            <a:extLst>
              <a:ext uri="{FF2B5EF4-FFF2-40B4-BE49-F238E27FC236}">
                <a16:creationId xmlns:a16="http://schemas.microsoft.com/office/drawing/2014/main" id="{ADB15CFD-74C2-4B04-8B0F-466D2E36A0BF}"/>
              </a:ext>
            </a:extLst>
          </p:cNvPr>
          <p:cNvSpPr txBox="1"/>
          <p:nvPr/>
        </p:nvSpPr>
        <p:spPr>
          <a:xfrm>
            <a:off x="221674" y="207818"/>
            <a:ext cx="6276109" cy="461665"/>
          </a:xfrm>
          <a:prstGeom prst="rect">
            <a:avLst/>
          </a:prstGeom>
          <a:solidFill>
            <a:srgbClr val="FFC000"/>
          </a:solidFill>
        </p:spPr>
        <p:txBody>
          <a:bodyPr wrap="square" rtlCol="0">
            <a:spAutoFit/>
          </a:bodyPr>
          <a:lstStyle/>
          <a:p>
            <a:r>
              <a:rPr lang="en-US" sz="2400" b="1" dirty="0">
                <a:latin typeface="Arial" panose="020B0604020202020204" pitchFamily="34" charset="0"/>
                <a:cs typeface="Arial" panose="020B0604020202020204" pitchFamily="34" charset="0"/>
              </a:rPr>
              <a:t>Mismatch in GSTR 3B and GSTR 1-Goods</a:t>
            </a:r>
          </a:p>
        </p:txBody>
      </p:sp>
      <p:sp>
        <p:nvSpPr>
          <p:cNvPr id="5" name="TextBox 4">
            <a:extLst>
              <a:ext uri="{FF2B5EF4-FFF2-40B4-BE49-F238E27FC236}">
                <a16:creationId xmlns:a16="http://schemas.microsoft.com/office/drawing/2014/main" id="{85997E9D-7282-47FD-9067-EADBC97D6AD0}"/>
              </a:ext>
            </a:extLst>
          </p:cNvPr>
          <p:cNvSpPr txBox="1"/>
          <p:nvPr/>
        </p:nvSpPr>
        <p:spPr>
          <a:xfrm>
            <a:off x="-69272" y="6470072"/>
            <a:ext cx="7841673" cy="461665"/>
          </a:xfrm>
          <a:prstGeom prst="rect">
            <a:avLst/>
          </a:prstGeom>
          <a:solidFill>
            <a:srgbClr val="66FF99"/>
          </a:solidFill>
        </p:spPr>
        <p:txBody>
          <a:bodyPr wrap="square" rtlCol="0">
            <a:spAutoFit/>
          </a:bodyPr>
          <a:lstStyle/>
          <a:p>
            <a:r>
              <a:rPr lang="en-US" sz="2400" b="1" dirty="0">
                <a:latin typeface="Arial" panose="020B0604020202020204" pitchFamily="34" charset="0"/>
                <a:cs typeface="Arial" panose="020B0604020202020204" pitchFamily="34" charset="0"/>
              </a:rPr>
              <a:t>Custom Circular 12/2018 dated 29</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May 2018</a:t>
            </a:r>
          </a:p>
        </p:txBody>
      </p:sp>
      <p:sp>
        <p:nvSpPr>
          <p:cNvPr id="7" name="TextBox 6">
            <a:extLst>
              <a:ext uri="{FF2B5EF4-FFF2-40B4-BE49-F238E27FC236}">
                <a16:creationId xmlns:a16="http://schemas.microsoft.com/office/drawing/2014/main" id="{EC0DA603-149D-4864-947D-A6D6360EA263}"/>
              </a:ext>
            </a:extLst>
          </p:cNvPr>
          <p:cNvSpPr txBox="1"/>
          <p:nvPr/>
        </p:nvSpPr>
        <p:spPr>
          <a:xfrm>
            <a:off x="845127" y="1953491"/>
            <a:ext cx="10349346" cy="2862322"/>
          </a:xfrm>
          <a:prstGeom prst="rect">
            <a:avLst/>
          </a:prstGeom>
          <a:noFill/>
        </p:spPr>
        <p:txBody>
          <a:bodyPr wrap="square" rtlCol="0">
            <a:spAutoFit/>
          </a:bodyPr>
          <a:lstStyle/>
          <a:p>
            <a:r>
              <a:rPr lang="en-US" b="1" dirty="0"/>
              <a:t>Process for Short payment cases:</a:t>
            </a:r>
          </a:p>
          <a:p>
            <a:endParaRPr lang="en-US" b="1" dirty="0"/>
          </a:p>
          <a:p>
            <a:pPr marL="285750" indent="-285750">
              <a:buFont typeface="Arial" panose="020B0604020202020204" pitchFamily="34" charset="0"/>
              <a:buChar char="•"/>
            </a:pPr>
            <a:r>
              <a:rPr lang="en-US" dirty="0"/>
              <a:t>For short amount up to 10 lacs self-certified copy of challan to concerned custom office of port of export</a:t>
            </a:r>
          </a:p>
          <a:p>
            <a:pPr marL="285750" indent="-285750">
              <a:buFont typeface="Arial" panose="020B0604020202020204" pitchFamily="34" charset="0"/>
              <a:buChar char="•"/>
            </a:pPr>
            <a:r>
              <a:rPr lang="en-US" dirty="0"/>
              <a:t>For short amount more than10 lacs copy of challan to concerned custom office of port of export along with CA certificate that shortfall amount has been liquidated</a:t>
            </a:r>
          </a:p>
          <a:p>
            <a:pPr marL="285750" indent="-285750">
              <a:buFont typeface="Arial" panose="020B0604020202020204" pitchFamily="34" charset="0"/>
              <a:buChar char="•"/>
            </a:pPr>
            <a:r>
              <a:rPr lang="en-US" dirty="0"/>
              <a:t>Accountant Certificate by 31</a:t>
            </a:r>
            <a:r>
              <a:rPr lang="en-US" baseline="30000" dirty="0"/>
              <a:t>st</a:t>
            </a:r>
            <a:r>
              <a:rPr lang="en-US" dirty="0"/>
              <a:t> October to office at the port of export along with copy to jurisdictional GST office</a:t>
            </a:r>
          </a:p>
          <a:p>
            <a:pPr marL="285750" indent="-285750">
              <a:buFont typeface="Arial" panose="020B0604020202020204" pitchFamily="34" charset="0"/>
              <a:buChar char="•"/>
            </a:pPr>
            <a:r>
              <a:rPr lang="en-US" dirty="0"/>
              <a:t>List will be Sent to DG (Audit)/DG(GST)</a:t>
            </a:r>
          </a:p>
          <a:p>
            <a:endParaRPr lang="en-US" dirty="0"/>
          </a:p>
        </p:txBody>
      </p:sp>
    </p:spTree>
    <p:extLst>
      <p:ext uri="{BB962C8B-B14F-4D97-AF65-F5344CB8AC3E}">
        <p14:creationId xmlns:p14="http://schemas.microsoft.com/office/powerpoint/2010/main" val="64900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16</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TextBox 3">
            <a:extLst>
              <a:ext uri="{FF2B5EF4-FFF2-40B4-BE49-F238E27FC236}">
                <a16:creationId xmlns:a16="http://schemas.microsoft.com/office/drawing/2014/main" id="{ADB15CFD-74C2-4B04-8B0F-466D2E36A0BF}"/>
              </a:ext>
            </a:extLst>
          </p:cNvPr>
          <p:cNvSpPr txBox="1"/>
          <p:nvPr/>
        </p:nvSpPr>
        <p:spPr>
          <a:xfrm>
            <a:off x="221674" y="207818"/>
            <a:ext cx="7107381" cy="461665"/>
          </a:xfrm>
          <a:prstGeom prst="rect">
            <a:avLst/>
          </a:prstGeom>
          <a:solidFill>
            <a:srgbClr val="FFC000"/>
          </a:solidFill>
        </p:spPr>
        <p:txBody>
          <a:bodyPr wrap="square" rtlCol="0">
            <a:spAutoFit/>
          </a:bodyPr>
          <a:lstStyle/>
          <a:p>
            <a:r>
              <a:rPr lang="en-US" sz="2400" b="1" dirty="0">
                <a:latin typeface="Arial" panose="020B0604020202020204" pitchFamily="34" charset="0"/>
                <a:cs typeface="Arial" panose="020B0604020202020204" pitchFamily="34" charset="0"/>
              </a:rPr>
              <a:t>Mismatch in GSTR 3B and GSTR 1-Services</a:t>
            </a:r>
          </a:p>
        </p:txBody>
      </p:sp>
      <p:sp>
        <p:nvSpPr>
          <p:cNvPr id="5" name="TextBox 4">
            <a:extLst>
              <a:ext uri="{FF2B5EF4-FFF2-40B4-BE49-F238E27FC236}">
                <a16:creationId xmlns:a16="http://schemas.microsoft.com/office/drawing/2014/main" id="{85997E9D-7282-47FD-9067-EADBC97D6AD0}"/>
              </a:ext>
            </a:extLst>
          </p:cNvPr>
          <p:cNvSpPr txBox="1"/>
          <p:nvPr/>
        </p:nvSpPr>
        <p:spPr>
          <a:xfrm>
            <a:off x="803564" y="5320145"/>
            <a:ext cx="10099963" cy="830997"/>
          </a:xfrm>
          <a:prstGeom prst="rect">
            <a:avLst/>
          </a:prstGeom>
          <a:solidFill>
            <a:srgbClr val="66FF99"/>
          </a:solidFill>
        </p:spPr>
        <p:txBody>
          <a:bodyPr wrap="square" rtlCol="0">
            <a:spAutoFit/>
          </a:bodyPr>
          <a:lstStyle/>
          <a:p>
            <a:r>
              <a:rPr lang="en-US" sz="2400" b="1" dirty="0">
                <a:latin typeface="Arial" panose="020B0604020202020204" pitchFamily="34" charset="0"/>
                <a:cs typeface="Arial" panose="020B0604020202020204" pitchFamily="34" charset="0"/>
              </a:rPr>
              <a:t>CGST Circular 45/2018 dated 30</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May 2018 if correction not possible as per CGST circular 26/2017 dated 29</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Dec 2017</a:t>
            </a:r>
          </a:p>
        </p:txBody>
      </p:sp>
      <p:graphicFrame>
        <p:nvGraphicFramePr>
          <p:cNvPr id="8" name="Diagram 7">
            <a:extLst>
              <a:ext uri="{FF2B5EF4-FFF2-40B4-BE49-F238E27FC236}">
                <a16:creationId xmlns:a16="http://schemas.microsoft.com/office/drawing/2014/main" id="{C2218F71-26F5-4EE4-BA8E-F4A6C1739F2A}"/>
              </a:ext>
            </a:extLst>
          </p:cNvPr>
          <p:cNvGraphicFramePr/>
          <p:nvPr>
            <p:extLst>
              <p:ext uri="{D42A27DB-BD31-4B8C-83A1-F6EECF244321}">
                <p14:modId xmlns:p14="http://schemas.microsoft.com/office/powerpoint/2010/main" val="2784816239"/>
              </p:ext>
            </p:extLst>
          </p:nvPr>
        </p:nvGraphicFramePr>
        <p:xfrm>
          <a:off x="498765" y="1233056"/>
          <a:ext cx="10099962" cy="3670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59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17</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4" name="Table 3">
            <a:extLst>
              <a:ext uri="{FF2B5EF4-FFF2-40B4-BE49-F238E27FC236}">
                <a16:creationId xmlns:a16="http://schemas.microsoft.com/office/drawing/2014/main" id="{F1094DC6-AF1D-438E-BDC9-A4AA2A3EE09F}"/>
              </a:ext>
            </a:extLst>
          </p:cNvPr>
          <p:cNvGraphicFramePr>
            <a:graphicFrameLocks noGrp="1"/>
          </p:cNvGraphicFramePr>
          <p:nvPr>
            <p:extLst>
              <p:ext uri="{D42A27DB-BD31-4B8C-83A1-F6EECF244321}">
                <p14:modId xmlns:p14="http://schemas.microsoft.com/office/powerpoint/2010/main" val="3927910470"/>
              </p:ext>
            </p:extLst>
          </p:nvPr>
        </p:nvGraphicFramePr>
        <p:xfrm>
          <a:off x="1925452" y="1479691"/>
          <a:ext cx="8128000" cy="3087540"/>
        </p:xfrm>
        <a:graphic>
          <a:graphicData uri="http://schemas.openxmlformats.org/drawingml/2006/table">
            <a:tbl>
              <a:tblPr firstRow="1" bandRow="1">
                <a:tableStyleId>{18603FDC-E32A-4AB5-989C-0864C3EAD2B8}</a:tableStyleId>
              </a:tblPr>
              <a:tblGrid>
                <a:gridCol w="2690920">
                  <a:extLst>
                    <a:ext uri="{9D8B030D-6E8A-4147-A177-3AD203B41FA5}">
                      <a16:colId xmlns:a16="http://schemas.microsoft.com/office/drawing/2014/main" val="3073462228"/>
                    </a:ext>
                  </a:extLst>
                </a:gridCol>
                <a:gridCol w="5437080">
                  <a:extLst>
                    <a:ext uri="{9D8B030D-6E8A-4147-A177-3AD203B41FA5}">
                      <a16:colId xmlns:a16="http://schemas.microsoft.com/office/drawing/2014/main" val="2742005820"/>
                    </a:ext>
                  </a:extLst>
                </a:gridCol>
              </a:tblGrid>
              <a:tr h="506332">
                <a:tc>
                  <a:txBody>
                    <a:bodyPr/>
                    <a:lstStyle/>
                    <a:p>
                      <a:r>
                        <a:rPr lang="en-IN" dirty="0"/>
                        <a:t>Error</a:t>
                      </a:r>
                      <a:endParaRPr lang="en-US" dirty="0"/>
                    </a:p>
                  </a:txBody>
                  <a:tcPr/>
                </a:tc>
                <a:tc>
                  <a:txBody>
                    <a:bodyPr/>
                    <a:lstStyle/>
                    <a:p>
                      <a:r>
                        <a:rPr lang="en-IN" dirty="0"/>
                        <a:t>Solution</a:t>
                      </a:r>
                      <a:endParaRPr lang="en-US" dirty="0"/>
                    </a:p>
                  </a:txBody>
                  <a:tcPr/>
                </a:tc>
                <a:extLst>
                  <a:ext uri="{0D108BD9-81ED-4DB2-BD59-A6C34878D82A}">
                    <a16:rowId xmlns:a16="http://schemas.microsoft.com/office/drawing/2014/main" val="3502117540"/>
                  </a:ext>
                </a:extLst>
              </a:tr>
              <a:tr h="513364">
                <a:tc>
                  <a:txBody>
                    <a:bodyPr/>
                    <a:lstStyle/>
                    <a:p>
                      <a:r>
                        <a:rPr lang="en-IN" dirty="0"/>
                        <a:t>EGM mismatch/ not filed</a:t>
                      </a:r>
                      <a:endParaRPr lang="en-US" dirty="0"/>
                    </a:p>
                  </a:txBody>
                  <a:tcPr/>
                </a:tc>
                <a:tc>
                  <a:txBody>
                    <a:bodyPr/>
                    <a:lstStyle/>
                    <a:p>
                      <a:r>
                        <a:rPr lang="en-IN" dirty="0"/>
                        <a:t>Custom Circular 06/2018 dated 16.03.2018</a:t>
                      </a:r>
                      <a:endParaRPr lang="en-US" dirty="0"/>
                    </a:p>
                  </a:txBody>
                  <a:tcPr/>
                </a:tc>
                <a:extLst>
                  <a:ext uri="{0D108BD9-81ED-4DB2-BD59-A6C34878D82A}">
                    <a16:rowId xmlns:a16="http://schemas.microsoft.com/office/drawing/2014/main" val="1729581224"/>
                  </a:ext>
                </a:extLst>
              </a:tr>
              <a:tr h="513364">
                <a:tc>
                  <a:txBody>
                    <a:bodyPr/>
                    <a:lstStyle/>
                    <a:p>
                      <a:r>
                        <a:rPr lang="en-IN" dirty="0"/>
                        <a:t>GSTIN mismatch</a:t>
                      </a:r>
                      <a:endParaRPr lang="en-US" dirty="0"/>
                    </a:p>
                  </a:txBody>
                  <a:tcPr/>
                </a:tc>
                <a:tc>
                  <a:txBody>
                    <a:bodyPr/>
                    <a:lstStyle/>
                    <a:p>
                      <a:r>
                        <a:rPr lang="en-IN" dirty="0"/>
                        <a:t>-</a:t>
                      </a:r>
                      <a:endParaRPr lang="en-US" dirty="0"/>
                    </a:p>
                  </a:txBody>
                  <a:tcPr/>
                </a:tc>
                <a:extLst>
                  <a:ext uri="{0D108BD9-81ED-4DB2-BD59-A6C34878D82A}">
                    <a16:rowId xmlns:a16="http://schemas.microsoft.com/office/drawing/2014/main" val="1306517781"/>
                  </a:ext>
                </a:extLst>
              </a:tr>
              <a:tr h="513364">
                <a:tc>
                  <a:txBody>
                    <a:bodyPr/>
                    <a:lstStyle/>
                    <a:p>
                      <a:r>
                        <a:rPr lang="en-IN" dirty="0"/>
                        <a:t>Invalid SB Details</a:t>
                      </a:r>
                      <a:endParaRPr lang="en-US" dirty="0"/>
                    </a:p>
                  </a:txBody>
                  <a:tcPr/>
                </a:tc>
                <a:tc>
                  <a:txBody>
                    <a:bodyPr/>
                    <a:lstStyle/>
                    <a:p>
                      <a:r>
                        <a:rPr lang="en-IN" dirty="0"/>
                        <a:t>Circular 37/2018 dated 15.03.2018</a:t>
                      </a:r>
                      <a:endParaRPr lang="en-US" dirty="0"/>
                    </a:p>
                  </a:txBody>
                  <a:tcPr/>
                </a:tc>
                <a:extLst>
                  <a:ext uri="{0D108BD9-81ED-4DB2-BD59-A6C34878D82A}">
                    <a16:rowId xmlns:a16="http://schemas.microsoft.com/office/drawing/2014/main" val="3284491982"/>
                  </a:ext>
                </a:extLst>
              </a:tr>
              <a:tr h="886081">
                <a:tc>
                  <a:txBody>
                    <a:bodyPr/>
                    <a:lstStyle/>
                    <a:p>
                      <a:r>
                        <a:rPr lang="en-IN" dirty="0"/>
                        <a:t>Invoice Mismatch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Circular 37/2018 dated 15.03.2018 </a:t>
                      </a:r>
                      <a:endParaRPr lang="en-US" dirty="0"/>
                    </a:p>
                    <a:p>
                      <a:r>
                        <a:rPr lang="en-IN" dirty="0"/>
                        <a:t>Custom Circular 05/2018 dated 23.02.2018</a:t>
                      </a:r>
                    </a:p>
                    <a:p>
                      <a:r>
                        <a:rPr lang="en-IN" dirty="0"/>
                        <a:t>Custom circular 8/2018 6</a:t>
                      </a:r>
                      <a:r>
                        <a:rPr lang="en-IN" baseline="30000" dirty="0"/>
                        <a:t>th</a:t>
                      </a:r>
                      <a:r>
                        <a:rPr lang="en-IN" dirty="0"/>
                        <a:t> June 2018</a:t>
                      </a:r>
                      <a:endParaRPr lang="en-US" dirty="0"/>
                    </a:p>
                  </a:txBody>
                  <a:tcPr/>
                </a:tc>
                <a:extLst>
                  <a:ext uri="{0D108BD9-81ED-4DB2-BD59-A6C34878D82A}">
                    <a16:rowId xmlns:a16="http://schemas.microsoft.com/office/drawing/2014/main" val="2412211600"/>
                  </a:ext>
                </a:extLst>
              </a:tr>
            </a:tbl>
          </a:graphicData>
        </a:graphic>
      </p:graphicFrame>
      <p:sp>
        <p:nvSpPr>
          <p:cNvPr id="5" name="TextBox 4">
            <a:extLst>
              <a:ext uri="{FF2B5EF4-FFF2-40B4-BE49-F238E27FC236}">
                <a16:creationId xmlns:a16="http://schemas.microsoft.com/office/drawing/2014/main" id="{A454F410-C44B-446F-BA22-9AA980CF5579}"/>
              </a:ext>
            </a:extLst>
          </p:cNvPr>
          <p:cNvSpPr txBox="1"/>
          <p:nvPr/>
        </p:nvSpPr>
        <p:spPr>
          <a:xfrm>
            <a:off x="221674" y="207818"/>
            <a:ext cx="6276109" cy="461665"/>
          </a:xfrm>
          <a:prstGeom prst="rect">
            <a:avLst/>
          </a:prstGeom>
          <a:solidFill>
            <a:srgbClr val="FFC000"/>
          </a:solidFill>
        </p:spPr>
        <p:txBody>
          <a:bodyPr wrap="square" rtlCol="0">
            <a:spAutoFit/>
          </a:bodyPr>
          <a:lstStyle/>
          <a:p>
            <a:r>
              <a:rPr lang="en-US" sz="2400" b="1" dirty="0">
                <a:latin typeface="Arial" panose="020B0604020202020204" pitchFamily="34" charset="0"/>
                <a:cs typeface="Arial" panose="020B0604020202020204" pitchFamily="34" charset="0"/>
              </a:rPr>
              <a:t>Mismatch in Shipping </a:t>
            </a:r>
            <a:r>
              <a:rPr lang="en-US" sz="2400" b="1" dirty="0" err="1">
                <a:latin typeface="Arial" panose="020B0604020202020204" pitchFamily="34" charset="0"/>
                <a:cs typeface="Arial" panose="020B0604020202020204" pitchFamily="34" charset="0"/>
              </a:rPr>
              <a:t>Bill,EGM,GSTR</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0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18</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TextBox 3">
            <a:extLst>
              <a:ext uri="{FF2B5EF4-FFF2-40B4-BE49-F238E27FC236}">
                <a16:creationId xmlns:a16="http://schemas.microsoft.com/office/drawing/2014/main" id="{ADB15CFD-74C2-4B04-8B0F-466D2E36A0BF}"/>
              </a:ext>
            </a:extLst>
          </p:cNvPr>
          <p:cNvSpPr txBox="1"/>
          <p:nvPr/>
        </p:nvSpPr>
        <p:spPr>
          <a:xfrm>
            <a:off x="221674" y="207818"/>
            <a:ext cx="6276109" cy="461665"/>
          </a:xfrm>
          <a:prstGeom prst="rect">
            <a:avLst/>
          </a:prstGeom>
          <a:solidFill>
            <a:srgbClr val="FFC000"/>
          </a:solidFill>
        </p:spPr>
        <p:txBody>
          <a:bodyPr wrap="square" rtlCol="0">
            <a:spAutoFit/>
          </a:bodyPr>
          <a:lstStyle/>
          <a:p>
            <a:r>
              <a:rPr lang="en-US" sz="2400" b="1" dirty="0">
                <a:latin typeface="Arial" panose="020B0604020202020204" pitchFamily="34" charset="0"/>
                <a:cs typeface="Arial" panose="020B0604020202020204" pitchFamily="34" charset="0"/>
              </a:rPr>
              <a:t>Mismatch in Shipping </a:t>
            </a:r>
            <a:r>
              <a:rPr lang="en-US" sz="2400" b="1" dirty="0" err="1">
                <a:latin typeface="Arial" panose="020B0604020202020204" pitchFamily="34" charset="0"/>
                <a:cs typeface="Arial" panose="020B0604020202020204" pitchFamily="34" charset="0"/>
              </a:rPr>
              <a:t>Bill,EGM,GSTR</a:t>
            </a:r>
            <a:endParaRPr lang="en-US" sz="2400" b="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3481D34-1421-4F0D-A294-72B2D09A2B75}"/>
              </a:ext>
            </a:extLst>
          </p:cNvPr>
          <p:cNvGraphicFramePr>
            <a:graphicFrameLocks noGrp="1"/>
          </p:cNvGraphicFramePr>
          <p:nvPr>
            <p:extLst>
              <p:ext uri="{D42A27DB-BD31-4B8C-83A1-F6EECF244321}">
                <p14:modId xmlns:p14="http://schemas.microsoft.com/office/powerpoint/2010/main" val="487918692"/>
              </p:ext>
            </p:extLst>
          </p:nvPr>
        </p:nvGraphicFramePr>
        <p:xfrm>
          <a:off x="568035" y="1565563"/>
          <a:ext cx="10681854" cy="2996978"/>
        </p:xfrm>
        <a:graphic>
          <a:graphicData uri="http://schemas.openxmlformats.org/drawingml/2006/table">
            <a:tbl>
              <a:tblPr firstRow="1" firstCol="1" bandRow="1">
                <a:tableStyleId>{5C22544A-7EE6-4342-B048-85BDC9FD1C3A}</a:tableStyleId>
              </a:tblPr>
              <a:tblGrid>
                <a:gridCol w="1334608">
                  <a:extLst>
                    <a:ext uri="{9D8B030D-6E8A-4147-A177-3AD203B41FA5}">
                      <a16:colId xmlns:a16="http://schemas.microsoft.com/office/drawing/2014/main" val="801042861"/>
                    </a:ext>
                  </a:extLst>
                </a:gridCol>
                <a:gridCol w="2513613">
                  <a:extLst>
                    <a:ext uri="{9D8B030D-6E8A-4147-A177-3AD203B41FA5}">
                      <a16:colId xmlns:a16="http://schemas.microsoft.com/office/drawing/2014/main" val="510270508"/>
                    </a:ext>
                  </a:extLst>
                </a:gridCol>
                <a:gridCol w="6833633">
                  <a:extLst>
                    <a:ext uri="{9D8B030D-6E8A-4147-A177-3AD203B41FA5}">
                      <a16:colId xmlns:a16="http://schemas.microsoft.com/office/drawing/2014/main" val="154357221"/>
                    </a:ext>
                  </a:extLst>
                </a:gridCol>
              </a:tblGrid>
              <a:tr h="460295">
                <a:tc>
                  <a:txBody>
                    <a:bodyPr/>
                    <a:lstStyle/>
                    <a:p>
                      <a:pPr marL="0" marR="0">
                        <a:lnSpc>
                          <a:spcPct val="115000"/>
                        </a:lnSpc>
                        <a:spcBef>
                          <a:spcPts val="0"/>
                        </a:spcBef>
                        <a:spcAft>
                          <a:spcPts val="1000"/>
                        </a:spcAft>
                      </a:pPr>
                      <a:r>
                        <a:rPr lang="en-US" sz="1800" dirty="0">
                          <a:effectLst/>
                        </a:rPr>
                        <a:t>Error Code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tc>
                  <a:txBody>
                    <a:bodyPr/>
                    <a:lstStyle/>
                    <a:p>
                      <a:pPr marL="0" marR="0">
                        <a:lnSpc>
                          <a:spcPct val="115000"/>
                        </a:lnSpc>
                        <a:spcBef>
                          <a:spcPts val="0"/>
                        </a:spcBef>
                        <a:spcAft>
                          <a:spcPts val="1000"/>
                        </a:spcAft>
                      </a:pPr>
                      <a:r>
                        <a:rPr lang="en-US" sz="1800" dirty="0">
                          <a:effectLst/>
                        </a:rPr>
                        <a:t>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tc>
                  <a:txBody>
                    <a:bodyPr/>
                    <a:lstStyle/>
                    <a:p>
                      <a:pPr marL="0" marR="0">
                        <a:lnSpc>
                          <a:spcPct val="115000"/>
                        </a:lnSpc>
                        <a:spcBef>
                          <a:spcPts val="0"/>
                        </a:spcBef>
                        <a:spcAft>
                          <a:spcPts val="1000"/>
                        </a:spcAft>
                      </a:pPr>
                      <a:r>
                        <a:rPr lang="en-US" sz="1800">
                          <a:effectLst/>
                        </a:rPr>
                        <a:t>Procedure to amend errors.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extLst>
                  <a:ext uri="{0D108BD9-81ED-4DB2-BD59-A6C34878D82A}">
                    <a16:rowId xmlns:a16="http://schemas.microsoft.com/office/drawing/2014/main" val="1883906430"/>
                  </a:ext>
                </a:extLst>
              </a:tr>
              <a:tr h="1238259">
                <a:tc>
                  <a:txBody>
                    <a:bodyPr/>
                    <a:lstStyle/>
                    <a:p>
                      <a:pPr marL="0" marR="0">
                        <a:lnSpc>
                          <a:spcPct val="115000"/>
                        </a:lnSpc>
                        <a:spcBef>
                          <a:spcPts val="0"/>
                        </a:spcBef>
                        <a:spcAft>
                          <a:spcPts val="1000"/>
                        </a:spcAft>
                      </a:pPr>
                      <a:r>
                        <a:rPr lang="en-US" sz="1800">
                          <a:effectLst/>
                        </a:rPr>
                        <a:t>Error code no. SB001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tc>
                  <a:txBody>
                    <a:bodyPr/>
                    <a:lstStyle/>
                    <a:p>
                      <a:pPr marL="0" marR="0">
                        <a:lnSpc>
                          <a:spcPct val="115000"/>
                        </a:lnSpc>
                        <a:spcBef>
                          <a:spcPts val="0"/>
                        </a:spcBef>
                        <a:spcAft>
                          <a:spcPts val="1000"/>
                        </a:spcAft>
                      </a:pPr>
                      <a:r>
                        <a:rPr lang="en-US" sz="1800" dirty="0">
                          <a:effectLst/>
                        </a:rPr>
                        <a:t>Incorrect SB number in GSTR 1/Table 6A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tc>
                  <a:txBody>
                    <a:bodyPr/>
                    <a:lstStyle/>
                    <a:p>
                      <a:pPr marL="0" marR="0">
                        <a:lnSpc>
                          <a:spcPct val="115000"/>
                        </a:lnSpc>
                        <a:spcBef>
                          <a:spcPts val="0"/>
                        </a:spcBef>
                        <a:spcAft>
                          <a:spcPts val="1000"/>
                        </a:spcAft>
                      </a:pPr>
                      <a:r>
                        <a:rPr lang="en-US" sz="1800" dirty="0">
                          <a:effectLst/>
                        </a:rPr>
                        <a:t>Rectified by making amendments in GSTR 1 by using Form 9A. Form 9A has been made available by GSTN w.e.f. 15.12.2017 in exporter’s login at the GST common portal</a:t>
                      </a:r>
                    </a:p>
                    <a:p>
                      <a:pPr marL="0" marR="0">
                        <a:lnSpc>
                          <a:spcPct val="115000"/>
                        </a:lnSpc>
                        <a:spcBef>
                          <a:spcPts val="0"/>
                        </a:spcBef>
                        <a:spcAft>
                          <a:spcPts val="1000"/>
                        </a:spcAft>
                      </a:pPr>
                      <a:r>
                        <a:rPr lang="en-US" sz="1800" dirty="0">
                          <a:effectLst/>
                        </a:rPr>
                        <a:t>(Circular no. 42/2017 dated 7/11/2017)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extLst>
                  <a:ext uri="{0D108BD9-81ED-4DB2-BD59-A6C34878D82A}">
                    <a16:rowId xmlns:a16="http://schemas.microsoft.com/office/drawing/2014/main" val="192202602"/>
                  </a:ext>
                </a:extLst>
              </a:tr>
              <a:tr h="1169337">
                <a:tc>
                  <a:txBody>
                    <a:bodyPr/>
                    <a:lstStyle/>
                    <a:p>
                      <a:pPr marL="0" marR="0">
                        <a:lnSpc>
                          <a:spcPct val="115000"/>
                        </a:lnSpc>
                        <a:spcBef>
                          <a:spcPts val="0"/>
                        </a:spcBef>
                        <a:spcAft>
                          <a:spcPts val="1000"/>
                        </a:spcAft>
                      </a:pPr>
                      <a:r>
                        <a:rPr lang="en-US" sz="1800" dirty="0">
                          <a:effectLst/>
                        </a:rPr>
                        <a:t>Error code no.SB002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tc>
                  <a:txBody>
                    <a:bodyPr/>
                    <a:lstStyle/>
                    <a:p>
                      <a:pPr marL="0" marR="0">
                        <a:lnSpc>
                          <a:spcPct val="115000"/>
                        </a:lnSpc>
                        <a:spcBef>
                          <a:spcPts val="0"/>
                        </a:spcBef>
                        <a:spcAft>
                          <a:spcPts val="1000"/>
                        </a:spcAft>
                      </a:pPr>
                      <a:r>
                        <a:rPr lang="en-US" sz="1800">
                          <a:effectLst/>
                        </a:rPr>
                        <a:t>EGM not filed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tc>
                  <a:txBody>
                    <a:bodyPr/>
                    <a:lstStyle/>
                    <a:p>
                      <a:pPr marL="0" marR="0">
                        <a:lnSpc>
                          <a:spcPct val="115000"/>
                        </a:lnSpc>
                        <a:spcBef>
                          <a:spcPts val="0"/>
                        </a:spcBef>
                        <a:spcAft>
                          <a:spcPts val="1000"/>
                        </a:spcAft>
                      </a:pPr>
                      <a:r>
                        <a:rPr lang="en-US" sz="1800" dirty="0">
                          <a:effectLst/>
                        </a:rPr>
                        <a:t>Exporter has to approach their shipping line/airline/carrier to file the EGM immediately.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2229" marR="52229" marT="0" marB="0"/>
                </a:tc>
                <a:extLst>
                  <a:ext uri="{0D108BD9-81ED-4DB2-BD59-A6C34878D82A}">
                    <a16:rowId xmlns:a16="http://schemas.microsoft.com/office/drawing/2014/main" val="538993719"/>
                  </a:ext>
                </a:extLst>
              </a:tr>
            </a:tbl>
          </a:graphicData>
        </a:graphic>
      </p:graphicFrame>
    </p:spTree>
    <p:extLst>
      <p:ext uri="{BB962C8B-B14F-4D97-AF65-F5344CB8AC3E}">
        <p14:creationId xmlns:p14="http://schemas.microsoft.com/office/powerpoint/2010/main" val="224685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19</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5" name="Table 4">
            <a:extLst>
              <a:ext uri="{FF2B5EF4-FFF2-40B4-BE49-F238E27FC236}">
                <a16:creationId xmlns:a16="http://schemas.microsoft.com/office/drawing/2014/main" id="{A6B8662C-740C-4212-B3D9-32494111E4C2}"/>
              </a:ext>
            </a:extLst>
          </p:cNvPr>
          <p:cNvGraphicFramePr>
            <a:graphicFrameLocks noGrp="1"/>
          </p:cNvGraphicFramePr>
          <p:nvPr>
            <p:extLst>
              <p:ext uri="{D42A27DB-BD31-4B8C-83A1-F6EECF244321}">
                <p14:modId xmlns:p14="http://schemas.microsoft.com/office/powerpoint/2010/main" val="1631180382"/>
              </p:ext>
            </p:extLst>
          </p:nvPr>
        </p:nvGraphicFramePr>
        <p:xfrm>
          <a:off x="277091" y="708060"/>
          <a:ext cx="11374582" cy="5255768"/>
        </p:xfrm>
        <a:graphic>
          <a:graphicData uri="http://schemas.openxmlformats.org/drawingml/2006/table">
            <a:tbl>
              <a:tblPr firstRow="1" firstCol="1" bandRow="1">
                <a:tableStyleId>{5C22544A-7EE6-4342-B048-85BDC9FD1C3A}</a:tableStyleId>
              </a:tblPr>
              <a:tblGrid>
                <a:gridCol w="1421158">
                  <a:extLst>
                    <a:ext uri="{9D8B030D-6E8A-4147-A177-3AD203B41FA5}">
                      <a16:colId xmlns:a16="http://schemas.microsoft.com/office/drawing/2014/main" val="982012967"/>
                    </a:ext>
                  </a:extLst>
                </a:gridCol>
                <a:gridCol w="2676622">
                  <a:extLst>
                    <a:ext uri="{9D8B030D-6E8A-4147-A177-3AD203B41FA5}">
                      <a16:colId xmlns:a16="http://schemas.microsoft.com/office/drawing/2014/main" val="1623629529"/>
                    </a:ext>
                  </a:extLst>
                </a:gridCol>
                <a:gridCol w="7276802">
                  <a:extLst>
                    <a:ext uri="{9D8B030D-6E8A-4147-A177-3AD203B41FA5}">
                      <a16:colId xmlns:a16="http://schemas.microsoft.com/office/drawing/2014/main" val="1482752182"/>
                    </a:ext>
                  </a:extLst>
                </a:gridCol>
              </a:tblGrid>
              <a:tr h="284212">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Error Code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Description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tc>
                  <a:txBody>
                    <a:bodyPr/>
                    <a:lstStyle/>
                    <a:p>
                      <a:pPr marL="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Procedure to amend errors.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extLst>
                  <a:ext uri="{0D108BD9-81ED-4DB2-BD59-A6C34878D82A}">
                    <a16:rowId xmlns:a16="http://schemas.microsoft.com/office/drawing/2014/main" val="2563831204"/>
                  </a:ext>
                </a:extLst>
              </a:tr>
              <a:tr h="871495">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Error code no. SB003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GSTIN declared in the SB does not match with the GSTIN mentioned in the corresponding GST return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Exporter has to make necessary changes in GSTR 1 by use of amendment Form 9A. Exporters should note that there is no provision of amendment in the shipping bill once the EGM is filed.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extLst>
                  <a:ext uri="{0D108BD9-81ED-4DB2-BD59-A6C34878D82A}">
                    <a16:rowId xmlns:a16="http://schemas.microsoft.com/office/drawing/2014/main" val="1556991403"/>
                  </a:ext>
                </a:extLst>
              </a:tr>
              <a:tr h="764571">
                <a:tc>
                  <a:txBody>
                    <a:bodyPr/>
                    <a:lstStyle/>
                    <a:p>
                      <a:pPr marL="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Error code no. SB004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tc>
                  <a:txBody>
                    <a:bodyPr/>
                    <a:lstStyle/>
                    <a:p>
                      <a:pPr marL="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error due to duplicate/ repeat transmission of shipping bill-invoice record from GSTN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tc>
                  <a:txBody>
                    <a:bodyPr/>
                    <a:lstStyle/>
                    <a:p>
                      <a:pPr marL="0" marR="0">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The previous transmission would have already been validated for IGST refund by ICES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extLst>
                  <a:ext uri="{0D108BD9-81ED-4DB2-BD59-A6C34878D82A}">
                    <a16:rowId xmlns:a16="http://schemas.microsoft.com/office/drawing/2014/main" val="1377628587"/>
                  </a:ext>
                </a:extLst>
              </a:tr>
              <a:tr h="1165137">
                <a:tc>
                  <a:txBody>
                    <a:bodyPr/>
                    <a:lstStyle/>
                    <a:p>
                      <a:pPr marL="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Error code no.  SB005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tc>
                  <a:txBody>
                    <a:bodyPr/>
                    <a:lstStyle/>
                    <a:p>
                      <a:pPr marL="0" marR="0">
                        <a:lnSpc>
                          <a:spcPct val="115000"/>
                        </a:lnSpc>
                        <a:spcBef>
                          <a:spcPts val="0"/>
                        </a:spcBef>
                        <a:spcAft>
                          <a:spcPts val="1000"/>
                        </a:spcAft>
                      </a:pPr>
                      <a:r>
                        <a:rPr lang="en-US" sz="1800">
                          <a:effectLst/>
                          <a:latin typeface="Arial" panose="020B0604020202020204" pitchFamily="34" charset="0"/>
                          <a:cs typeface="Arial" panose="020B0604020202020204" pitchFamily="34" charset="0"/>
                        </a:rPr>
                        <a:t>error due to mis-match of invoice number as declared in the invoice table of the shipping bill and that declared in the GSTR 1 for the same supply</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tc>
                  <a:txBody>
                    <a:bodyPr/>
                    <a:lstStyle/>
                    <a:p>
                      <a:pPr marL="0" marR="0" algn="just">
                        <a:lnSpc>
                          <a:spcPct val="115000"/>
                        </a:lnSpc>
                        <a:spcBef>
                          <a:spcPts val="0"/>
                        </a:spcBef>
                        <a:spcAft>
                          <a:spcPts val="1000"/>
                        </a:spcAft>
                      </a:pPr>
                      <a:r>
                        <a:rPr lang="en-US" sz="1800" dirty="0">
                          <a:effectLst/>
                          <a:latin typeface="Arial" panose="020B0604020202020204" pitchFamily="34" charset="0"/>
                          <a:cs typeface="Arial" panose="020B0604020202020204" pitchFamily="34" charset="0"/>
                        </a:rPr>
                        <a:t>If SB005 is due to a data entry mistake in GSTR 1, it can be amended in Form 9A. But any mistake in the SB cannot be amended once EGM is filed. Also, if the exporter has used a separate invoice in the SB, he cannot include that in his GSTR 1 in lieu of his GST invoice. Thus, SB005 error, as of now, cannot be corrected by any amendment either in GSTR-1 or in the Shipping Bill.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229" marR="52229" marT="0" marB="0"/>
                </a:tc>
                <a:extLst>
                  <a:ext uri="{0D108BD9-81ED-4DB2-BD59-A6C34878D82A}">
                    <a16:rowId xmlns:a16="http://schemas.microsoft.com/office/drawing/2014/main" val="1968402684"/>
                  </a:ext>
                </a:extLst>
              </a:tr>
            </a:tbl>
          </a:graphicData>
        </a:graphic>
      </p:graphicFrame>
      <p:sp>
        <p:nvSpPr>
          <p:cNvPr id="6" name="TextBox 5">
            <a:extLst>
              <a:ext uri="{FF2B5EF4-FFF2-40B4-BE49-F238E27FC236}">
                <a16:creationId xmlns:a16="http://schemas.microsoft.com/office/drawing/2014/main" id="{7E0CD3F2-9B47-44F4-935E-45E176B1B902}"/>
              </a:ext>
            </a:extLst>
          </p:cNvPr>
          <p:cNvSpPr txBox="1"/>
          <p:nvPr/>
        </p:nvSpPr>
        <p:spPr>
          <a:xfrm>
            <a:off x="221674" y="0"/>
            <a:ext cx="6276109" cy="461665"/>
          </a:xfrm>
          <a:prstGeom prst="rect">
            <a:avLst/>
          </a:prstGeom>
          <a:solidFill>
            <a:srgbClr val="FFC000"/>
          </a:solidFill>
        </p:spPr>
        <p:txBody>
          <a:bodyPr wrap="square" rtlCol="0">
            <a:spAutoFit/>
          </a:bodyPr>
          <a:lstStyle/>
          <a:p>
            <a:r>
              <a:rPr lang="en-US" sz="2400" b="1" dirty="0">
                <a:latin typeface="Arial" panose="020B0604020202020204" pitchFamily="34" charset="0"/>
                <a:cs typeface="Arial" panose="020B0604020202020204" pitchFamily="34" charset="0"/>
              </a:rPr>
              <a:t>Mismatch in Shipping </a:t>
            </a:r>
            <a:r>
              <a:rPr lang="en-US" sz="2400" b="1" dirty="0" err="1">
                <a:latin typeface="Arial" panose="020B0604020202020204" pitchFamily="34" charset="0"/>
                <a:cs typeface="Arial" panose="020B0604020202020204" pitchFamily="34" charset="0"/>
              </a:rPr>
              <a:t>Bill,EGM,GSTR</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5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Categories of refund</a:t>
            </a:r>
          </a:p>
        </p:txBody>
      </p:sp>
    </p:spTree>
    <p:extLst>
      <p:ext uri="{BB962C8B-B14F-4D97-AF65-F5344CB8AC3E}">
        <p14:creationId xmlns:p14="http://schemas.microsoft.com/office/powerpoint/2010/main" val="50652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REFUND OF ITC AGAINST EXPORT</a:t>
            </a:r>
          </a:p>
        </p:txBody>
      </p:sp>
    </p:spTree>
    <p:extLst>
      <p:ext uri="{BB962C8B-B14F-4D97-AF65-F5344CB8AC3E}">
        <p14:creationId xmlns:p14="http://schemas.microsoft.com/office/powerpoint/2010/main" val="4759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21</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5" name="TextBox 4">
            <a:extLst>
              <a:ext uri="{FF2B5EF4-FFF2-40B4-BE49-F238E27FC236}">
                <a16:creationId xmlns:a16="http://schemas.microsoft.com/office/drawing/2014/main" id="{60ADFF07-30C0-489A-B4BA-8D489F9E0E14}"/>
              </a:ext>
            </a:extLst>
          </p:cNvPr>
          <p:cNvSpPr txBox="1"/>
          <p:nvPr/>
        </p:nvSpPr>
        <p:spPr>
          <a:xfrm>
            <a:off x="221674" y="318655"/>
            <a:ext cx="6276109" cy="461665"/>
          </a:xfrm>
          <a:prstGeom prst="rect">
            <a:avLst/>
          </a:prstGeom>
          <a:solidFill>
            <a:srgbClr val="FFC000"/>
          </a:solidFill>
        </p:spPr>
        <p:txBody>
          <a:bodyPr wrap="square" rtlCol="0">
            <a:spAutoFit/>
          </a:bodyPr>
          <a:lstStyle/>
          <a:p>
            <a:r>
              <a:rPr lang="en-US" sz="2400" b="1" dirty="0">
                <a:latin typeface="Arial" panose="020B0604020202020204" pitchFamily="34" charset="0"/>
                <a:cs typeface="Arial" panose="020B0604020202020204" pitchFamily="34" charset="0"/>
              </a:rPr>
              <a:t>Details for Refund –rule 89</a:t>
            </a:r>
          </a:p>
        </p:txBody>
      </p:sp>
      <p:sp>
        <p:nvSpPr>
          <p:cNvPr id="6" name="Title 1">
            <a:extLst>
              <a:ext uri="{FF2B5EF4-FFF2-40B4-BE49-F238E27FC236}">
                <a16:creationId xmlns:a16="http://schemas.microsoft.com/office/drawing/2014/main" id="{B10D390A-6B99-4019-9F46-0790A729A703}"/>
              </a:ext>
            </a:extLst>
          </p:cNvPr>
          <p:cNvSpPr txBox="1">
            <a:spLocks/>
          </p:cNvSpPr>
          <p:nvPr/>
        </p:nvSpPr>
        <p:spPr>
          <a:xfrm>
            <a:off x="561109" y="1057853"/>
            <a:ext cx="10515600" cy="437308"/>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IN" sz="3200"/>
              <a:t>Manner of Computation of Refund of Unutilized ITC</a:t>
            </a:r>
            <a:endParaRPr lang="en-US" sz="3200" dirty="0"/>
          </a:p>
        </p:txBody>
      </p:sp>
      <p:sp>
        <p:nvSpPr>
          <p:cNvPr id="7" name="TextBox 6">
            <a:extLst>
              <a:ext uri="{FF2B5EF4-FFF2-40B4-BE49-F238E27FC236}">
                <a16:creationId xmlns:a16="http://schemas.microsoft.com/office/drawing/2014/main" id="{9AB0629C-2E1D-4A2A-AF32-A46036131670}"/>
              </a:ext>
            </a:extLst>
          </p:cNvPr>
          <p:cNvSpPr txBox="1"/>
          <p:nvPr/>
        </p:nvSpPr>
        <p:spPr>
          <a:xfrm>
            <a:off x="561109" y="4442343"/>
            <a:ext cx="1038341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b="1" u="sng" dirty="0"/>
              <a:t>Formula u/r 89(4):</a:t>
            </a:r>
          </a:p>
          <a:p>
            <a:endParaRPr lang="en-IN" dirty="0"/>
          </a:p>
          <a:p>
            <a:endParaRPr lang="en-IN" dirty="0"/>
          </a:p>
          <a:p>
            <a:r>
              <a:rPr lang="en-IN" dirty="0"/>
              <a:t>Refund Amount = </a:t>
            </a:r>
            <a:r>
              <a:rPr lang="en-IN" u="sng" dirty="0"/>
              <a:t>Turnover of Zero-Rated Supply of Goods/Services</a:t>
            </a:r>
            <a:r>
              <a:rPr lang="en-IN" dirty="0"/>
              <a:t>   X     Net ITC</a:t>
            </a:r>
          </a:p>
          <a:p>
            <a:r>
              <a:rPr lang="en-IN" dirty="0"/>
              <a:t>                                                       Adjusted Total Turnover</a:t>
            </a:r>
          </a:p>
          <a:p>
            <a:endParaRPr lang="en-US" dirty="0"/>
          </a:p>
        </p:txBody>
      </p:sp>
      <p:sp>
        <p:nvSpPr>
          <p:cNvPr id="8" name="TextBox 7">
            <a:extLst>
              <a:ext uri="{FF2B5EF4-FFF2-40B4-BE49-F238E27FC236}">
                <a16:creationId xmlns:a16="http://schemas.microsoft.com/office/drawing/2014/main" id="{99A66BBA-A7A2-4B11-9189-FFA4ECC13F75}"/>
              </a:ext>
            </a:extLst>
          </p:cNvPr>
          <p:cNvSpPr txBox="1"/>
          <p:nvPr/>
        </p:nvSpPr>
        <p:spPr>
          <a:xfrm>
            <a:off x="561109" y="1791021"/>
            <a:ext cx="4310743" cy="400110"/>
          </a:xfrm>
          <a:prstGeom prst="rect">
            <a:avLst/>
          </a:prstGeom>
          <a:noFill/>
        </p:spPr>
        <p:txBody>
          <a:bodyPr wrap="square" rtlCol="0">
            <a:spAutoFit/>
          </a:bodyPr>
          <a:lstStyle/>
          <a:p>
            <a:r>
              <a:rPr lang="en-IN" sz="2000" dirty="0">
                <a:solidFill>
                  <a:srgbClr val="0070C0"/>
                </a:solidFill>
              </a:rPr>
              <a:t>Least of the following is eligible:</a:t>
            </a:r>
            <a:endParaRPr lang="en-US" sz="2000" dirty="0">
              <a:solidFill>
                <a:srgbClr val="0070C0"/>
              </a:solidFill>
            </a:endParaRPr>
          </a:p>
        </p:txBody>
      </p:sp>
      <p:sp>
        <p:nvSpPr>
          <p:cNvPr id="9" name="Rectangle 8">
            <a:extLst>
              <a:ext uri="{FF2B5EF4-FFF2-40B4-BE49-F238E27FC236}">
                <a16:creationId xmlns:a16="http://schemas.microsoft.com/office/drawing/2014/main" id="{C866D896-9FDB-4E1E-82DC-2AF6E4DFE0DE}"/>
              </a:ext>
            </a:extLst>
          </p:cNvPr>
          <p:cNvSpPr/>
          <p:nvPr/>
        </p:nvSpPr>
        <p:spPr>
          <a:xfrm>
            <a:off x="561109" y="2297592"/>
            <a:ext cx="10383416" cy="17543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400050" indent="-400050" algn="just">
              <a:lnSpc>
                <a:spcPct val="200000"/>
              </a:lnSpc>
              <a:buAutoNum type="romanLcPeriod"/>
            </a:pPr>
            <a:r>
              <a:rPr lang="en-IN" sz="2000" dirty="0"/>
              <a:t>Closing balance of ITC before claiming refund</a:t>
            </a:r>
          </a:p>
          <a:p>
            <a:pPr marL="400050" indent="-400050" algn="just">
              <a:lnSpc>
                <a:spcPct val="200000"/>
              </a:lnSpc>
              <a:buAutoNum type="romanLcPeriod"/>
            </a:pPr>
            <a:r>
              <a:rPr lang="en-IN" sz="2000" dirty="0"/>
              <a:t>Maximum refund amount computed as per formula mentioned under </a:t>
            </a:r>
            <a:r>
              <a:rPr lang="en-IN" sz="2000" b="1" dirty="0"/>
              <a:t>Rule 89(4) of CGST Rules </a:t>
            </a:r>
            <a:r>
              <a:rPr lang="en-IN" sz="2000" dirty="0"/>
              <a:t>given below</a:t>
            </a:r>
            <a:endParaRPr lang="en-US" sz="2000" dirty="0"/>
          </a:p>
        </p:txBody>
      </p:sp>
    </p:spTree>
    <p:extLst>
      <p:ext uri="{BB962C8B-B14F-4D97-AF65-F5344CB8AC3E}">
        <p14:creationId xmlns:p14="http://schemas.microsoft.com/office/powerpoint/2010/main" val="230939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3D2658-DF9F-45FD-BFD1-E6B7032B4854}"/>
              </a:ext>
            </a:extLst>
          </p:cNvPr>
          <p:cNvSpPr txBox="1"/>
          <p:nvPr/>
        </p:nvSpPr>
        <p:spPr>
          <a:xfrm>
            <a:off x="437745" y="285277"/>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000" b="1" i="0" u="sng" strike="noStrike" kern="1200" cap="none" spc="0" normalizeH="0" baseline="0" noProof="0" dirty="0">
                <a:ln>
                  <a:noFill/>
                </a:ln>
                <a:solidFill>
                  <a:prstClr val="black"/>
                </a:solidFill>
                <a:effectLst/>
                <a:uLnTx/>
                <a:uFillTx/>
                <a:latin typeface="Calibri" panose="020F0502020204030204"/>
                <a:ea typeface="+mn-ea"/>
                <a:cs typeface="+mn-cs"/>
              </a:rPr>
              <a:t>Notes: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Refund amount :</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Maximum admissible refund.</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Net ITC :</a:t>
            </a: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 ITC availed on inputs and input services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during the relevant period other than the input tax credit availed for which refund is claimed under sub-rules (4A) or (4B) or both.</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Turnover of zero-rated supply of goods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means the value of zero-rated supply of goods made during the relevant period without payment of tax under bond or letter of undertaking, other than the turnover of supplies in respect of which refund is claimed under sub-rules (4A) or (4B) or both;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Turnover of zero-rated supply of services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means the value of zero-rated supply of services made without payment of tax under bond or letter of undertaking, calculated in the following manner, namely:- </a:t>
            </a:r>
          </a:p>
          <a:p>
            <a:pPr marL="360363"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60363"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Zero-rated supply of services is – </a:t>
            </a:r>
          </a:p>
          <a:p>
            <a:pPr marL="360363"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the aggregate of the payments received during the relevant period for zero-rated supply 	of services </a:t>
            </a:r>
          </a:p>
          <a:p>
            <a:pPr marL="360363"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60363"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zero-rated supply of services where supply has been completed for which payment had been 	received in advance in any period prior to the relevant period </a:t>
            </a:r>
          </a:p>
          <a:p>
            <a:pPr marL="360363"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60363"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advances received for zero-rated supply of services for which the supply of services has not been 	completed during the relevant period;</a:t>
            </a:r>
          </a:p>
        </p:txBody>
      </p:sp>
      <p:pic>
        <p:nvPicPr>
          <p:cNvPr id="3" name="Picture 2" descr="A picture containing clipart&#10;&#10;Description generated with very high confidence">
            <a:extLst>
              <a:ext uri="{FF2B5EF4-FFF2-40B4-BE49-F238E27FC236}">
                <a16:creationId xmlns:a16="http://schemas.microsoft.com/office/drawing/2014/main" id="{C53DE618-E81F-493C-8A88-19CACCC06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2" name="Slide Number Placeholder 1">
            <a:extLst>
              <a:ext uri="{FF2B5EF4-FFF2-40B4-BE49-F238E27FC236}">
                <a16:creationId xmlns:a16="http://schemas.microsoft.com/office/drawing/2014/main" id="{FB1519D1-F9A4-4393-9735-2DFE9BBB5548}"/>
              </a:ext>
            </a:extLst>
          </p:cNvPr>
          <p:cNvSpPr>
            <a:spLocks noGrp="1"/>
          </p:cNvSpPr>
          <p:nvPr>
            <p:ph type="sldNum" sz="quarter" idx="12"/>
          </p:nvPr>
        </p:nvSpPr>
        <p:spPr/>
        <p:txBody>
          <a:bodyPr/>
          <a:lstStyle/>
          <a:p>
            <a:fld id="{C7122D04-C5CF-4004-8E1E-781455A44B67}" type="slidenum">
              <a:rPr lang="en-US" smtClean="0"/>
              <a:t>22</a:t>
            </a:fld>
            <a:endParaRPr lang="en-US"/>
          </a:p>
        </p:txBody>
      </p:sp>
    </p:spTree>
    <p:extLst>
      <p:ext uri="{BB962C8B-B14F-4D97-AF65-F5344CB8AC3E}">
        <p14:creationId xmlns:p14="http://schemas.microsoft.com/office/powerpoint/2010/main" val="3358096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3D2658-DF9F-45FD-BFD1-E6B7032B4854}"/>
              </a:ext>
            </a:extLst>
          </p:cNvPr>
          <p:cNvSpPr txBox="1"/>
          <p:nvPr/>
        </p:nvSpPr>
        <p:spPr>
          <a:xfrm>
            <a:off x="437745" y="285277"/>
            <a:ext cx="114300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000" b="1" i="0" u="sng" strike="noStrike" kern="1200" cap="none" spc="0" normalizeH="0" baseline="0" noProof="0" dirty="0">
                <a:ln>
                  <a:noFill/>
                </a:ln>
                <a:solidFill>
                  <a:prstClr val="black"/>
                </a:solidFill>
                <a:effectLst/>
                <a:uLnTx/>
                <a:uFillTx/>
                <a:latin typeface="Calibri" panose="020F0502020204030204"/>
                <a:ea typeface="+mn-ea"/>
                <a:cs typeface="+mn-cs"/>
              </a:rPr>
              <a:t>Notes: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60363" marR="0" lvl="0" indent="-360363"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5.	 Adjusted Total turnover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means the turnover in a State or a Union territory i.e. the aggregate value of all taxable supplies (excluding the value of inward supplies on which tax is payable by a person on reverse charge basis) and exempt supplies made within a State or Union territory by a taxable person, exports of goods or services or both and inter-State supplies of goods or services or both made from the State or Union territory by the said taxable person but excludes central tax, State tax, Union territory; </a:t>
            </a:r>
          </a:p>
          <a:p>
            <a:pPr marL="342900" marR="0" lvl="0" indent="17463"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17463"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following will be excluded – </a:t>
            </a:r>
          </a:p>
          <a:p>
            <a:pPr marL="342900" marR="0" lvl="0" indent="17463" algn="just" defTabSz="914400" rtl="0" eaLnBrk="1" fontAlgn="auto" latinLnBrk="0" hangingPunct="1">
              <a:lnSpc>
                <a:spcPct val="100000"/>
              </a:lnSpc>
              <a:spcBef>
                <a:spcPts val="0"/>
              </a:spcBef>
              <a:spcAft>
                <a:spcPts val="0"/>
              </a:spcAft>
              <a:buClrTx/>
              <a:buSzTx/>
              <a:buFontTx/>
              <a:buAutoNum type="alphaLcParenBoth"/>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the value of exempt supplies other than zero-rated supplies and </a:t>
            </a:r>
          </a:p>
          <a:p>
            <a:pPr marL="719138" marR="0" lvl="0" indent="-358775" algn="just" defTabSz="914400" rtl="0" eaLnBrk="1" fontAlgn="auto" latinLnBrk="0" hangingPunct="1">
              <a:lnSpc>
                <a:spcPct val="100000"/>
              </a:lnSpc>
              <a:spcBef>
                <a:spcPts val="0"/>
              </a:spcBef>
              <a:spcAft>
                <a:spcPts val="0"/>
              </a:spcAft>
              <a:buClrTx/>
              <a:buSzTx/>
              <a:buFontTx/>
              <a:buAutoNum type="alphaLcParenBoth"/>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turnover of supplies in respect of which refund is claimed under sub rules (4A) or (4B) or both, if any, during the relevant period. </a:t>
            </a:r>
          </a:p>
          <a:p>
            <a:pPr marL="342900" marR="0" lvl="0" indent="-342900" algn="just" defTabSz="914400" rtl="0" eaLnBrk="1" fontAlgn="auto" latinLnBrk="0" hangingPunct="1">
              <a:lnSpc>
                <a:spcPct val="100000"/>
              </a:lnSpc>
              <a:spcBef>
                <a:spcPts val="0"/>
              </a:spcBef>
              <a:spcAft>
                <a:spcPts val="0"/>
              </a:spcAft>
              <a:buClrTx/>
              <a:buSzTx/>
              <a:buFontTx/>
              <a:buAutoNum type="alphaLcParenBoth"/>
              <a:tabLst/>
              <a:defRPr/>
            </a:pP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AutoNum type="arabicPeriod" startAt="6"/>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Relevant period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means the period for which the claim has been filed.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47675"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 per </a:t>
            </a:r>
            <a:r>
              <a:rPr kumimoji="0" lang="en-US" sz="2000" b="1" i="1" u="sng" strike="noStrike" kern="1200" cap="none" spc="0" normalizeH="0" baseline="0" noProof="0" dirty="0">
                <a:ln>
                  <a:noFill/>
                </a:ln>
                <a:solidFill>
                  <a:prstClr val="black"/>
                </a:solidFill>
                <a:effectLst/>
                <a:uLnTx/>
                <a:uFillTx/>
                <a:latin typeface="Calibri" panose="020F0502020204030204"/>
                <a:ea typeface="+mn-ea"/>
                <a:cs typeface="+mn-cs"/>
              </a:rPr>
              <a:t>Circular No. 37/11/2018-GST,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the exporter, at his option, may file refund claim for one calendar month / quarter or by clubbing successive calendar months / quarters. The calendar month(s) / quarter(s) for which refund claim has been filed, however, cannot spread across different financial years. </a:t>
            </a:r>
          </a:p>
        </p:txBody>
      </p:sp>
      <p:pic>
        <p:nvPicPr>
          <p:cNvPr id="3" name="Picture 2" descr="A picture containing clipart&#10;&#10;Description generated with very high confidence">
            <a:extLst>
              <a:ext uri="{FF2B5EF4-FFF2-40B4-BE49-F238E27FC236}">
                <a16:creationId xmlns:a16="http://schemas.microsoft.com/office/drawing/2014/main" id="{202AF2F1-5B87-415C-9EDA-E30EEF6DB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2" name="Slide Number Placeholder 1">
            <a:extLst>
              <a:ext uri="{FF2B5EF4-FFF2-40B4-BE49-F238E27FC236}">
                <a16:creationId xmlns:a16="http://schemas.microsoft.com/office/drawing/2014/main" id="{4EEF29A4-6425-49F3-AAF1-5CE4D934DA1A}"/>
              </a:ext>
            </a:extLst>
          </p:cNvPr>
          <p:cNvSpPr>
            <a:spLocks noGrp="1"/>
          </p:cNvSpPr>
          <p:nvPr>
            <p:ph type="sldNum" sz="quarter" idx="12"/>
          </p:nvPr>
        </p:nvSpPr>
        <p:spPr/>
        <p:txBody>
          <a:bodyPr/>
          <a:lstStyle/>
          <a:p>
            <a:fld id="{C7122D04-C5CF-4004-8E1E-781455A44B67}" type="slidenum">
              <a:rPr lang="en-US" smtClean="0"/>
              <a:t>23</a:t>
            </a:fld>
            <a:endParaRPr lang="en-US"/>
          </a:p>
        </p:txBody>
      </p:sp>
    </p:spTree>
    <p:extLst>
      <p:ext uri="{BB962C8B-B14F-4D97-AF65-F5344CB8AC3E}">
        <p14:creationId xmlns:p14="http://schemas.microsoft.com/office/powerpoint/2010/main" val="1126976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773F9A-745D-453D-BE3F-561E5655BF20}"/>
              </a:ext>
            </a:extLst>
          </p:cNvPr>
          <p:cNvSpPr>
            <a:spLocks noGrp="1"/>
          </p:cNvSpPr>
          <p:nvPr>
            <p:ph type="title"/>
          </p:nvPr>
        </p:nvSpPr>
        <p:spPr>
          <a:xfrm>
            <a:off x="838200" y="365126"/>
            <a:ext cx="10515600" cy="437308"/>
          </a:xfrm>
        </p:spPr>
        <p:txBody>
          <a:bodyPr>
            <a:noAutofit/>
          </a:bodyPr>
          <a:lstStyle/>
          <a:p>
            <a:r>
              <a:rPr lang="en-IN" sz="3200" dirty="0"/>
              <a:t>Rule 89(4A) and 89(4B)</a:t>
            </a:r>
            <a:endParaRPr lang="en-US" sz="3200" dirty="0"/>
          </a:p>
        </p:txBody>
      </p:sp>
      <p:graphicFrame>
        <p:nvGraphicFramePr>
          <p:cNvPr id="6" name="Diagram 5">
            <a:extLst>
              <a:ext uri="{FF2B5EF4-FFF2-40B4-BE49-F238E27FC236}">
                <a16:creationId xmlns:a16="http://schemas.microsoft.com/office/drawing/2014/main" id="{0A95742D-7F92-4363-92A0-60DDD51E6087}"/>
              </a:ext>
            </a:extLst>
          </p:cNvPr>
          <p:cNvGraphicFramePr/>
          <p:nvPr>
            <p:extLst/>
          </p:nvPr>
        </p:nvGraphicFramePr>
        <p:xfrm>
          <a:off x="943583" y="768289"/>
          <a:ext cx="10410217" cy="560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B5A27411-E9E5-4AD3-A548-C920CDE895AD}"/>
              </a:ext>
            </a:extLst>
          </p:cNvPr>
          <p:cNvSpPr/>
          <p:nvPr/>
        </p:nvSpPr>
        <p:spPr>
          <a:xfrm>
            <a:off x="5806601" y="3044440"/>
            <a:ext cx="691476" cy="544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1B186D3A-34D8-4DD4-95B6-6237199F274B}"/>
              </a:ext>
            </a:extLst>
          </p:cNvPr>
          <p:cNvSpPr/>
          <p:nvPr/>
        </p:nvSpPr>
        <p:spPr>
          <a:xfrm rot="5400000">
            <a:off x="3358690" y="4372804"/>
            <a:ext cx="534588" cy="544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clipart&#10;&#10;Description generated with very high confidence">
            <a:extLst>
              <a:ext uri="{FF2B5EF4-FFF2-40B4-BE49-F238E27FC236}">
                <a16:creationId xmlns:a16="http://schemas.microsoft.com/office/drawing/2014/main" id="{D588A35F-CC25-42AA-80FF-E6ED8C88DD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2" name="Slide Number Placeholder 1">
            <a:extLst>
              <a:ext uri="{FF2B5EF4-FFF2-40B4-BE49-F238E27FC236}">
                <a16:creationId xmlns:a16="http://schemas.microsoft.com/office/drawing/2014/main" id="{EE573C2F-BB5B-4E25-A7A1-49A8404BE522}"/>
              </a:ext>
            </a:extLst>
          </p:cNvPr>
          <p:cNvSpPr>
            <a:spLocks noGrp="1"/>
          </p:cNvSpPr>
          <p:nvPr>
            <p:ph type="sldNum" sz="quarter" idx="12"/>
          </p:nvPr>
        </p:nvSpPr>
        <p:spPr/>
        <p:txBody>
          <a:bodyPr/>
          <a:lstStyle/>
          <a:p>
            <a:fld id="{C7122D04-C5CF-4004-8E1E-781455A44B67}" type="slidenum">
              <a:rPr lang="en-US" smtClean="0"/>
              <a:t>24</a:t>
            </a:fld>
            <a:endParaRPr lang="en-US"/>
          </a:p>
        </p:txBody>
      </p:sp>
    </p:spTree>
    <p:extLst>
      <p:ext uri="{BB962C8B-B14F-4D97-AF65-F5344CB8AC3E}">
        <p14:creationId xmlns:p14="http://schemas.microsoft.com/office/powerpoint/2010/main" val="346039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773F9A-745D-453D-BE3F-561E5655BF20}"/>
              </a:ext>
            </a:extLst>
          </p:cNvPr>
          <p:cNvSpPr>
            <a:spLocks noGrp="1"/>
          </p:cNvSpPr>
          <p:nvPr>
            <p:ph type="title"/>
          </p:nvPr>
        </p:nvSpPr>
        <p:spPr>
          <a:xfrm>
            <a:off x="838200" y="365126"/>
            <a:ext cx="10515600" cy="437308"/>
          </a:xfrm>
        </p:spPr>
        <p:txBody>
          <a:bodyPr>
            <a:noAutofit/>
          </a:bodyPr>
          <a:lstStyle/>
          <a:p>
            <a:r>
              <a:rPr lang="en-IN" sz="3200" dirty="0"/>
              <a:t>Rule 89(4A) and 89(4B)</a:t>
            </a:r>
            <a:endParaRPr lang="en-US" sz="3200" dirty="0"/>
          </a:p>
        </p:txBody>
      </p:sp>
      <p:graphicFrame>
        <p:nvGraphicFramePr>
          <p:cNvPr id="4" name="Diagram 3">
            <a:extLst>
              <a:ext uri="{FF2B5EF4-FFF2-40B4-BE49-F238E27FC236}">
                <a16:creationId xmlns:a16="http://schemas.microsoft.com/office/drawing/2014/main" id="{91D3ACC9-6CB7-4BD4-A71E-8641138F56FB}"/>
              </a:ext>
            </a:extLst>
          </p:cNvPr>
          <p:cNvGraphicFramePr/>
          <p:nvPr>
            <p:extLst/>
          </p:nvPr>
        </p:nvGraphicFramePr>
        <p:xfrm>
          <a:off x="943583" y="768289"/>
          <a:ext cx="10410217" cy="560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Right 1">
            <a:extLst>
              <a:ext uri="{FF2B5EF4-FFF2-40B4-BE49-F238E27FC236}">
                <a16:creationId xmlns:a16="http://schemas.microsoft.com/office/drawing/2014/main" id="{55DE6B7B-1AEB-4FA9-926A-2494F5CA3D2D}"/>
              </a:ext>
            </a:extLst>
          </p:cNvPr>
          <p:cNvSpPr/>
          <p:nvPr/>
        </p:nvSpPr>
        <p:spPr>
          <a:xfrm>
            <a:off x="5826867" y="2937753"/>
            <a:ext cx="807397"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6392AC68-D511-4D37-8BD5-A40B40F63FF9}"/>
              </a:ext>
            </a:extLst>
          </p:cNvPr>
          <p:cNvSpPr/>
          <p:nvPr/>
        </p:nvSpPr>
        <p:spPr>
          <a:xfrm>
            <a:off x="5826867" y="3234447"/>
            <a:ext cx="807397"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F09A0869-095A-4373-A2E1-5658F27E30C0}"/>
              </a:ext>
            </a:extLst>
          </p:cNvPr>
          <p:cNvSpPr/>
          <p:nvPr/>
        </p:nvSpPr>
        <p:spPr>
          <a:xfrm>
            <a:off x="5826867" y="3572117"/>
            <a:ext cx="807397"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E3179860-FA62-4734-8C48-66947F88ED80}"/>
              </a:ext>
            </a:extLst>
          </p:cNvPr>
          <p:cNvSpPr/>
          <p:nvPr/>
        </p:nvSpPr>
        <p:spPr>
          <a:xfrm>
            <a:off x="5826866" y="3904825"/>
            <a:ext cx="807397"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25DAB2D5-FB5B-4ACF-ADD7-73923451DE46}"/>
              </a:ext>
            </a:extLst>
          </p:cNvPr>
          <p:cNvSpPr/>
          <p:nvPr/>
        </p:nvSpPr>
        <p:spPr>
          <a:xfrm rot="5400000">
            <a:off x="3358690" y="4372804"/>
            <a:ext cx="534588" cy="544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clipart&#10;&#10;Description generated with very high confidence">
            <a:extLst>
              <a:ext uri="{FF2B5EF4-FFF2-40B4-BE49-F238E27FC236}">
                <a16:creationId xmlns:a16="http://schemas.microsoft.com/office/drawing/2014/main" id="{0B4062FC-BF70-4FF2-9737-AC88941210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5" name="Slide Number Placeholder 4">
            <a:extLst>
              <a:ext uri="{FF2B5EF4-FFF2-40B4-BE49-F238E27FC236}">
                <a16:creationId xmlns:a16="http://schemas.microsoft.com/office/drawing/2014/main" id="{02054910-44B9-4146-AF0B-3DA630F2F301}"/>
              </a:ext>
            </a:extLst>
          </p:cNvPr>
          <p:cNvSpPr>
            <a:spLocks noGrp="1"/>
          </p:cNvSpPr>
          <p:nvPr>
            <p:ph type="sldNum" sz="quarter" idx="12"/>
          </p:nvPr>
        </p:nvSpPr>
        <p:spPr/>
        <p:txBody>
          <a:bodyPr/>
          <a:lstStyle/>
          <a:p>
            <a:fld id="{C7122D04-C5CF-4004-8E1E-781455A44B67}" type="slidenum">
              <a:rPr lang="en-US" smtClean="0"/>
              <a:t>25</a:t>
            </a:fld>
            <a:endParaRPr lang="en-US"/>
          </a:p>
        </p:txBody>
      </p:sp>
    </p:spTree>
    <p:extLst>
      <p:ext uri="{BB962C8B-B14F-4D97-AF65-F5344CB8AC3E}">
        <p14:creationId xmlns:p14="http://schemas.microsoft.com/office/powerpoint/2010/main" val="267399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FAD215-2C1D-4B1A-A091-C39209B4B954}"/>
              </a:ext>
            </a:extLst>
          </p:cNvPr>
          <p:cNvSpPr>
            <a:spLocks noGrp="1"/>
          </p:cNvSpPr>
          <p:nvPr>
            <p:ph type="title"/>
          </p:nvPr>
        </p:nvSpPr>
        <p:spPr>
          <a:xfrm>
            <a:off x="838200" y="365126"/>
            <a:ext cx="10515600" cy="437308"/>
          </a:xfrm>
        </p:spPr>
        <p:txBody>
          <a:bodyPr>
            <a:noAutofit/>
          </a:bodyPr>
          <a:lstStyle/>
          <a:p>
            <a:r>
              <a:rPr lang="en-IN" sz="3200" dirty="0"/>
              <a:t>Example</a:t>
            </a:r>
            <a:endParaRPr lang="en-US" sz="3200" dirty="0"/>
          </a:p>
        </p:txBody>
      </p:sp>
      <p:graphicFrame>
        <p:nvGraphicFramePr>
          <p:cNvPr id="8" name="Table 7">
            <a:extLst>
              <a:ext uri="{FF2B5EF4-FFF2-40B4-BE49-F238E27FC236}">
                <a16:creationId xmlns:a16="http://schemas.microsoft.com/office/drawing/2014/main" id="{EDB19248-0405-4FFD-A401-0DFC3435F338}"/>
              </a:ext>
            </a:extLst>
          </p:cNvPr>
          <p:cNvGraphicFramePr>
            <a:graphicFrameLocks noGrp="1"/>
          </p:cNvGraphicFramePr>
          <p:nvPr>
            <p:extLst/>
          </p:nvPr>
        </p:nvGraphicFramePr>
        <p:xfrm>
          <a:off x="838199" y="1344817"/>
          <a:ext cx="10008141" cy="3566160"/>
        </p:xfrm>
        <a:graphic>
          <a:graphicData uri="http://schemas.openxmlformats.org/drawingml/2006/table">
            <a:tbl>
              <a:tblPr firstRow="1" bandRow="1">
                <a:tableStyleId>{5C22544A-7EE6-4342-B048-85BDC9FD1C3A}</a:tableStyleId>
              </a:tblPr>
              <a:tblGrid>
                <a:gridCol w="4502286">
                  <a:extLst>
                    <a:ext uri="{9D8B030D-6E8A-4147-A177-3AD203B41FA5}">
                      <a16:colId xmlns:a16="http://schemas.microsoft.com/office/drawing/2014/main" val="1764179530"/>
                    </a:ext>
                  </a:extLst>
                </a:gridCol>
                <a:gridCol w="3647872">
                  <a:extLst>
                    <a:ext uri="{9D8B030D-6E8A-4147-A177-3AD203B41FA5}">
                      <a16:colId xmlns:a16="http://schemas.microsoft.com/office/drawing/2014/main" val="1527207027"/>
                    </a:ext>
                  </a:extLst>
                </a:gridCol>
                <a:gridCol w="1857983">
                  <a:extLst>
                    <a:ext uri="{9D8B030D-6E8A-4147-A177-3AD203B41FA5}">
                      <a16:colId xmlns:a16="http://schemas.microsoft.com/office/drawing/2014/main" val="1912366793"/>
                    </a:ext>
                  </a:extLst>
                </a:gridCol>
              </a:tblGrid>
              <a:tr h="370840">
                <a:tc>
                  <a:txBody>
                    <a:bodyPr/>
                    <a:lstStyle/>
                    <a:p>
                      <a:r>
                        <a:rPr lang="en-IN" sz="2000" dirty="0"/>
                        <a:t>Particulars</a:t>
                      </a:r>
                      <a:endParaRPr lang="en-US" sz="2000" dirty="0"/>
                    </a:p>
                  </a:txBody>
                  <a:tcPr/>
                </a:tc>
                <a:tc>
                  <a:txBody>
                    <a:bodyPr/>
                    <a:lstStyle/>
                    <a:p>
                      <a:endParaRPr lang="en-US" sz="2000" dirty="0"/>
                    </a:p>
                  </a:txBody>
                  <a:tcPr/>
                </a:tc>
                <a:tc>
                  <a:txBody>
                    <a:bodyPr/>
                    <a:lstStyle/>
                    <a:p>
                      <a:r>
                        <a:rPr lang="en-IN" sz="2000" dirty="0"/>
                        <a:t>Amount (Rs.)</a:t>
                      </a:r>
                      <a:endParaRPr lang="en-US" sz="2000" dirty="0"/>
                    </a:p>
                  </a:txBody>
                  <a:tcPr/>
                </a:tc>
                <a:extLst>
                  <a:ext uri="{0D108BD9-81ED-4DB2-BD59-A6C34878D82A}">
                    <a16:rowId xmlns:a16="http://schemas.microsoft.com/office/drawing/2014/main" val="355649948"/>
                  </a:ext>
                </a:extLst>
              </a:tr>
              <a:tr h="370840">
                <a:tc>
                  <a:txBody>
                    <a:bodyPr/>
                    <a:lstStyle/>
                    <a:p>
                      <a:r>
                        <a:rPr lang="en-IN" sz="2000" dirty="0"/>
                        <a:t>Export Turnover (without payment of tax)</a:t>
                      </a:r>
                      <a:endParaRPr lang="en-US" sz="2000" dirty="0"/>
                    </a:p>
                  </a:txBody>
                  <a:tcPr/>
                </a:tc>
                <a:tc>
                  <a:txBody>
                    <a:bodyPr/>
                    <a:lstStyle/>
                    <a:p>
                      <a:pPr algn="r"/>
                      <a:endParaRPr lang="en-US" sz="2000" dirty="0"/>
                    </a:p>
                  </a:txBody>
                  <a:tcPr/>
                </a:tc>
                <a:tc>
                  <a:txBody>
                    <a:bodyPr/>
                    <a:lstStyle/>
                    <a:p>
                      <a:pPr algn="r"/>
                      <a:r>
                        <a:rPr lang="en-IN" sz="2000" dirty="0"/>
                        <a:t>75,000</a:t>
                      </a:r>
                      <a:endParaRPr lang="en-US" sz="2000" dirty="0"/>
                    </a:p>
                  </a:txBody>
                  <a:tcPr/>
                </a:tc>
                <a:extLst>
                  <a:ext uri="{0D108BD9-81ED-4DB2-BD59-A6C34878D82A}">
                    <a16:rowId xmlns:a16="http://schemas.microsoft.com/office/drawing/2014/main" val="2809785254"/>
                  </a:ext>
                </a:extLst>
              </a:tr>
              <a:tr h="370840">
                <a:tc>
                  <a:txBody>
                    <a:bodyPr/>
                    <a:lstStyle/>
                    <a:p>
                      <a:r>
                        <a:rPr lang="en-IN" sz="2000" dirty="0"/>
                        <a:t>Domestic Turnover (Inter-State)</a:t>
                      </a:r>
                      <a:endParaRPr lang="en-US" sz="2000" dirty="0"/>
                    </a:p>
                  </a:txBody>
                  <a:tcPr/>
                </a:tc>
                <a:tc>
                  <a:txBody>
                    <a:bodyPr/>
                    <a:lstStyle/>
                    <a:p>
                      <a:pPr algn="r"/>
                      <a:endParaRPr lang="en-US" sz="2000" dirty="0"/>
                    </a:p>
                  </a:txBody>
                  <a:tcPr/>
                </a:tc>
                <a:tc>
                  <a:txBody>
                    <a:bodyPr/>
                    <a:lstStyle/>
                    <a:p>
                      <a:pPr algn="r"/>
                      <a:r>
                        <a:rPr lang="en-IN" sz="2000" dirty="0"/>
                        <a:t>1,25,000</a:t>
                      </a:r>
                      <a:endParaRPr lang="en-US" sz="2000" dirty="0"/>
                    </a:p>
                  </a:txBody>
                  <a:tcPr/>
                </a:tc>
                <a:extLst>
                  <a:ext uri="{0D108BD9-81ED-4DB2-BD59-A6C34878D82A}">
                    <a16:rowId xmlns:a16="http://schemas.microsoft.com/office/drawing/2014/main" val="1882160185"/>
                  </a:ext>
                </a:extLst>
              </a:tr>
              <a:tr h="370840">
                <a:tc>
                  <a:txBody>
                    <a:bodyPr/>
                    <a:lstStyle/>
                    <a:p>
                      <a:r>
                        <a:rPr lang="en-IN" sz="2000" dirty="0"/>
                        <a:t>Output IGST (125000*18%)</a:t>
                      </a:r>
                      <a:endParaRPr lang="en-US" sz="2000" dirty="0"/>
                    </a:p>
                  </a:txBody>
                  <a:tcPr/>
                </a:tc>
                <a:tc>
                  <a:txBody>
                    <a:bodyPr/>
                    <a:lstStyle/>
                    <a:p>
                      <a:pPr algn="l"/>
                      <a:r>
                        <a:rPr lang="en-IN" sz="2000" dirty="0">
                          <a:solidFill>
                            <a:srgbClr val="FF0000"/>
                          </a:solidFill>
                        </a:rPr>
                        <a:t>(</a:t>
                      </a:r>
                      <a:r>
                        <a:rPr lang="en-IN" sz="2000" dirty="0" err="1">
                          <a:solidFill>
                            <a:srgbClr val="FF0000"/>
                          </a:solidFill>
                        </a:rPr>
                        <a:t>Dr.</a:t>
                      </a:r>
                      <a:r>
                        <a:rPr lang="en-IN" sz="2000" dirty="0">
                          <a:solidFill>
                            <a:srgbClr val="FF0000"/>
                          </a:solidFill>
                        </a:rPr>
                        <a:t> In Electronic Liability Ledger)</a:t>
                      </a:r>
                      <a:endParaRPr lang="en-US" sz="2000" dirty="0"/>
                    </a:p>
                  </a:txBody>
                  <a:tcPr/>
                </a:tc>
                <a:tc>
                  <a:txBody>
                    <a:bodyPr/>
                    <a:lstStyle/>
                    <a:p>
                      <a:pPr algn="r"/>
                      <a:r>
                        <a:rPr lang="en-IN" sz="2000" dirty="0"/>
                        <a:t>22,500</a:t>
                      </a:r>
                      <a:endParaRPr lang="en-US" sz="2000" dirty="0"/>
                    </a:p>
                  </a:txBody>
                  <a:tcPr/>
                </a:tc>
                <a:extLst>
                  <a:ext uri="{0D108BD9-81ED-4DB2-BD59-A6C34878D82A}">
                    <a16:rowId xmlns:a16="http://schemas.microsoft.com/office/drawing/2014/main" val="858669992"/>
                  </a:ext>
                </a:extLst>
              </a:tr>
              <a:tr h="370840">
                <a:tc>
                  <a:txBody>
                    <a:bodyPr/>
                    <a:lstStyle/>
                    <a:p>
                      <a:endParaRPr lang="en-US" sz="2000" dirty="0"/>
                    </a:p>
                  </a:txBody>
                  <a:tcPr/>
                </a:tc>
                <a:tc>
                  <a:txBody>
                    <a:bodyPr/>
                    <a:lstStyle/>
                    <a:p>
                      <a:pPr algn="r"/>
                      <a:endParaRPr lang="en-US" sz="2000" dirty="0"/>
                    </a:p>
                  </a:txBody>
                  <a:tcPr/>
                </a:tc>
                <a:tc>
                  <a:txBody>
                    <a:bodyPr/>
                    <a:lstStyle/>
                    <a:p>
                      <a:pPr algn="r"/>
                      <a:endParaRPr lang="en-US" sz="2000" dirty="0"/>
                    </a:p>
                  </a:txBody>
                  <a:tcPr/>
                </a:tc>
                <a:extLst>
                  <a:ext uri="{0D108BD9-81ED-4DB2-BD59-A6C34878D82A}">
                    <a16:rowId xmlns:a16="http://schemas.microsoft.com/office/drawing/2014/main" val="2648580805"/>
                  </a:ext>
                </a:extLst>
              </a:tr>
              <a:tr h="370840">
                <a:tc>
                  <a:txBody>
                    <a:bodyPr/>
                    <a:lstStyle/>
                    <a:p>
                      <a:r>
                        <a:rPr lang="en-IN" sz="2000" dirty="0"/>
                        <a:t>ITC availed during the relevant period - </a:t>
                      </a:r>
                      <a:endParaRPr lang="en-US" sz="2000" dirty="0"/>
                    </a:p>
                  </a:txBody>
                  <a:tcPr/>
                </a:tc>
                <a:tc>
                  <a:txBody>
                    <a:bodyPr/>
                    <a:lstStyle/>
                    <a:p>
                      <a:pPr algn="r"/>
                      <a:endParaRPr lang="en-US" sz="2000" dirty="0"/>
                    </a:p>
                  </a:txBody>
                  <a:tcPr/>
                </a:tc>
                <a:tc>
                  <a:txBody>
                    <a:bodyPr/>
                    <a:lstStyle/>
                    <a:p>
                      <a:pPr algn="r"/>
                      <a:endParaRPr lang="en-US" sz="2000" dirty="0"/>
                    </a:p>
                  </a:txBody>
                  <a:tcPr/>
                </a:tc>
                <a:extLst>
                  <a:ext uri="{0D108BD9-81ED-4DB2-BD59-A6C34878D82A}">
                    <a16:rowId xmlns:a16="http://schemas.microsoft.com/office/drawing/2014/main" val="2563277307"/>
                  </a:ext>
                </a:extLst>
              </a:tr>
              <a:tr h="370840">
                <a:tc>
                  <a:txBody>
                    <a:bodyPr/>
                    <a:lstStyle/>
                    <a:p>
                      <a:r>
                        <a:rPr lang="en-IN" sz="2000" dirty="0"/>
                        <a:t>IGST</a:t>
                      </a:r>
                      <a:endParaRPr lang="en-US" sz="2000" dirty="0">
                        <a:solidFill>
                          <a:srgbClr val="FF0000"/>
                        </a:solidFill>
                      </a:endParaRPr>
                    </a:p>
                  </a:txBody>
                  <a:tcPr/>
                </a:tc>
                <a:tc>
                  <a:txBody>
                    <a:bodyPr/>
                    <a:lstStyle/>
                    <a:p>
                      <a:pPr algn="l"/>
                      <a:r>
                        <a:rPr lang="en-IN" sz="2000" dirty="0">
                          <a:solidFill>
                            <a:srgbClr val="FF0000"/>
                          </a:solidFill>
                        </a:rPr>
                        <a:t>(Cr. In Electronic Credit Ledger)</a:t>
                      </a:r>
                      <a:endParaRPr lang="en-US" sz="2000" dirty="0"/>
                    </a:p>
                  </a:txBody>
                  <a:tcPr/>
                </a:tc>
                <a:tc>
                  <a:txBody>
                    <a:bodyPr/>
                    <a:lstStyle/>
                    <a:p>
                      <a:pPr algn="r"/>
                      <a:r>
                        <a:rPr lang="en-IN" sz="2000" dirty="0"/>
                        <a:t>9,500</a:t>
                      </a:r>
                      <a:endParaRPr lang="en-US" sz="2000" dirty="0"/>
                    </a:p>
                  </a:txBody>
                  <a:tcPr/>
                </a:tc>
                <a:extLst>
                  <a:ext uri="{0D108BD9-81ED-4DB2-BD59-A6C34878D82A}">
                    <a16:rowId xmlns:a16="http://schemas.microsoft.com/office/drawing/2014/main" val="1610693717"/>
                  </a:ext>
                </a:extLst>
              </a:tr>
              <a:tr h="370840">
                <a:tc>
                  <a:txBody>
                    <a:bodyPr/>
                    <a:lstStyle/>
                    <a:p>
                      <a:r>
                        <a:rPr lang="en-IN" sz="2000" dirty="0"/>
                        <a:t>CGST</a:t>
                      </a:r>
                      <a:endParaRPr lang="en-US" sz="2000" dirty="0"/>
                    </a:p>
                  </a:txBody>
                  <a:tcPr/>
                </a:tc>
                <a:tc>
                  <a:txBody>
                    <a:bodyPr/>
                    <a:lstStyle/>
                    <a:p>
                      <a:pPr algn="l"/>
                      <a:r>
                        <a:rPr lang="en-IN" sz="2000" dirty="0">
                          <a:solidFill>
                            <a:srgbClr val="FF0000"/>
                          </a:solidFill>
                        </a:rPr>
                        <a:t>(Cr. In Electronic Credit Ledger)</a:t>
                      </a:r>
                      <a:endParaRPr lang="en-US" sz="2000" dirty="0"/>
                    </a:p>
                  </a:txBody>
                  <a:tcPr/>
                </a:tc>
                <a:tc>
                  <a:txBody>
                    <a:bodyPr/>
                    <a:lstStyle/>
                    <a:p>
                      <a:pPr algn="r"/>
                      <a:r>
                        <a:rPr lang="en-IN" sz="2000" dirty="0"/>
                        <a:t>9,500</a:t>
                      </a:r>
                      <a:endParaRPr lang="en-US" sz="2000" dirty="0"/>
                    </a:p>
                  </a:txBody>
                  <a:tcPr/>
                </a:tc>
                <a:extLst>
                  <a:ext uri="{0D108BD9-81ED-4DB2-BD59-A6C34878D82A}">
                    <a16:rowId xmlns:a16="http://schemas.microsoft.com/office/drawing/2014/main" val="2924850561"/>
                  </a:ext>
                </a:extLst>
              </a:tr>
              <a:tr h="370840">
                <a:tc>
                  <a:txBody>
                    <a:bodyPr/>
                    <a:lstStyle/>
                    <a:p>
                      <a:r>
                        <a:rPr lang="en-IN" sz="2000" dirty="0"/>
                        <a:t>SGST</a:t>
                      </a:r>
                      <a:endParaRPr lang="en-US" sz="2000" dirty="0"/>
                    </a:p>
                  </a:txBody>
                  <a:tcPr/>
                </a:tc>
                <a:tc>
                  <a:txBody>
                    <a:bodyPr/>
                    <a:lstStyle/>
                    <a:p>
                      <a:pPr algn="l"/>
                      <a:r>
                        <a:rPr lang="en-IN" sz="2000" dirty="0">
                          <a:solidFill>
                            <a:srgbClr val="FF0000"/>
                          </a:solidFill>
                        </a:rPr>
                        <a:t>(Cr. In Electronic Credit Ledger)</a:t>
                      </a:r>
                      <a:endParaRPr lang="en-US" sz="2000" dirty="0"/>
                    </a:p>
                  </a:txBody>
                  <a:tcPr/>
                </a:tc>
                <a:tc>
                  <a:txBody>
                    <a:bodyPr/>
                    <a:lstStyle/>
                    <a:p>
                      <a:pPr algn="r"/>
                      <a:r>
                        <a:rPr lang="en-IN" sz="2000" dirty="0"/>
                        <a:t>9,500</a:t>
                      </a:r>
                      <a:endParaRPr lang="en-US" sz="2000" dirty="0"/>
                    </a:p>
                  </a:txBody>
                  <a:tcPr/>
                </a:tc>
                <a:extLst>
                  <a:ext uri="{0D108BD9-81ED-4DB2-BD59-A6C34878D82A}">
                    <a16:rowId xmlns:a16="http://schemas.microsoft.com/office/drawing/2014/main" val="2710800122"/>
                  </a:ext>
                </a:extLst>
              </a:tr>
            </a:tbl>
          </a:graphicData>
        </a:graphic>
      </p:graphicFrame>
      <p:pic>
        <p:nvPicPr>
          <p:cNvPr id="4" name="Picture 3" descr="A picture containing clipart&#10;&#10;Description generated with very high confidence">
            <a:extLst>
              <a:ext uri="{FF2B5EF4-FFF2-40B4-BE49-F238E27FC236}">
                <a16:creationId xmlns:a16="http://schemas.microsoft.com/office/drawing/2014/main" id="{869EB8F7-DCC9-4F2D-8204-08D9A22B1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2" name="Slide Number Placeholder 1">
            <a:extLst>
              <a:ext uri="{FF2B5EF4-FFF2-40B4-BE49-F238E27FC236}">
                <a16:creationId xmlns:a16="http://schemas.microsoft.com/office/drawing/2014/main" id="{D24D4BEF-D55E-4545-A83F-6A4A61B4945F}"/>
              </a:ext>
            </a:extLst>
          </p:cNvPr>
          <p:cNvSpPr>
            <a:spLocks noGrp="1"/>
          </p:cNvSpPr>
          <p:nvPr>
            <p:ph type="sldNum" sz="quarter" idx="12"/>
          </p:nvPr>
        </p:nvSpPr>
        <p:spPr/>
        <p:txBody>
          <a:bodyPr/>
          <a:lstStyle/>
          <a:p>
            <a:fld id="{C7122D04-C5CF-4004-8E1E-781455A44B67}" type="slidenum">
              <a:rPr lang="en-US" smtClean="0"/>
              <a:t>26</a:t>
            </a:fld>
            <a:endParaRPr lang="en-US"/>
          </a:p>
        </p:txBody>
      </p:sp>
    </p:spTree>
    <p:extLst>
      <p:ext uri="{BB962C8B-B14F-4D97-AF65-F5344CB8AC3E}">
        <p14:creationId xmlns:p14="http://schemas.microsoft.com/office/powerpoint/2010/main" val="264525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FAD215-2C1D-4B1A-A091-C39209B4B954}"/>
              </a:ext>
            </a:extLst>
          </p:cNvPr>
          <p:cNvSpPr>
            <a:spLocks noGrp="1"/>
          </p:cNvSpPr>
          <p:nvPr>
            <p:ph type="title"/>
          </p:nvPr>
        </p:nvSpPr>
        <p:spPr>
          <a:xfrm>
            <a:off x="838200" y="337134"/>
            <a:ext cx="10515600" cy="437308"/>
          </a:xfrm>
        </p:spPr>
        <p:txBody>
          <a:bodyPr>
            <a:noAutofit/>
          </a:bodyPr>
          <a:lstStyle/>
          <a:p>
            <a:r>
              <a:rPr lang="en-IN" sz="3200" dirty="0"/>
              <a:t>Computation of Refund</a:t>
            </a:r>
            <a:endParaRPr lang="en-US" sz="3200" dirty="0"/>
          </a:p>
        </p:txBody>
      </p:sp>
      <p:sp>
        <p:nvSpPr>
          <p:cNvPr id="2" name="TextBox 1">
            <a:extLst>
              <a:ext uri="{FF2B5EF4-FFF2-40B4-BE49-F238E27FC236}">
                <a16:creationId xmlns:a16="http://schemas.microsoft.com/office/drawing/2014/main" id="{EADACDE9-8B09-45F4-94CB-31C7F43429E1}"/>
              </a:ext>
            </a:extLst>
          </p:cNvPr>
          <p:cNvSpPr txBox="1"/>
          <p:nvPr/>
        </p:nvSpPr>
        <p:spPr>
          <a:xfrm>
            <a:off x="970383" y="830428"/>
            <a:ext cx="10515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Step – 1: Maximum refund amount as per formula under Rule 89(4)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D83C5D1E-4A83-4E33-BE32-94DC9E56ABE0}"/>
              </a:ext>
            </a:extLst>
          </p:cNvPr>
          <p:cNvGraphicFramePr>
            <a:graphicFrameLocks noGrp="1"/>
          </p:cNvGraphicFramePr>
          <p:nvPr>
            <p:extLst/>
          </p:nvPr>
        </p:nvGraphicFramePr>
        <p:xfrm>
          <a:off x="970383" y="1250522"/>
          <a:ext cx="10515600" cy="1381760"/>
        </p:xfrm>
        <a:graphic>
          <a:graphicData uri="http://schemas.openxmlformats.org/drawingml/2006/table">
            <a:tbl>
              <a:tblPr firstRow="1" bandRow="1">
                <a:tableStyleId>{5C22544A-7EE6-4342-B048-85BDC9FD1C3A}</a:tableStyleId>
              </a:tblPr>
              <a:tblGrid>
                <a:gridCol w="5206681">
                  <a:extLst>
                    <a:ext uri="{9D8B030D-6E8A-4147-A177-3AD203B41FA5}">
                      <a16:colId xmlns:a16="http://schemas.microsoft.com/office/drawing/2014/main" val="1977698402"/>
                    </a:ext>
                  </a:extLst>
                </a:gridCol>
                <a:gridCol w="1848255">
                  <a:extLst>
                    <a:ext uri="{9D8B030D-6E8A-4147-A177-3AD203B41FA5}">
                      <a16:colId xmlns:a16="http://schemas.microsoft.com/office/drawing/2014/main" val="2382809958"/>
                    </a:ext>
                  </a:extLst>
                </a:gridCol>
                <a:gridCol w="1721796">
                  <a:extLst>
                    <a:ext uri="{9D8B030D-6E8A-4147-A177-3AD203B41FA5}">
                      <a16:colId xmlns:a16="http://schemas.microsoft.com/office/drawing/2014/main" val="143113279"/>
                    </a:ext>
                  </a:extLst>
                </a:gridCol>
                <a:gridCol w="1738868">
                  <a:extLst>
                    <a:ext uri="{9D8B030D-6E8A-4147-A177-3AD203B41FA5}">
                      <a16:colId xmlns:a16="http://schemas.microsoft.com/office/drawing/2014/main" val="3674324402"/>
                    </a:ext>
                  </a:extLst>
                </a:gridCol>
              </a:tblGrid>
              <a:tr h="370840">
                <a:tc>
                  <a:txBody>
                    <a:bodyPr/>
                    <a:lstStyle/>
                    <a:p>
                      <a:r>
                        <a:rPr lang="en-IN" dirty="0"/>
                        <a:t>Particulars</a:t>
                      </a:r>
                      <a:endParaRPr lang="en-US" dirty="0"/>
                    </a:p>
                  </a:txBody>
                  <a:tcPr/>
                </a:tc>
                <a:tc>
                  <a:txBody>
                    <a:bodyPr/>
                    <a:lstStyle/>
                    <a:p>
                      <a:pPr algn="ctr"/>
                      <a:r>
                        <a:rPr lang="en-IN" dirty="0"/>
                        <a:t>IGST</a:t>
                      </a:r>
                      <a:endParaRPr lang="en-US" dirty="0"/>
                    </a:p>
                  </a:txBody>
                  <a:tcPr/>
                </a:tc>
                <a:tc>
                  <a:txBody>
                    <a:bodyPr/>
                    <a:lstStyle/>
                    <a:p>
                      <a:pPr algn="ctr"/>
                      <a:r>
                        <a:rPr lang="en-IN" dirty="0"/>
                        <a:t>CGST</a:t>
                      </a:r>
                      <a:endParaRPr lang="en-US" dirty="0"/>
                    </a:p>
                  </a:txBody>
                  <a:tcPr/>
                </a:tc>
                <a:tc>
                  <a:txBody>
                    <a:bodyPr/>
                    <a:lstStyle/>
                    <a:p>
                      <a:pPr algn="ctr"/>
                      <a:r>
                        <a:rPr lang="en-IN" dirty="0"/>
                        <a:t>SGST</a:t>
                      </a:r>
                      <a:endParaRPr lang="en-US" dirty="0"/>
                    </a:p>
                  </a:txBody>
                  <a:tcPr/>
                </a:tc>
                <a:extLst>
                  <a:ext uri="{0D108BD9-81ED-4DB2-BD59-A6C34878D82A}">
                    <a16:rowId xmlns:a16="http://schemas.microsoft.com/office/drawing/2014/main" val="667901405"/>
                  </a:ext>
                </a:extLst>
              </a:tr>
              <a:tr h="0">
                <a:tc>
                  <a:txBody>
                    <a:bodyPr/>
                    <a:lstStyle/>
                    <a:p>
                      <a:r>
                        <a:rPr lang="en-IN" dirty="0"/>
                        <a:t>Refund Amount</a:t>
                      </a:r>
                      <a:endParaRPr lang="en-US" dirty="0"/>
                    </a:p>
                  </a:txBody>
                  <a:tcPr/>
                </a:tc>
                <a:tc>
                  <a:txBody>
                    <a:bodyPr/>
                    <a:lstStyle/>
                    <a:p>
                      <a:pPr algn="ctr"/>
                      <a:r>
                        <a:rPr lang="en-IN" dirty="0"/>
                        <a:t>9,500 X  </a:t>
                      </a:r>
                      <a:r>
                        <a:rPr lang="en-IN" u="sng" dirty="0"/>
                        <a:t>75,000</a:t>
                      </a:r>
                      <a:r>
                        <a:rPr lang="en-IN" u="none" dirty="0"/>
                        <a:t>    </a:t>
                      </a:r>
                    </a:p>
                    <a:p>
                      <a:pPr algn="ctr"/>
                      <a:r>
                        <a:rPr lang="en-IN" dirty="0"/>
                        <a:t>             2,00,000 </a:t>
                      </a:r>
                      <a:endParaRPr lang="en-US" dirty="0"/>
                    </a:p>
                  </a:txBody>
                  <a:tcPr/>
                </a:tc>
                <a:tc>
                  <a:txBody>
                    <a:bodyPr/>
                    <a:lstStyle/>
                    <a:p>
                      <a:pPr algn="ctr"/>
                      <a:r>
                        <a:rPr lang="en-IN" dirty="0"/>
                        <a:t>9,500 X  </a:t>
                      </a:r>
                      <a:r>
                        <a:rPr lang="en-IN" u="sng" dirty="0"/>
                        <a:t>75,000</a:t>
                      </a:r>
                      <a:r>
                        <a:rPr lang="en-IN" u="none" dirty="0"/>
                        <a:t> </a:t>
                      </a:r>
                    </a:p>
                    <a:p>
                      <a:pPr algn="ctr"/>
                      <a:r>
                        <a:rPr lang="en-IN" dirty="0"/>
                        <a:t>             2,00,000</a:t>
                      </a:r>
                      <a:endParaRPr lang="en-US" dirty="0"/>
                    </a:p>
                  </a:txBody>
                  <a:tcPr/>
                </a:tc>
                <a:tc>
                  <a:txBody>
                    <a:bodyPr/>
                    <a:lstStyle/>
                    <a:p>
                      <a:pPr algn="ctr"/>
                      <a:r>
                        <a:rPr lang="en-IN" dirty="0"/>
                        <a:t>9,500 X  </a:t>
                      </a:r>
                      <a:r>
                        <a:rPr lang="en-IN" u="sng" dirty="0"/>
                        <a:t>75,000</a:t>
                      </a:r>
                      <a:r>
                        <a:rPr lang="en-IN" u="none" dirty="0"/>
                        <a:t> </a:t>
                      </a:r>
                    </a:p>
                    <a:p>
                      <a:pPr algn="ctr"/>
                      <a:r>
                        <a:rPr lang="en-IN" dirty="0"/>
                        <a:t>             2,00,000</a:t>
                      </a:r>
                      <a:endParaRPr lang="en-US" dirty="0"/>
                    </a:p>
                  </a:txBody>
                  <a:tcPr/>
                </a:tc>
                <a:extLst>
                  <a:ext uri="{0D108BD9-81ED-4DB2-BD59-A6C34878D82A}">
                    <a16:rowId xmlns:a16="http://schemas.microsoft.com/office/drawing/2014/main" val="3407463668"/>
                  </a:ext>
                </a:extLst>
              </a:tr>
              <a:tr h="370840">
                <a:tc>
                  <a:txBody>
                    <a:bodyPr/>
                    <a:lstStyle/>
                    <a:p>
                      <a:endParaRPr lang="en-US" dirty="0"/>
                    </a:p>
                  </a:txBody>
                  <a:tcPr/>
                </a:tc>
                <a:tc>
                  <a:txBody>
                    <a:bodyPr/>
                    <a:lstStyle/>
                    <a:p>
                      <a:pPr algn="ctr"/>
                      <a:r>
                        <a:rPr lang="en-IN" dirty="0"/>
                        <a:t>3,563</a:t>
                      </a:r>
                      <a:endParaRPr lang="en-US" dirty="0"/>
                    </a:p>
                  </a:txBody>
                  <a:tcPr/>
                </a:tc>
                <a:tc>
                  <a:txBody>
                    <a:bodyPr/>
                    <a:lstStyle/>
                    <a:p>
                      <a:pPr algn="ctr"/>
                      <a:r>
                        <a:rPr lang="en-IN" dirty="0"/>
                        <a:t>3,563</a:t>
                      </a:r>
                      <a:endParaRPr lang="en-US" dirty="0"/>
                    </a:p>
                  </a:txBody>
                  <a:tcPr/>
                </a:tc>
                <a:tc>
                  <a:txBody>
                    <a:bodyPr/>
                    <a:lstStyle/>
                    <a:p>
                      <a:pPr algn="ctr"/>
                      <a:r>
                        <a:rPr lang="en-IN" dirty="0"/>
                        <a:t>3,563</a:t>
                      </a:r>
                      <a:endParaRPr lang="en-US" dirty="0"/>
                    </a:p>
                  </a:txBody>
                  <a:tcPr/>
                </a:tc>
                <a:extLst>
                  <a:ext uri="{0D108BD9-81ED-4DB2-BD59-A6C34878D82A}">
                    <a16:rowId xmlns:a16="http://schemas.microsoft.com/office/drawing/2014/main" val="729424385"/>
                  </a:ext>
                </a:extLst>
              </a:tr>
            </a:tbl>
          </a:graphicData>
        </a:graphic>
      </p:graphicFrame>
      <p:sp>
        <p:nvSpPr>
          <p:cNvPr id="6" name="TextBox 5">
            <a:extLst>
              <a:ext uri="{FF2B5EF4-FFF2-40B4-BE49-F238E27FC236}">
                <a16:creationId xmlns:a16="http://schemas.microsoft.com/office/drawing/2014/main" id="{B17E41D6-B3ED-4A45-A424-C98643075E5B}"/>
              </a:ext>
            </a:extLst>
          </p:cNvPr>
          <p:cNvSpPr txBox="1"/>
          <p:nvPr/>
        </p:nvSpPr>
        <p:spPr>
          <a:xfrm>
            <a:off x="970383" y="5244921"/>
            <a:ext cx="10515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Step – 3: Eligible amount of Refund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FA1E4D9-AA07-467D-8BE7-F334E37F1888}"/>
              </a:ext>
            </a:extLst>
          </p:cNvPr>
          <p:cNvSpPr txBox="1"/>
          <p:nvPr/>
        </p:nvSpPr>
        <p:spPr>
          <a:xfrm>
            <a:off x="970383" y="2728347"/>
            <a:ext cx="10515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Step – 2: Closing balance of ITC before claiming refund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B657944F-01F4-4E24-BD43-F42EC84F0C24}"/>
              </a:ext>
            </a:extLst>
          </p:cNvPr>
          <p:cNvGraphicFramePr>
            <a:graphicFrameLocks noGrp="1"/>
          </p:cNvGraphicFramePr>
          <p:nvPr>
            <p:extLst/>
          </p:nvPr>
        </p:nvGraphicFramePr>
        <p:xfrm>
          <a:off x="970383" y="3160380"/>
          <a:ext cx="10515600" cy="2026920"/>
        </p:xfrm>
        <a:graphic>
          <a:graphicData uri="http://schemas.openxmlformats.org/drawingml/2006/table">
            <a:tbl>
              <a:tblPr firstRow="1" bandRow="1">
                <a:tableStyleId>{5C22544A-7EE6-4342-B048-85BDC9FD1C3A}</a:tableStyleId>
              </a:tblPr>
              <a:tblGrid>
                <a:gridCol w="5187226">
                  <a:extLst>
                    <a:ext uri="{9D8B030D-6E8A-4147-A177-3AD203B41FA5}">
                      <a16:colId xmlns:a16="http://schemas.microsoft.com/office/drawing/2014/main" val="1977698402"/>
                    </a:ext>
                  </a:extLst>
                </a:gridCol>
                <a:gridCol w="1896893">
                  <a:extLst>
                    <a:ext uri="{9D8B030D-6E8A-4147-A177-3AD203B41FA5}">
                      <a16:colId xmlns:a16="http://schemas.microsoft.com/office/drawing/2014/main" val="2382809958"/>
                    </a:ext>
                  </a:extLst>
                </a:gridCol>
                <a:gridCol w="1692613">
                  <a:extLst>
                    <a:ext uri="{9D8B030D-6E8A-4147-A177-3AD203B41FA5}">
                      <a16:colId xmlns:a16="http://schemas.microsoft.com/office/drawing/2014/main" val="143113279"/>
                    </a:ext>
                  </a:extLst>
                </a:gridCol>
                <a:gridCol w="1738868">
                  <a:extLst>
                    <a:ext uri="{9D8B030D-6E8A-4147-A177-3AD203B41FA5}">
                      <a16:colId xmlns:a16="http://schemas.microsoft.com/office/drawing/2014/main" val="3674324402"/>
                    </a:ext>
                  </a:extLst>
                </a:gridCol>
              </a:tblGrid>
              <a:tr h="370840">
                <a:tc>
                  <a:txBody>
                    <a:bodyPr/>
                    <a:lstStyle/>
                    <a:p>
                      <a:r>
                        <a:rPr lang="en-IN" dirty="0"/>
                        <a:t>Particulars</a:t>
                      </a:r>
                      <a:endParaRPr lang="en-US" dirty="0"/>
                    </a:p>
                  </a:txBody>
                  <a:tcPr/>
                </a:tc>
                <a:tc>
                  <a:txBody>
                    <a:bodyPr/>
                    <a:lstStyle/>
                    <a:p>
                      <a:pPr algn="ctr"/>
                      <a:r>
                        <a:rPr lang="en-IN" dirty="0"/>
                        <a:t>IGST </a:t>
                      </a:r>
                      <a:endParaRPr lang="en-US" dirty="0"/>
                    </a:p>
                  </a:txBody>
                  <a:tcPr/>
                </a:tc>
                <a:tc>
                  <a:txBody>
                    <a:bodyPr/>
                    <a:lstStyle/>
                    <a:p>
                      <a:pPr algn="ctr"/>
                      <a:r>
                        <a:rPr lang="en-IN" dirty="0"/>
                        <a:t>CGST </a:t>
                      </a:r>
                      <a:endParaRPr lang="en-US" dirty="0"/>
                    </a:p>
                  </a:txBody>
                  <a:tcPr/>
                </a:tc>
                <a:tc>
                  <a:txBody>
                    <a:bodyPr/>
                    <a:lstStyle/>
                    <a:p>
                      <a:pPr algn="ctr"/>
                      <a:r>
                        <a:rPr lang="en-IN" dirty="0"/>
                        <a:t>SGST</a:t>
                      </a:r>
                      <a:endParaRPr lang="en-US" dirty="0"/>
                    </a:p>
                  </a:txBody>
                  <a:tcPr/>
                </a:tc>
                <a:extLst>
                  <a:ext uri="{0D108BD9-81ED-4DB2-BD59-A6C34878D82A}">
                    <a16:rowId xmlns:a16="http://schemas.microsoft.com/office/drawing/2014/main" val="667901405"/>
                  </a:ext>
                </a:extLst>
              </a:tr>
              <a:tr h="370840">
                <a:tc>
                  <a:txBody>
                    <a:bodyPr/>
                    <a:lstStyle/>
                    <a:p>
                      <a:r>
                        <a:rPr lang="en-IN" dirty="0"/>
                        <a:t>ITC Availed </a:t>
                      </a:r>
                      <a:r>
                        <a:rPr lang="en-IN" sz="1800" dirty="0">
                          <a:solidFill>
                            <a:srgbClr val="FF0000"/>
                          </a:solidFill>
                        </a:rPr>
                        <a:t>(Cr. In Electronic Credit Ledger)</a:t>
                      </a:r>
                      <a:endParaRPr lang="en-US" dirty="0"/>
                    </a:p>
                  </a:txBody>
                  <a:tcPr/>
                </a:tc>
                <a:tc>
                  <a:txBody>
                    <a:bodyPr/>
                    <a:lstStyle/>
                    <a:p>
                      <a:pPr algn="ctr"/>
                      <a:r>
                        <a:rPr lang="en-IN" u="none" dirty="0"/>
                        <a:t>9,500</a:t>
                      </a:r>
                      <a:endParaRPr lang="en-IN" u="none" dirty="0">
                        <a:solidFill>
                          <a:srgbClr val="FF0000"/>
                        </a:solidFill>
                      </a:endParaRPr>
                    </a:p>
                  </a:txBody>
                  <a:tcPr/>
                </a:tc>
                <a:tc>
                  <a:txBody>
                    <a:bodyPr/>
                    <a:lstStyle/>
                    <a:p>
                      <a:pPr algn="ctr"/>
                      <a:r>
                        <a:rPr lang="en-IN" u="none" dirty="0"/>
                        <a:t>9,500</a:t>
                      </a:r>
                    </a:p>
                  </a:txBody>
                  <a:tcPr/>
                </a:tc>
                <a:tc>
                  <a:txBody>
                    <a:bodyPr/>
                    <a:lstStyle/>
                    <a:p>
                      <a:pPr algn="ctr"/>
                      <a:r>
                        <a:rPr lang="en-IN" u="none" dirty="0"/>
                        <a:t>9,500</a:t>
                      </a:r>
                      <a:endParaRPr lang="en-IN" u="none" dirty="0">
                        <a:solidFill>
                          <a:srgbClr val="FF0000"/>
                        </a:solidFill>
                      </a:endParaRPr>
                    </a:p>
                  </a:txBody>
                  <a:tcPr/>
                </a:tc>
                <a:extLst>
                  <a:ext uri="{0D108BD9-81ED-4DB2-BD59-A6C34878D82A}">
                    <a16:rowId xmlns:a16="http://schemas.microsoft.com/office/drawing/2014/main" val="1730546607"/>
                  </a:ext>
                </a:extLst>
              </a:tr>
              <a:tr h="370840">
                <a:tc>
                  <a:txBody>
                    <a:bodyPr/>
                    <a:lstStyle/>
                    <a:p>
                      <a:r>
                        <a:rPr lang="en-IN" dirty="0"/>
                        <a:t>Utilization of ITC for payment of Output IGST Rs. 22,500 </a:t>
                      </a:r>
                      <a:r>
                        <a:rPr lang="en-IN" sz="1800" dirty="0">
                          <a:solidFill>
                            <a:srgbClr val="FF0000"/>
                          </a:solidFill>
                        </a:rPr>
                        <a:t>(</a:t>
                      </a:r>
                      <a:r>
                        <a:rPr lang="en-IN" sz="1800" dirty="0" err="1">
                          <a:solidFill>
                            <a:srgbClr val="FF0000"/>
                          </a:solidFill>
                        </a:rPr>
                        <a:t>Dr.</a:t>
                      </a:r>
                      <a:r>
                        <a:rPr lang="en-IN" sz="1800" dirty="0">
                          <a:solidFill>
                            <a:srgbClr val="FF0000"/>
                          </a:solidFill>
                        </a:rPr>
                        <a:t> In Electronic Credit Ledger &amp; Cr. In Electronic Liability Ledger)</a:t>
                      </a:r>
                      <a:endParaRPr lang="en-US" dirty="0"/>
                    </a:p>
                  </a:txBody>
                  <a:tcPr/>
                </a:tc>
                <a:tc>
                  <a:txBody>
                    <a:bodyPr/>
                    <a:lstStyle/>
                    <a:p>
                      <a:pPr algn="ctr"/>
                      <a:r>
                        <a:rPr lang="en-IN" u="none" dirty="0"/>
                        <a:t>9,500</a:t>
                      </a:r>
                    </a:p>
                  </a:txBody>
                  <a:tcPr/>
                </a:tc>
                <a:tc>
                  <a:txBody>
                    <a:bodyPr/>
                    <a:lstStyle/>
                    <a:p>
                      <a:pPr algn="ctr"/>
                      <a:r>
                        <a:rPr lang="en-IN" dirty="0"/>
                        <a:t>9,500</a:t>
                      </a:r>
                      <a:endParaRPr lang="en-US" dirty="0"/>
                    </a:p>
                    <a:p>
                      <a:endParaRPr lang="en-US" dirty="0"/>
                    </a:p>
                  </a:txBody>
                  <a:tcPr/>
                </a:tc>
                <a:tc>
                  <a:txBody>
                    <a:bodyPr/>
                    <a:lstStyle/>
                    <a:p>
                      <a:pPr algn="ctr"/>
                      <a:r>
                        <a:rPr lang="en-IN" dirty="0"/>
                        <a:t>3,500</a:t>
                      </a:r>
                      <a:endParaRPr lang="en-US" dirty="0"/>
                    </a:p>
                    <a:p>
                      <a:endParaRPr lang="en-US" dirty="0"/>
                    </a:p>
                  </a:txBody>
                  <a:tcPr/>
                </a:tc>
                <a:extLst>
                  <a:ext uri="{0D108BD9-81ED-4DB2-BD59-A6C34878D82A}">
                    <a16:rowId xmlns:a16="http://schemas.microsoft.com/office/drawing/2014/main" val="3407463668"/>
                  </a:ext>
                </a:extLst>
              </a:tr>
              <a:tr h="370840">
                <a:tc>
                  <a:txBody>
                    <a:bodyPr/>
                    <a:lstStyle/>
                    <a:p>
                      <a:r>
                        <a:rPr lang="en-IN" dirty="0"/>
                        <a:t>Closing balance of ITC </a:t>
                      </a:r>
                      <a:r>
                        <a:rPr lang="en-IN" sz="1800" dirty="0">
                          <a:solidFill>
                            <a:srgbClr val="FF0000"/>
                          </a:solidFill>
                        </a:rPr>
                        <a:t>(Cr. In Electronic Credit Ledger)</a:t>
                      </a:r>
                      <a:endParaRPr lang="en-US" dirty="0"/>
                    </a:p>
                  </a:txBody>
                  <a:tcPr/>
                </a:tc>
                <a:tc>
                  <a:txBody>
                    <a:bodyPr/>
                    <a:lstStyle/>
                    <a:p>
                      <a:pPr algn="ctr"/>
                      <a:r>
                        <a:rPr lang="en-IN" u="none" dirty="0"/>
                        <a:t>Nil</a:t>
                      </a:r>
                    </a:p>
                  </a:txBody>
                  <a:tcPr/>
                </a:tc>
                <a:tc>
                  <a:txBody>
                    <a:bodyPr/>
                    <a:lstStyle/>
                    <a:p>
                      <a:pPr algn="ctr"/>
                      <a:r>
                        <a:rPr lang="en-IN" dirty="0"/>
                        <a:t>Nil</a:t>
                      </a:r>
                      <a:endParaRPr lang="en-US" dirty="0"/>
                    </a:p>
                  </a:txBody>
                  <a:tcPr/>
                </a:tc>
                <a:tc>
                  <a:txBody>
                    <a:bodyPr/>
                    <a:lstStyle/>
                    <a:p>
                      <a:pPr algn="ctr"/>
                      <a:r>
                        <a:rPr lang="en-IN" dirty="0"/>
                        <a:t>6,000</a:t>
                      </a:r>
                      <a:endParaRPr lang="en-US" dirty="0"/>
                    </a:p>
                  </a:txBody>
                  <a:tcPr/>
                </a:tc>
                <a:extLst>
                  <a:ext uri="{0D108BD9-81ED-4DB2-BD59-A6C34878D82A}">
                    <a16:rowId xmlns:a16="http://schemas.microsoft.com/office/drawing/2014/main" val="523053023"/>
                  </a:ext>
                </a:extLst>
              </a:tr>
            </a:tbl>
          </a:graphicData>
        </a:graphic>
      </p:graphicFrame>
      <p:graphicFrame>
        <p:nvGraphicFramePr>
          <p:cNvPr id="11" name="Table 10">
            <a:extLst>
              <a:ext uri="{FF2B5EF4-FFF2-40B4-BE49-F238E27FC236}">
                <a16:creationId xmlns:a16="http://schemas.microsoft.com/office/drawing/2014/main" id="{1DA84419-565D-400D-907E-21E2DAF6A149}"/>
              </a:ext>
            </a:extLst>
          </p:cNvPr>
          <p:cNvGraphicFramePr>
            <a:graphicFrameLocks noGrp="1"/>
          </p:cNvGraphicFramePr>
          <p:nvPr>
            <p:extLst/>
          </p:nvPr>
        </p:nvGraphicFramePr>
        <p:xfrm>
          <a:off x="970383" y="5676954"/>
          <a:ext cx="10515600" cy="741680"/>
        </p:xfrm>
        <a:graphic>
          <a:graphicData uri="http://schemas.openxmlformats.org/drawingml/2006/table">
            <a:tbl>
              <a:tblPr firstRow="1" bandRow="1">
                <a:tableStyleId>{5C22544A-7EE6-4342-B048-85BDC9FD1C3A}</a:tableStyleId>
              </a:tblPr>
              <a:tblGrid>
                <a:gridCol w="4618654">
                  <a:extLst>
                    <a:ext uri="{9D8B030D-6E8A-4147-A177-3AD203B41FA5}">
                      <a16:colId xmlns:a16="http://schemas.microsoft.com/office/drawing/2014/main" val="1977698402"/>
                    </a:ext>
                  </a:extLst>
                </a:gridCol>
                <a:gridCol w="2052734">
                  <a:extLst>
                    <a:ext uri="{9D8B030D-6E8A-4147-A177-3AD203B41FA5}">
                      <a16:colId xmlns:a16="http://schemas.microsoft.com/office/drawing/2014/main" val="2382809958"/>
                    </a:ext>
                  </a:extLst>
                </a:gridCol>
                <a:gridCol w="1903445">
                  <a:extLst>
                    <a:ext uri="{9D8B030D-6E8A-4147-A177-3AD203B41FA5}">
                      <a16:colId xmlns:a16="http://schemas.microsoft.com/office/drawing/2014/main" val="143113279"/>
                    </a:ext>
                  </a:extLst>
                </a:gridCol>
                <a:gridCol w="1940767">
                  <a:extLst>
                    <a:ext uri="{9D8B030D-6E8A-4147-A177-3AD203B41FA5}">
                      <a16:colId xmlns:a16="http://schemas.microsoft.com/office/drawing/2014/main" val="3674324402"/>
                    </a:ext>
                  </a:extLst>
                </a:gridCol>
              </a:tblGrid>
              <a:tr h="370840">
                <a:tc>
                  <a:txBody>
                    <a:bodyPr/>
                    <a:lstStyle/>
                    <a:p>
                      <a:r>
                        <a:rPr lang="en-IN" dirty="0"/>
                        <a:t>Particulars</a:t>
                      </a:r>
                      <a:endParaRPr lang="en-US" dirty="0"/>
                    </a:p>
                  </a:txBody>
                  <a:tcPr/>
                </a:tc>
                <a:tc>
                  <a:txBody>
                    <a:bodyPr/>
                    <a:lstStyle/>
                    <a:p>
                      <a:pPr algn="ctr"/>
                      <a:r>
                        <a:rPr lang="en-IN" dirty="0"/>
                        <a:t>IGST</a:t>
                      </a:r>
                      <a:endParaRPr lang="en-US" dirty="0"/>
                    </a:p>
                  </a:txBody>
                  <a:tcPr/>
                </a:tc>
                <a:tc>
                  <a:txBody>
                    <a:bodyPr/>
                    <a:lstStyle/>
                    <a:p>
                      <a:pPr algn="ctr"/>
                      <a:r>
                        <a:rPr lang="en-IN" dirty="0"/>
                        <a:t>CGST</a:t>
                      </a:r>
                      <a:endParaRPr lang="en-US" dirty="0"/>
                    </a:p>
                  </a:txBody>
                  <a:tcPr/>
                </a:tc>
                <a:tc>
                  <a:txBody>
                    <a:bodyPr/>
                    <a:lstStyle/>
                    <a:p>
                      <a:pPr algn="ctr"/>
                      <a:r>
                        <a:rPr lang="en-IN" dirty="0"/>
                        <a:t>SGST</a:t>
                      </a:r>
                      <a:endParaRPr lang="en-US" dirty="0"/>
                    </a:p>
                  </a:txBody>
                  <a:tcPr/>
                </a:tc>
                <a:extLst>
                  <a:ext uri="{0D108BD9-81ED-4DB2-BD59-A6C34878D82A}">
                    <a16:rowId xmlns:a16="http://schemas.microsoft.com/office/drawing/2014/main" val="667901405"/>
                  </a:ext>
                </a:extLst>
              </a:tr>
              <a:tr h="370840">
                <a:tc>
                  <a:txBody>
                    <a:bodyPr/>
                    <a:lstStyle/>
                    <a:p>
                      <a:r>
                        <a:rPr lang="en-IN" dirty="0"/>
                        <a:t>Least of Step-1 and Step-2</a:t>
                      </a:r>
                      <a:endParaRPr lang="en-US" dirty="0"/>
                    </a:p>
                  </a:txBody>
                  <a:tcPr/>
                </a:tc>
                <a:tc>
                  <a:txBody>
                    <a:bodyPr/>
                    <a:lstStyle/>
                    <a:p>
                      <a:pPr algn="ctr"/>
                      <a:r>
                        <a:rPr lang="en-IN" dirty="0"/>
                        <a:t>Nil</a:t>
                      </a:r>
                      <a:endParaRPr lang="en-US" dirty="0"/>
                    </a:p>
                  </a:txBody>
                  <a:tcPr/>
                </a:tc>
                <a:tc>
                  <a:txBody>
                    <a:bodyPr/>
                    <a:lstStyle/>
                    <a:p>
                      <a:pPr algn="ctr"/>
                      <a:r>
                        <a:rPr lang="en-IN" dirty="0"/>
                        <a:t>Nil</a:t>
                      </a:r>
                      <a:endParaRPr lang="en-US" dirty="0"/>
                    </a:p>
                  </a:txBody>
                  <a:tcPr/>
                </a:tc>
                <a:tc>
                  <a:txBody>
                    <a:bodyPr/>
                    <a:lstStyle/>
                    <a:p>
                      <a:pPr algn="ctr"/>
                      <a:r>
                        <a:rPr lang="en-IN" dirty="0"/>
                        <a:t>3,563</a:t>
                      </a:r>
                      <a:endParaRPr lang="en-US" dirty="0"/>
                    </a:p>
                  </a:txBody>
                  <a:tcPr/>
                </a:tc>
                <a:extLst>
                  <a:ext uri="{0D108BD9-81ED-4DB2-BD59-A6C34878D82A}">
                    <a16:rowId xmlns:a16="http://schemas.microsoft.com/office/drawing/2014/main" val="729424385"/>
                  </a:ext>
                </a:extLst>
              </a:tr>
            </a:tbl>
          </a:graphicData>
        </a:graphic>
      </p:graphicFrame>
      <p:sp>
        <p:nvSpPr>
          <p:cNvPr id="4" name="Slide Number Placeholder 3">
            <a:extLst>
              <a:ext uri="{FF2B5EF4-FFF2-40B4-BE49-F238E27FC236}">
                <a16:creationId xmlns:a16="http://schemas.microsoft.com/office/drawing/2014/main" id="{A679B145-FA59-449B-87C3-2F6B35C02D68}"/>
              </a:ext>
            </a:extLst>
          </p:cNvPr>
          <p:cNvSpPr>
            <a:spLocks noGrp="1"/>
          </p:cNvSpPr>
          <p:nvPr>
            <p:ph type="sldNum" sz="quarter" idx="12"/>
          </p:nvPr>
        </p:nvSpPr>
        <p:spPr/>
        <p:txBody>
          <a:bodyPr/>
          <a:lstStyle/>
          <a:p>
            <a:fld id="{C7122D04-C5CF-4004-8E1E-781455A44B67}" type="slidenum">
              <a:rPr lang="en-US" smtClean="0"/>
              <a:t>27</a:t>
            </a:fld>
            <a:endParaRPr lang="en-US"/>
          </a:p>
        </p:txBody>
      </p:sp>
    </p:spTree>
    <p:extLst>
      <p:ext uri="{BB962C8B-B14F-4D97-AF65-F5344CB8AC3E}">
        <p14:creationId xmlns:p14="http://schemas.microsoft.com/office/powerpoint/2010/main" val="3947945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Documents and information for ITC refund</a:t>
            </a:r>
          </a:p>
        </p:txBody>
      </p:sp>
    </p:spTree>
    <p:extLst>
      <p:ext uri="{BB962C8B-B14F-4D97-AF65-F5344CB8AC3E}">
        <p14:creationId xmlns:p14="http://schemas.microsoft.com/office/powerpoint/2010/main" val="22259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29</a:t>
            </a:fld>
            <a:endParaRPr lang="en-US"/>
          </a:p>
        </p:txBody>
      </p:sp>
      <p:graphicFrame>
        <p:nvGraphicFramePr>
          <p:cNvPr id="4" name="Table 3">
            <a:extLst>
              <a:ext uri="{FF2B5EF4-FFF2-40B4-BE49-F238E27FC236}">
                <a16:creationId xmlns:a16="http://schemas.microsoft.com/office/drawing/2014/main" id="{EBFBDCD0-0BAE-44BC-B5BC-9E0D19D0AB53}"/>
              </a:ext>
            </a:extLst>
          </p:cNvPr>
          <p:cNvGraphicFramePr>
            <a:graphicFrameLocks noGrp="1"/>
          </p:cNvGraphicFramePr>
          <p:nvPr>
            <p:extLst>
              <p:ext uri="{D42A27DB-BD31-4B8C-83A1-F6EECF244321}">
                <p14:modId xmlns:p14="http://schemas.microsoft.com/office/powerpoint/2010/main" val="3743684758"/>
              </p:ext>
            </p:extLst>
          </p:nvPr>
        </p:nvGraphicFramePr>
        <p:xfrm>
          <a:off x="207818" y="152040"/>
          <a:ext cx="11610110" cy="6836524"/>
        </p:xfrm>
        <a:graphic>
          <a:graphicData uri="http://schemas.openxmlformats.org/drawingml/2006/table">
            <a:tbl>
              <a:tblPr firstRow="1" firstCol="1" bandRow="1">
                <a:tableStyleId>{5C22544A-7EE6-4342-B048-85BDC9FD1C3A}</a:tableStyleId>
              </a:tblPr>
              <a:tblGrid>
                <a:gridCol w="1384522">
                  <a:extLst>
                    <a:ext uri="{9D8B030D-6E8A-4147-A177-3AD203B41FA5}">
                      <a16:colId xmlns:a16="http://schemas.microsoft.com/office/drawing/2014/main" val="4104534518"/>
                    </a:ext>
                  </a:extLst>
                </a:gridCol>
                <a:gridCol w="3235930">
                  <a:extLst>
                    <a:ext uri="{9D8B030D-6E8A-4147-A177-3AD203B41FA5}">
                      <a16:colId xmlns:a16="http://schemas.microsoft.com/office/drawing/2014/main" val="1084834787"/>
                    </a:ext>
                  </a:extLst>
                </a:gridCol>
                <a:gridCol w="5420121">
                  <a:extLst>
                    <a:ext uri="{9D8B030D-6E8A-4147-A177-3AD203B41FA5}">
                      <a16:colId xmlns:a16="http://schemas.microsoft.com/office/drawing/2014/main" val="2896310740"/>
                    </a:ext>
                  </a:extLst>
                </a:gridCol>
                <a:gridCol w="1569537">
                  <a:extLst>
                    <a:ext uri="{9D8B030D-6E8A-4147-A177-3AD203B41FA5}">
                      <a16:colId xmlns:a16="http://schemas.microsoft.com/office/drawing/2014/main" val="3067703665"/>
                    </a:ext>
                  </a:extLst>
                </a:gridCol>
              </a:tblGrid>
              <a:tr h="776215">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Rule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Description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Documentary Evidence/Details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Statement Number as per RFD 01 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extLst>
                  <a:ext uri="{0D108BD9-81ED-4DB2-BD59-A6C34878D82A}">
                    <a16:rowId xmlns:a16="http://schemas.microsoft.com/office/drawing/2014/main" val="1145891647"/>
                  </a:ext>
                </a:extLst>
              </a:tr>
              <a:tr h="555203">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89(2)(b)</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Refund on account of </a:t>
                      </a:r>
                      <a:r>
                        <a:rPr lang="en-US" sz="1800" b="1" dirty="0">
                          <a:effectLst/>
                          <a:latin typeface="Arial" panose="020B0604020202020204" pitchFamily="34" charset="0"/>
                          <a:cs typeface="Arial" panose="020B0604020202020204" pitchFamily="34" charset="0"/>
                        </a:rPr>
                        <a:t>export of goods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Shipping Bill or Bill of Export</a:t>
                      </a: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Export Invoice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extLst>
                  <a:ext uri="{0D108BD9-81ED-4DB2-BD59-A6C34878D82A}">
                    <a16:rowId xmlns:a16="http://schemas.microsoft.com/office/drawing/2014/main" val="3324240070"/>
                  </a:ext>
                </a:extLst>
              </a:tr>
              <a:tr h="555203">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89(2)(c)</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Refund on account of </a:t>
                      </a:r>
                      <a:r>
                        <a:rPr lang="en-US" sz="1800" b="1" dirty="0">
                          <a:effectLst/>
                          <a:latin typeface="Arial" panose="020B0604020202020204" pitchFamily="34" charset="0"/>
                          <a:cs typeface="Arial" panose="020B0604020202020204" pitchFamily="34" charset="0"/>
                        </a:rPr>
                        <a:t>export of services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Export Invoice</a:t>
                      </a: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Copy of BRC/FIRC for export of services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2 &amp; 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extLst>
                  <a:ext uri="{0D108BD9-81ED-4DB2-BD59-A6C34878D82A}">
                    <a16:rowId xmlns:a16="http://schemas.microsoft.com/office/drawing/2014/main" val="367252644"/>
                  </a:ext>
                </a:extLst>
              </a:tr>
              <a:tr h="843243">
                <a:tc rowSpan="2">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89(2)(d) and 89 2(f)</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Refund on account of </a:t>
                      </a:r>
                      <a:r>
                        <a:rPr lang="en-US" sz="1800" b="1" dirty="0">
                          <a:effectLst/>
                          <a:latin typeface="Arial" panose="020B0604020202020204" pitchFamily="34" charset="0"/>
                          <a:cs typeface="Arial" panose="020B0604020202020204" pitchFamily="34" charset="0"/>
                        </a:rPr>
                        <a:t>supply of goods made to SEZ </a:t>
                      </a:r>
                      <a:r>
                        <a:rPr lang="en-US" sz="1800" dirty="0">
                          <a:effectLst/>
                          <a:latin typeface="Arial" panose="020B0604020202020204" pitchFamily="34" charset="0"/>
                          <a:cs typeface="Arial" panose="020B0604020202020204" pitchFamily="34" charset="0"/>
                        </a:rPr>
                        <a:t>unit/developer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Tax (Export) Invoice</a:t>
                      </a: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Endorsement specified in the 2</a:t>
                      </a:r>
                      <a:r>
                        <a:rPr lang="en-US" sz="1800" baseline="30000">
                          <a:effectLst/>
                          <a:latin typeface="Arial" panose="020B0604020202020204" pitchFamily="34" charset="0"/>
                          <a:cs typeface="Arial" panose="020B0604020202020204" pitchFamily="34" charset="0"/>
                        </a:rPr>
                        <a:t>nd</a:t>
                      </a:r>
                      <a:r>
                        <a:rPr lang="en-US" sz="1800">
                          <a:effectLst/>
                          <a:latin typeface="Arial" panose="020B0604020202020204" pitchFamily="34" charset="0"/>
                          <a:cs typeface="Arial" panose="020B0604020202020204" pitchFamily="34" charset="0"/>
                        </a:rPr>
                        <a:t> proviso to Rule 89(1)</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extLst>
                  <a:ext uri="{0D108BD9-81ED-4DB2-BD59-A6C34878D82A}">
                    <a16:rowId xmlns:a16="http://schemas.microsoft.com/office/drawing/2014/main" val="1671554799"/>
                  </a:ext>
                </a:extLst>
              </a:tr>
              <a:tr h="420151">
                <a:tc vMerge="1">
                  <a:txBody>
                    <a:bodyPr/>
                    <a:lstStyle/>
                    <a:p>
                      <a:endParaRPr lang="en-US"/>
                    </a:p>
                  </a:txBody>
                  <a:tcPr/>
                </a:tc>
                <a:tc gridSpan="3">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If supplier claims refund than a declaration to the effect that SEZ unit/developer has not availed ITC</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9143144"/>
                  </a:ext>
                </a:extLst>
              </a:tr>
              <a:tr h="1131282">
                <a:tc rowSpan="2">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89(2)(e) and 89(2)(f)</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Refund on account of </a:t>
                      </a:r>
                      <a:r>
                        <a:rPr lang="en-US" sz="1800" b="1" dirty="0">
                          <a:effectLst/>
                          <a:latin typeface="Arial" panose="020B0604020202020204" pitchFamily="34" charset="0"/>
                          <a:cs typeface="Arial" panose="020B0604020202020204" pitchFamily="34" charset="0"/>
                        </a:rPr>
                        <a:t>supply of services made to SEZ </a:t>
                      </a:r>
                      <a:r>
                        <a:rPr lang="en-US" sz="1800" dirty="0">
                          <a:effectLst/>
                          <a:latin typeface="Arial" panose="020B0604020202020204" pitchFamily="34" charset="0"/>
                          <a:cs typeface="Arial" panose="020B0604020202020204" pitchFamily="34" charset="0"/>
                        </a:rPr>
                        <a:t>unit/developer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Tax (Export) Invoice</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Endorsement specified in the 2</a:t>
                      </a:r>
                      <a:r>
                        <a:rPr lang="en-US" sz="1800" baseline="30000">
                          <a:effectLst/>
                          <a:latin typeface="Arial" panose="020B0604020202020204" pitchFamily="34" charset="0"/>
                          <a:cs typeface="Arial" panose="020B0604020202020204" pitchFamily="34" charset="0"/>
                        </a:rPr>
                        <a:t>nd</a:t>
                      </a:r>
                      <a:r>
                        <a:rPr lang="en-US" sz="1800">
                          <a:effectLst/>
                          <a:latin typeface="Arial" panose="020B0604020202020204" pitchFamily="34" charset="0"/>
                          <a:cs typeface="Arial" panose="020B0604020202020204" pitchFamily="34" charset="0"/>
                        </a:rPr>
                        <a:t> proviso to Rule 89(1)</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Details of payment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gn="ctr">
                        <a:lnSpc>
                          <a:spcPct val="107000"/>
                        </a:lnSpc>
                        <a:spcBef>
                          <a:spcPts val="0"/>
                        </a:spcBef>
                        <a:spcAft>
                          <a:spcPts val="0"/>
                        </a:spcAft>
                      </a:pPr>
                      <a:r>
                        <a:rPr lang="en-US" sz="1800">
                          <a:effectLst/>
                          <a:latin typeface="Arial" panose="020B0604020202020204" pitchFamily="34" charset="0"/>
                          <a:cs typeface="Arial" panose="020B0604020202020204" pitchFamily="34" charset="0"/>
                        </a:rPr>
                        <a:t>4</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extLst>
                  <a:ext uri="{0D108BD9-81ED-4DB2-BD59-A6C34878D82A}">
                    <a16:rowId xmlns:a16="http://schemas.microsoft.com/office/drawing/2014/main" val="1265115588"/>
                  </a:ext>
                </a:extLst>
              </a:tr>
              <a:tr h="401840">
                <a:tc vMerge="1">
                  <a:txBody>
                    <a:bodyPr/>
                    <a:lstStyle/>
                    <a:p>
                      <a:endParaRPr lang="en-US"/>
                    </a:p>
                  </a:txBody>
                  <a:tcPr/>
                </a:tc>
                <a:tc gridSpan="3">
                  <a:txBody>
                    <a:bodyPr/>
                    <a:lstStyle/>
                    <a:p>
                      <a:pPr marL="0" marR="0">
                        <a:lnSpc>
                          <a:spcPct val="107000"/>
                        </a:lnSpc>
                        <a:spcBef>
                          <a:spcPts val="0"/>
                        </a:spcBef>
                        <a:spcAft>
                          <a:spcPts val="0"/>
                        </a:spcAft>
                        <a:tabLst>
                          <a:tab pos="581025" algn="l"/>
                        </a:tabLst>
                      </a:pPr>
                      <a:r>
                        <a:rPr lang="en-US" sz="1800">
                          <a:effectLst/>
                          <a:latin typeface="Arial" panose="020B0604020202020204" pitchFamily="34" charset="0"/>
                          <a:cs typeface="Arial" panose="020B0604020202020204" pitchFamily="34" charset="0"/>
                        </a:rPr>
                        <a:t>If supplier claims refund than a declaration to the effect that SEZ unit/developer has not availed ITC</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9815773"/>
                  </a:ext>
                </a:extLst>
              </a:tr>
              <a:tr h="510512">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89(2)(g)</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tabLst>
                          <a:tab pos="581025" algn="l"/>
                        </a:tabLst>
                      </a:pPr>
                      <a:r>
                        <a:rPr lang="en-US" sz="1800" dirty="0">
                          <a:effectLst/>
                          <a:latin typeface="Arial" panose="020B0604020202020204" pitchFamily="34" charset="0"/>
                          <a:cs typeface="Arial" panose="020B0604020202020204" pitchFamily="34" charset="0"/>
                        </a:rPr>
                        <a:t>Refund on account of </a:t>
                      </a:r>
                      <a:r>
                        <a:rPr lang="en-US" sz="1800" b="1" dirty="0">
                          <a:effectLst/>
                          <a:latin typeface="Arial" panose="020B0604020202020204" pitchFamily="34" charset="0"/>
                          <a:cs typeface="Arial" panose="020B0604020202020204" pitchFamily="34" charset="0"/>
                        </a:rPr>
                        <a:t>Deemed Exports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cs typeface="Arial" panose="020B0604020202020204" pitchFamily="34" charset="0"/>
                        </a:rPr>
                        <a:t>Tax (Export) Invoice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cs typeface="Arial" panose="020B0604020202020204" pitchFamily="34" charset="0"/>
                        </a:rPr>
                        <a:t>Evidence as may be notified by the Government </a:t>
                      </a:r>
                    </a:p>
                    <a:p>
                      <a:pPr marL="0" marR="0" indent="457200">
                        <a:lnSpc>
                          <a:spcPct val="107000"/>
                        </a:lnSpc>
                        <a:spcBef>
                          <a:spcPts val="0"/>
                        </a:spcBef>
                        <a:spcAft>
                          <a:spcPts val="0"/>
                        </a:spcAft>
                        <a:tabLst>
                          <a:tab pos="581025" algn="l"/>
                        </a:tabLs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gn="ctr">
                        <a:lnSpc>
                          <a:spcPct val="107000"/>
                        </a:lnSpc>
                        <a:spcBef>
                          <a:spcPts val="0"/>
                        </a:spcBef>
                        <a:spcAft>
                          <a:spcPts val="0"/>
                        </a:spcAft>
                        <a:tabLst>
                          <a:tab pos="581025" algn="l"/>
                        </a:tabLst>
                      </a:pPr>
                      <a:r>
                        <a:rPr lang="en-US" sz="1800">
                          <a:effectLst/>
                          <a:latin typeface="Arial" panose="020B0604020202020204" pitchFamily="34" charset="0"/>
                          <a:cs typeface="Arial" panose="020B0604020202020204" pitchFamily="34" charset="0"/>
                        </a:rPr>
                        <a:t>5B</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extLst>
                  <a:ext uri="{0D108BD9-81ED-4DB2-BD59-A6C34878D82A}">
                    <a16:rowId xmlns:a16="http://schemas.microsoft.com/office/drawing/2014/main" val="1075071152"/>
                  </a:ext>
                </a:extLst>
              </a:tr>
              <a:tr h="843243">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89(2)(h)</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nSpc>
                          <a:spcPct val="107000"/>
                        </a:lnSpc>
                        <a:spcBef>
                          <a:spcPts val="0"/>
                        </a:spcBef>
                        <a:spcAft>
                          <a:spcPts val="0"/>
                        </a:spcAft>
                        <a:tabLst>
                          <a:tab pos="581025" algn="l"/>
                        </a:tabLst>
                      </a:pPr>
                      <a:r>
                        <a:rPr lang="en-US" sz="1800" dirty="0">
                          <a:effectLst/>
                          <a:latin typeface="Arial" panose="020B0604020202020204" pitchFamily="34" charset="0"/>
                          <a:cs typeface="Arial" panose="020B0604020202020204" pitchFamily="34" charset="0"/>
                        </a:rPr>
                        <a:t>Refund on account </a:t>
                      </a:r>
                      <a:r>
                        <a:rPr lang="en-US" sz="1800" b="1" dirty="0">
                          <a:effectLst/>
                          <a:latin typeface="Arial" panose="020B0604020202020204" pitchFamily="34" charset="0"/>
                          <a:cs typeface="Arial" panose="020B0604020202020204" pitchFamily="34" charset="0"/>
                        </a:rPr>
                        <a:t>of Inverted duty structure </a:t>
                      </a:r>
                      <a:r>
                        <a:rPr lang="en-US" sz="1800" dirty="0">
                          <a:effectLst/>
                          <a:latin typeface="Arial" panose="020B0604020202020204" pitchFamily="34" charset="0"/>
                          <a:cs typeface="Arial" panose="020B0604020202020204" pitchFamily="34" charset="0"/>
                        </a:rPr>
                        <a:t>(Other than NIL rated or fully exempt supplies)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Tax Invoice issued</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cs typeface="Arial" panose="020B0604020202020204" pitchFamily="34" charset="0"/>
                        </a:rPr>
                        <a:t>Tax invoice received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tc>
                  <a:txBody>
                    <a:bodyPr/>
                    <a:lstStyle/>
                    <a:p>
                      <a:pPr marL="0" marR="0" algn="ctr">
                        <a:lnSpc>
                          <a:spcPct val="107000"/>
                        </a:lnSpc>
                        <a:spcBef>
                          <a:spcPts val="0"/>
                        </a:spcBef>
                        <a:spcAft>
                          <a:spcPts val="0"/>
                        </a:spcAft>
                        <a:tabLst>
                          <a:tab pos="581025" algn="l"/>
                        </a:tabLst>
                      </a:pPr>
                      <a:r>
                        <a:rPr lang="en-US" sz="1800" dirty="0">
                          <a:effectLst/>
                          <a:latin typeface="Arial" panose="020B0604020202020204" pitchFamily="34" charset="0"/>
                          <a:cs typeface="Arial" panose="020B0604020202020204" pitchFamily="34" charset="0"/>
                        </a:rPr>
                        <a:t>1A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6122" marR="56122" marT="0" marB="0"/>
                </a:tc>
                <a:extLst>
                  <a:ext uri="{0D108BD9-81ED-4DB2-BD59-A6C34878D82A}">
                    <a16:rowId xmlns:a16="http://schemas.microsoft.com/office/drawing/2014/main" val="1322944483"/>
                  </a:ext>
                </a:extLst>
              </a:tr>
            </a:tbl>
          </a:graphicData>
        </a:graphic>
      </p:graphicFrame>
    </p:spTree>
    <p:extLst>
      <p:ext uri="{BB962C8B-B14F-4D97-AF65-F5344CB8AC3E}">
        <p14:creationId xmlns:p14="http://schemas.microsoft.com/office/powerpoint/2010/main" val="41382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3</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4" name="Diagram 3">
            <a:extLst>
              <a:ext uri="{FF2B5EF4-FFF2-40B4-BE49-F238E27FC236}">
                <a16:creationId xmlns:a16="http://schemas.microsoft.com/office/drawing/2014/main" id="{75F8B62E-B1EB-4902-855F-20D96506E2EC}"/>
              </a:ext>
            </a:extLst>
          </p:cNvPr>
          <p:cNvGraphicFramePr/>
          <p:nvPr>
            <p:extLst>
              <p:ext uri="{D42A27DB-BD31-4B8C-83A1-F6EECF244321}">
                <p14:modId xmlns:p14="http://schemas.microsoft.com/office/powerpoint/2010/main" val="533889294"/>
              </p:ext>
            </p:extLst>
          </p:nvPr>
        </p:nvGraphicFramePr>
        <p:xfrm>
          <a:off x="443345" y="692727"/>
          <a:ext cx="10820400" cy="52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65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30</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4" name="Table 3">
            <a:extLst>
              <a:ext uri="{FF2B5EF4-FFF2-40B4-BE49-F238E27FC236}">
                <a16:creationId xmlns:a16="http://schemas.microsoft.com/office/drawing/2014/main" id="{2EB485C7-FFC6-4590-BDA5-35B28365CDF4}"/>
              </a:ext>
            </a:extLst>
          </p:cNvPr>
          <p:cNvGraphicFramePr>
            <a:graphicFrameLocks noGrp="1"/>
          </p:cNvGraphicFramePr>
          <p:nvPr>
            <p:extLst>
              <p:ext uri="{D42A27DB-BD31-4B8C-83A1-F6EECF244321}">
                <p14:modId xmlns:p14="http://schemas.microsoft.com/office/powerpoint/2010/main" val="202968167"/>
              </p:ext>
            </p:extLst>
          </p:nvPr>
        </p:nvGraphicFramePr>
        <p:xfrm>
          <a:off x="761999" y="789709"/>
          <a:ext cx="10404763" cy="4946073"/>
        </p:xfrm>
        <a:graphic>
          <a:graphicData uri="http://schemas.openxmlformats.org/drawingml/2006/table">
            <a:tbl>
              <a:tblPr firstRow="1" firstCol="1" bandRow="1">
                <a:tableStyleId>{5C22544A-7EE6-4342-B048-85BDC9FD1C3A}</a:tableStyleId>
              </a:tblPr>
              <a:tblGrid>
                <a:gridCol w="4200854">
                  <a:extLst>
                    <a:ext uri="{9D8B030D-6E8A-4147-A177-3AD203B41FA5}">
                      <a16:colId xmlns:a16="http://schemas.microsoft.com/office/drawing/2014/main" val="1965593769"/>
                    </a:ext>
                  </a:extLst>
                </a:gridCol>
                <a:gridCol w="6203909">
                  <a:extLst>
                    <a:ext uri="{9D8B030D-6E8A-4147-A177-3AD203B41FA5}">
                      <a16:colId xmlns:a16="http://schemas.microsoft.com/office/drawing/2014/main" val="555713142"/>
                    </a:ext>
                  </a:extLst>
                </a:gridCol>
              </a:tblGrid>
              <a:tr h="364409">
                <a:tc>
                  <a:txBody>
                    <a:bodyPr/>
                    <a:lstStyle/>
                    <a:p>
                      <a:pPr marL="0" marR="0">
                        <a:lnSpc>
                          <a:spcPct val="107000"/>
                        </a:lnSpc>
                        <a:spcBef>
                          <a:spcPts val="0"/>
                        </a:spcBef>
                        <a:spcAft>
                          <a:spcPts val="0"/>
                        </a:spcAft>
                      </a:pPr>
                      <a:r>
                        <a:rPr lang="en-US" sz="1800" u="sng">
                          <a:effectLst/>
                        </a:rPr>
                        <a:t>Type of Refund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u="sng" dirty="0">
                          <a:effectLst/>
                        </a:rPr>
                        <a:t>Documents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514419"/>
                  </a:ext>
                </a:extLst>
              </a:tr>
              <a:tr h="1905547">
                <a:tc>
                  <a:txBody>
                    <a:bodyPr/>
                    <a:lstStyle/>
                    <a:p>
                      <a:pPr marL="0" marR="0">
                        <a:lnSpc>
                          <a:spcPct val="107000"/>
                        </a:lnSpc>
                        <a:spcBef>
                          <a:spcPts val="0"/>
                        </a:spcBef>
                        <a:spcAft>
                          <a:spcPts val="0"/>
                        </a:spcAft>
                      </a:pPr>
                      <a:r>
                        <a:rPr lang="en-US" sz="1800">
                          <a:effectLst/>
                        </a:rPr>
                        <a:t>Export of Services with payment of tax (Refund of IGST paid on export of services)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rPr>
                        <a:t>Copy of FORM RFD-01A filed on common portal</a:t>
                      </a:r>
                    </a:p>
                    <a:p>
                      <a:pPr marL="342900" marR="0" lvl="0" indent="-342900">
                        <a:lnSpc>
                          <a:spcPct val="107000"/>
                        </a:lnSpc>
                        <a:spcBef>
                          <a:spcPts val="0"/>
                        </a:spcBef>
                        <a:spcAft>
                          <a:spcPts val="0"/>
                        </a:spcAft>
                        <a:buFont typeface="Symbol" panose="05050102010706020507" pitchFamily="18" charset="2"/>
                        <a:buChar char=""/>
                      </a:pPr>
                      <a:r>
                        <a:rPr lang="en-US" sz="1800">
                          <a:effectLst/>
                        </a:rPr>
                        <a:t>Copy of Statement 2 of FORM RFD-01A</a:t>
                      </a:r>
                    </a:p>
                    <a:p>
                      <a:pPr marL="342900" marR="0" lvl="0" indent="-342900">
                        <a:lnSpc>
                          <a:spcPct val="107000"/>
                        </a:lnSpc>
                        <a:spcBef>
                          <a:spcPts val="0"/>
                        </a:spcBef>
                        <a:spcAft>
                          <a:spcPts val="0"/>
                        </a:spcAft>
                        <a:buFont typeface="Symbol" panose="05050102010706020507" pitchFamily="18" charset="2"/>
                        <a:buChar char=""/>
                      </a:pPr>
                      <a:r>
                        <a:rPr lang="en-US" sz="1800">
                          <a:effectLst/>
                        </a:rPr>
                        <a:t>Invoices w.r.t. input, input services and capital goods</a:t>
                      </a:r>
                    </a:p>
                    <a:p>
                      <a:pPr marL="342900" marR="0" lvl="0" indent="-342900">
                        <a:lnSpc>
                          <a:spcPct val="107000"/>
                        </a:lnSpc>
                        <a:spcBef>
                          <a:spcPts val="0"/>
                        </a:spcBef>
                        <a:spcAft>
                          <a:spcPts val="0"/>
                        </a:spcAft>
                        <a:buFont typeface="Symbol" panose="05050102010706020507" pitchFamily="18" charset="2"/>
                        <a:buChar char=""/>
                      </a:pPr>
                      <a:r>
                        <a:rPr lang="en-US" sz="1800">
                          <a:effectLst/>
                        </a:rPr>
                        <a:t>BRC/FIRC for export of services</a:t>
                      </a:r>
                    </a:p>
                    <a:p>
                      <a:pPr marL="342900" marR="0" lvl="0" indent="-342900">
                        <a:lnSpc>
                          <a:spcPct val="107000"/>
                        </a:lnSpc>
                        <a:spcBef>
                          <a:spcPts val="0"/>
                        </a:spcBef>
                        <a:spcAft>
                          <a:spcPts val="0"/>
                        </a:spcAft>
                        <a:buFont typeface="Symbol" panose="05050102010706020507" pitchFamily="18" charset="2"/>
                        <a:buChar char=""/>
                      </a:pPr>
                      <a:r>
                        <a:rPr lang="en-US" sz="1800">
                          <a:effectLst/>
                        </a:rPr>
                        <a:t>Undertaking / Declaration in FORM RFD-01A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6100975"/>
                  </a:ext>
                </a:extLst>
              </a:tr>
              <a:tr h="2676117">
                <a:tc>
                  <a:txBody>
                    <a:bodyPr/>
                    <a:lstStyle/>
                    <a:p>
                      <a:pPr marL="0" marR="0">
                        <a:lnSpc>
                          <a:spcPct val="107000"/>
                        </a:lnSpc>
                        <a:spcBef>
                          <a:spcPts val="0"/>
                        </a:spcBef>
                        <a:spcAft>
                          <a:spcPts val="0"/>
                        </a:spcAft>
                      </a:pPr>
                      <a:r>
                        <a:rPr lang="en-US" sz="1800" dirty="0">
                          <a:effectLst/>
                        </a:rPr>
                        <a:t>Export (goods or services) without payment of tax (Refund of accumulated ITC of IGST / CGST / SGST / UTGST / </a:t>
                      </a:r>
                      <a:r>
                        <a:rPr lang="en-US" sz="1800" dirty="0" err="1">
                          <a:effectLst/>
                        </a:rPr>
                        <a:t>Cess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Copy of FORM RFD-01A filed on common portal</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Copy of Statement 3A of FORM RFD-01A generated on common portal</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Copy of Statement 3 of FORM RFD-01A</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Invoices w.r.t. input and input services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BRC/FIRC for export of services</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Undertaking / Declaration in FORM RFD-01A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0690170"/>
                  </a:ext>
                </a:extLst>
              </a:tr>
            </a:tbl>
          </a:graphicData>
        </a:graphic>
      </p:graphicFrame>
      <p:sp>
        <p:nvSpPr>
          <p:cNvPr id="5" name="Rectangle 4">
            <a:extLst>
              <a:ext uri="{FF2B5EF4-FFF2-40B4-BE49-F238E27FC236}">
                <a16:creationId xmlns:a16="http://schemas.microsoft.com/office/drawing/2014/main" id="{29F5C2AA-4228-4BE4-9706-57300C4EE2A1}"/>
              </a:ext>
            </a:extLst>
          </p:cNvPr>
          <p:cNvSpPr/>
          <p:nvPr/>
        </p:nvSpPr>
        <p:spPr>
          <a:xfrm>
            <a:off x="637308" y="221672"/>
            <a:ext cx="7952509" cy="428259"/>
          </a:xfrm>
          <a:prstGeom prst="rect">
            <a:avLst/>
          </a:prstGeom>
        </p:spPr>
        <p:txBody>
          <a:bodyPr wrap="square">
            <a:spAutoFit/>
          </a:bodyPr>
          <a:lstStyle/>
          <a:p>
            <a:pPr>
              <a:lnSpc>
                <a:spcPct val="107000"/>
              </a:lnSpc>
              <a:spcAft>
                <a:spcPts val="800"/>
              </a:spcAft>
            </a:pPr>
            <a:r>
              <a:rPr lang="en-US" b="1" dirty="0">
                <a:latin typeface="Cambria" panose="02040503050406030204" pitchFamily="18" charset="0"/>
                <a:ea typeface="Calibri" panose="020F0502020204030204" pitchFamily="34" charset="0"/>
                <a:cs typeface="Times New Roman" panose="02020603050405020304" pitchFamily="18" charset="0"/>
              </a:rPr>
              <a:t> </a:t>
            </a:r>
            <a:r>
              <a:rPr lang="en-US" sz="2200" b="1" u="sng" dirty="0">
                <a:latin typeface="Arial" panose="020B0604020202020204" pitchFamily="34" charset="0"/>
                <a:ea typeface="Calibri" panose="020F0502020204030204" pitchFamily="34" charset="0"/>
                <a:cs typeface="Arial" panose="020B0604020202020204" pitchFamily="34" charset="0"/>
              </a:rPr>
              <a:t>List of Documents required for processing the Refund</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E09476-65E7-4D00-8450-922F0D3BD7DA}"/>
              </a:ext>
            </a:extLst>
          </p:cNvPr>
          <p:cNvSpPr txBox="1"/>
          <p:nvPr/>
        </p:nvSpPr>
        <p:spPr>
          <a:xfrm>
            <a:off x="1690255" y="6206836"/>
            <a:ext cx="5375563" cy="369332"/>
          </a:xfrm>
          <a:prstGeom prst="rect">
            <a:avLst/>
          </a:prstGeom>
          <a:noFill/>
        </p:spPr>
        <p:txBody>
          <a:bodyPr wrap="square" rtlCol="0">
            <a:spAutoFit/>
          </a:bodyPr>
          <a:lstStyle/>
          <a:p>
            <a:r>
              <a:rPr lang="en-US" b="1" dirty="0">
                <a:highlight>
                  <a:srgbClr val="FFFF00"/>
                </a:highlight>
              </a:rPr>
              <a:t>CGST Circular 37/2018 15</a:t>
            </a:r>
            <a:r>
              <a:rPr lang="en-US" b="1" baseline="30000" dirty="0">
                <a:highlight>
                  <a:srgbClr val="FFFF00"/>
                </a:highlight>
              </a:rPr>
              <a:t>th</a:t>
            </a:r>
            <a:r>
              <a:rPr lang="en-US" b="1" dirty="0">
                <a:highlight>
                  <a:srgbClr val="FFFF00"/>
                </a:highlight>
              </a:rPr>
              <a:t> March 2018</a:t>
            </a:r>
          </a:p>
        </p:txBody>
      </p:sp>
    </p:spTree>
    <p:extLst>
      <p:ext uri="{BB962C8B-B14F-4D97-AF65-F5344CB8AC3E}">
        <p14:creationId xmlns:p14="http://schemas.microsoft.com/office/powerpoint/2010/main" val="5561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REFUND –Clarifications circular 45/2018 dated 30</a:t>
            </a:r>
            <a:r>
              <a:rPr lang="en-US" baseline="30000" dirty="0"/>
              <a:t>th</a:t>
            </a:r>
            <a:r>
              <a:rPr lang="en-US" dirty="0"/>
              <a:t> May 2018</a:t>
            </a:r>
          </a:p>
        </p:txBody>
      </p:sp>
    </p:spTree>
    <p:extLst>
      <p:ext uri="{BB962C8B-B14F-4D97-AF65-F5344CB8AC3E}">
        <p14:creationId xmlns:p14="http://schemas.microsoft.com/office/powerpoint/2010/main" val="422672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32</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Rectangle 3">
            <a:extLst>
              <a:ext uri="{FF2B5EF4-FFF2-40B4-BE49-F238E27FC236}">
                <a16:creationId xmlns:a16="http://schemas.microsoft.com/office/drawing/2014/main" id="{7C8DAD79-7F7C-4405-98B5-2BEE854E5EA7}"/>
              </a:ext>
            </a:extLst>
          </p:cNvPr>
          <p:cNvSpPr/>
          <p:nvPr/>
        </p:nvSpPr>
        <p:spPr>
          <a:xfrm>
            <a:off x="817418" y="1346307"/>
            <a:ext cx="10086109" cy="4154984"/>
          </a:xfrm>
          <a:prstGeom prst="rect">
            <a:avLst/>
          </a:prstGeom>
        </p:spPr>
        <p:txBody>
          <a:bodyPr wrap="square">
            <a:spAutoFit/>
          </a:bodyPr>
          <a:lstStyle/>
          <a:p>
            <a:pPr algn="just"/>
            <a:r>
              <a:rPr lang="en-US" sz="2200" dirty="0">
                <a:latin typeface="Arial" panose="020B0604020202020204" pitchFamily="34" charset="0"/>
                <a:cs typeface="Arial" panose="020B0604020202020204" pitchFamily="34" charset="0"/>
              </a:rPr>
              <a:t>Unutilized ITC of compensation </a:t>
            </a:r>
            <a:r>
              <a:rPr lang="en-US" sz="2200" dirty="0" err="1">
                <a:latin typeface="Arial" panose="020B0604020202020204" pitchFamily="34" charset="0"/>
                <a:cs typeface="Arial" panose="020B0604020202020204" pitchFamily="34" charset="0"/>
              </a:rPr>
              <a:t>cess</a:t>
            </a:r>
            <a:r>
              <a:rPr lang="en-US" sz="2200" dirty="0">
                <a:latin typeface="Arial" panose="020B0604020202020204" pitchFamily="34" charset="0"/>
                <a:cs typeface="Arial" panose="020B0604020202020204" pitchFamily="34" charset="0"/>
              </a:rPr>
              <a:t> availed on inputs in cases where final product is not subject to levy</a:t>
            </a:r>
            <a:r>
              <a:rPr lang="en-US" sz="2200" u="sng" dirty="0">
                <a:latin typeface="Arial" panose="020B0604020202020204" pitchFamily="34" charset="0"/>
                <a:cs typeface="Arial" panose="020B0604020202020204" pitchFamily="34" charset="0"/>
              </a:rPr>
              <a:t> of </a:t>
            </a:r>
            <a:r>
              <a:rPr lang="en-US" sz="2200" u="sng" dirty="0" err="1">
                <a:latin typeface="Arial" panose="020B0604020202020204" pitchFamily="34" charset="0"/>
                <a:cs typeface="Arial" panose="020B0604020202020204" pitchFamily="34" charset="0"/>
              </a:rPr>
              <a:t>Cess</a:t>
            </a:r>
            <a:endParaRPr lang="en-US" sz="2200" u="sng" dirty="0">
              <a:latin typeface="Arial" panose="020B0604020202020204" pitchFamily="34" charset="0"/>
              <a:cs typeface="Arial" panose="020B0604020202020204" pitchFamily="34" charset="0"/>
            </a:endParaRPr>
          </a:p>
          <a:p>
            <a:pPr algn="just"/>
            <a:endParaRPr lang="en-US" sz="2200" u="sng" dirty="0">
              <a:latin typeface="Arial" panose="020B0604020202020204" pitchFamily="34" charset="0"/>
              <a:cs typeface="Arial" panose="020B0604020202020204" pitchFamily="34" charset="0"/>
            </a:endParaRPr>
          </a:p>
          <a:p>
            <a:pPr algn="just"/>
            <a:endParaRPr lang="en-US" sz="2200" u="sng" dirty="0">
              <a:latin typeface="Arial" panose="020B0604020202020204" pitchFamily="34" charset="0"/>
              <a:cs typeface="Arial" panose="020B0604020202020204" pitchFamily="34" charset="0"/>
            </a:endParaRPr>
          </a:p>
          <a:p>
            <a:pPr algn="just"/>
            <a:r>
              <a:rPr lang="en-US" sz="2200" dirty="0" err="1">
                <a:latin typeface="Arial" panose="020B0604020202020204" pitchFamily="34" charset="0"/>
                <a:cs typeface="Arial" panose="020B0604020202020204" pitchFamily="34" charset="0"/>
              </a:rPr>
              <a:t>Cess</a:t>
            </a:r>
            <a:r>
              <a:rPr lang="en-US" sz="2200" dirty="0">
                <a:latin typeface="Arial" panose="020B0604020202020204" pitchFamily="34" charset="0"/>
                <a:cs typeface="Arial" panose="020B0604020202020204" pitchFamily="34" charset="0"/>
              </a:rPr>
              <a:t>  is not leviable on aluminum product however </a:t>
            </a:r>
            <a:r>
              <a:rPr lang="en-US" sz="2200" dirty="0" err="1">
                <a:latin typeface="Arial" panose="020B0604020202020204" pitchFamily="34" charset="0"/>
                <a:cs typeface="Arial" panose="020B0604020202020204" pitchFamily="34" charset="0"/>
              </a:rPr>
              <a:t>cess</a:t>
            </a:r>
            <a:r>
              <a:rPr lang="en-US" sz="2200" dirty="0">
                <a:latin typeface="Arial" panose="020B0604020202020204" pitchFamily="34" charset="0"/>
                <a:cs typeface="Arial" panose="020B0604020202020204" pitchFamily="34" charset="0"/>
              </a:rPr>
              <a:t> is applicable on coal which is input for aluminum product</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it is clarified that a registered person making zero rated supply of aluminum products under bond or LUT may claim refund of unutilized credit including that of compensation </a:t>
            </a:r>
            <a:r>
              <a:rPr lang="en-US" sz="2200" dirty="0" err="1">
                <a:latin typeface="Arial" panose="020B0604020202020204" pitchFamily="34" charset="0"/>
                <a:cs typeface="Arial" panose="020B0604020202020204" pitchFamily="34" charset="0"/>
              </a:rPr>
              <a:t>cess</a:t>
            </a:r>
            <a:r>
              <a:rPr lang="en-US" sz="2200" dirty="0">
                <a:latin typeface="Arial" panose="020B0604020202020204" pitchFamily="34" charset="0"/>
                <a:cs typeface="Arial" panose="020B0604020202020204" pitchFamily="34" charset="0"/>
              </a:rPr>
              <a:t> paid on coal.</a:t>
            </a:r>
          </a:p>
          <a:p>
            <a:pPr algn="just"/>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31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33</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Rectangle 3">
            <a:extLst>
              <a:ext uri="{FF2B5EF4-FFF2-40B4-BE49-F238E27FC236}">
                <a16:creationId xmlns:a16="http://schemas.microsoft.com/office/drawing/2014/main" id="{7AAD24B2-E6AE-4D84-8984-D463830F9729}"/>
              </a:ext>
            </a:extLst>
          </p:cNvPr>
          <p:cNvSpPr/>
          <p:nvPr/>
        </p:nvSpPr>
        <p:spPr>
          <a:xfrm>
            <a:off x="1454728" y="1235516"/>
            <a:ext cx="9656617" cy="3662541"/>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Whether bond or LUT is required  for export of exempted or non GST goods and Whether refund can be claimed by the exporter of such goods</a:t>
            </a:r>
          </a:p>
          <a:p>
            <a:endParaRPr lang="en-US" sz="2200" dirty="0">
              <a:latin typeface="Arial" panose="020B0604020202020204" pitchFamily="34" charset="0"/>
              <a:cs typeface="Arial" panose="020B0604020202020204" pitchFamily="34" charset="0"/>
            </a:endParaRPr>
          </a:p>
          <a:p>
            <a:pPr lvl="0"/>
            <a:r>
              <a:rPr lang="en-US" sz="2400" dirty="0"/>
              <a:t>-LUT/bond is not required</a:t>
            </a:r>
          </a:p>
          <a:p>
            <a:pPr lvl="0"/>
            <a:endParaRPr lang="en-US" sz="2400" dirty="0"/>
          </a:p>
          <a:p>
            <a:pPr lvl="0"/>
            <a:r>
              <a:rPr lang="en-US" sz="2400" dirty="0"/>
              <a:t>-Shall comply with the requirements prescribed under the existing law</a:t>
            </a:r>
          </a:p>
          <a:p>
            <a:pPr lvl="0"/>
            <a:endParaRPr lang="en-US" sz="2400" dirty="0"/>
          </a:p>
          <a:p>
            <a:pPr lvl="0"/>
            <a:r>
              <a:rPr lang="en-US" sz="2400" dirty="0"/>
              <a:t>-exporter would be eligible for refund of unutilized ITC</a:t>
            </a: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7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Summary of Legal Provisions</a:t>
            </a:r>
          </a:p>
        </p:txBody>
      </p:sp>
    </p:spTree>
    <p:extLst>
      <p:ext uri="{BB962C8B-B14F-4D97-AF65-F5344CB8AC3E}">
        <p14:creationId xmlns:p14="http://schemas.microsoft.com/office/powerpoint/2010/main" val="176227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z="1800" smtClean="0"/>
              <a:t>35</a:t>
            </a:fld>
            <a:endParaRPr lang="en-US" sz="1800"/>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6" name="Table 5">
            <a:extLst>
              <a:ext uri="{FF2B5EF4-FFF2-40B4-BE49-F238E27FC236}">
                <a16:creationId xmlns:a16="http://schemas.microsoft.com/office/drawing/2014/main" id="{5DB50185-122E-4E00-A21B-01474AA596CB}"/>
              </a:ext>
            </a:extLst>
          </p:cNvPr>
          <p:cNvGraphicFramePr>
            <a:graphicFrameLocks noGrp="1"/>
          </p:cNvGraphicFramePr>
          <p:nvPr>
            <p:extLst>
              <p:ext uri="{D42A27DB-BD31-4B8C-83A1-F6EECF244321}">
                <p14:modId xmlns:p14="http://schemas.microsoft.com/office/powerpoint/2010/main" val="3885557470"/>
              </p:ext>
            </p:extLst>
          </p:nvPr>
        </p:nvGraphicFramePr>
        <p:xfrm>
          <a:off x="174021" y="591589"/>
          <a:ext cx="11792001" cy="5928360"/>
        </p:xfrm>
        <a:graphic>
          <a:graphicData uri="http://schemas.openxmlformats.org/drawingml/2006/table">
            <a:tbl>
              <a:tblPr firstRow="1" bandRow="1">
                <a:tableStyleId>{5C22544A-7EE6-4342-B048-85BDC9FD1C3A}</a:tableStyleId>
              </a:tblPr>
              <a:tblGrid>
                <a:gridCol w="2463569">
                  <a:extLst>
                    <a:ext uri="{9D8B030D-6E8A-4147-A177-3AD203B41FA5}">
                      <a16:colId xmlns:a16="http://schemas.microsoft.com/office/drawing/2014/main" val="3308020135"/>
                    </a:ext>
                  </a:extLst>
                </a:gridCol>
                <a:gridCol w="9328432">
                  <a:extLst>
                    <a:ext uri="{9D8B030D-6E8A-4147-A177-3AD203B41FA5}">
                      <a16:colId xmlns:a16="http://schemas.microsoft.com/office/drawing/2014/main" val="2798690328"/>
                    </a:ext>
                  </a:extLst>
                </a:gridCol>
              </a:tblGrid>
              <a:tr h="0">
                <a:tc>
                  <a:txBody>
                    <a:bodyPr/>
                    <a:lstStyle/>
                    <a:p>
                      <a:r>
                        <a:rPr lang="en-IN" dirty="0"/>
                        <a:t>SECTION</a:t>
                      </a:r>
                      <a:endParaRPr lang="en-US" dirty="0"/>
                    </a:p>
                  </a:txBody>
                  <a:tcPr/>
                </a:tc>
                <a:tc>
                  <a:txBody>
                    <a:bodyPr/>
                    <a:lstStyle/>
                    <a:p>
                      <a:r>
                        <a:rPr lang="en-IN" dirty="0"/>
                        <a:t>DESCRIPTION</a:t>
                      </a:r>
                      <a:endParaRPr lang="en-US" dirty="0"/>
                    </a:p>
                  </a:txBody>
                  <a:tcPr/>
                </a:tc>
                <a:extLst>
                  <a:ext uri="{0D108BD9-81ED-4DB2-BD59-A6C34878D82A}">
                    <a16:rowId xmlns:a16="http://schemas.microsoft.com/office/drawing/2014/main" val="3499627382"/>
                  </a:ext>
                </a:extLst>
              </a:tr>
              <a:tr h="370840">
                <a:tc>
                  <a:txBody>
                    <a:bodyPr/>
                    <a:lstStyle/>
                    <a:p>
                      <a:r>
                        <a:rPr lang="en-IN" dirty="0"/>
                        <a:t>49(6)</a:t>
                      </a:r>
                      <a:endParaRPr lang="en-US" dirty="0"/>
                    </a:p>
                  </a:txBody>
                  <a:tcPr/>
                </a:tc>
                <a:tc>
                  <a:txBody>
                    <a:bodyPr/>
                    <a:lstStyle/>
                    <a:p>
                      <a:r>
                        <a:rPr lang="en-US" dirty="0"/>
                        <a:t>Refund of Balance in the electronic cash ledger or electronic credit ledger</a:t>
                      </a:r>
                    </a:p>
                  </a:txBody>
                  <a:tcPr/>
                </a:tc>
                <a:extLst>
                  <a:ext uri="{0D108BD9-81ED-4DB2-BD59-A6C34878D82A}">
                    <a16:rowId xmlns:a16="http://schemas.microsoft.com/office/drawing/2014/main" val="21556587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54(1)</a:t>
                      </a:r>
                      <a:endParaRPr lang="en-US" dirty="0"/>
                    </a:p>
                  </a:txBody>
                  <a:tcPr/>
                </a:tc>
                <a:tc>
                  <a:txBody>
                    <a:bodyPr/>
                    <a:lstStyle/>
                    <a:p>
                      <a:r>
                        <a:rPr lang="en-IN" dirty="0"/>
                        <a:t>Refund of Tax &amp; Interest</a:t>
                      </a:r>
                      <a:endParaRPr lang="en-US" dirty="0"/>
                    </a:p>
                  </a:txBody>
                  <a:tcPr/>
                </a:tc>
                <a:extLst>
                  <a:ext uri="{0D108BD9-81ED-4DB2-BD59-A6C34878D82A}">
                    <a16:rowId xmlns:a16="http://schemas.microsoft.com/office/drawing/2014/main" val="2951149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54(2)</a:t>
                      </a:r>
                      <a:endParaRPr lang="en-US" dirty="0"/>
                    </a:p>
                  </a:txBody>
                  <a:tcPr/>
                </a:tc>
                <a:tc>
                  <a:txBody>
                    <a:bodyPr/>
                    <a:lstStyle/>
                    <a:p>
                      <a:r>
                        <a:rPr lang="en-IN" dirty="0"/>
                        <a:t>Refund by Specified Persons</a:t>
                      </a:r>
                      <a:endParaRPr lang="en-US" dirty="0"/>
                    </a:p>
                  </a:txBody>
                  <a:tcPr/>
                </a:tc>
                <a:extLst>
                  <a:ext uri="{0D108BD9-81ED-4DB2-BD59-A6C34878D82A}">
                    <a16:rowId xmlns:a16="http://schemas.microsoft.com/office/drawing/2014/main" val="33165096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54(3)</a:t>
                      </a:r>
                      <a:endParaRPr lang="en-US" dirty="0"/>
                    </a:p>
                  </a:txBody>
                  <a:tcPr/>
                </a:tc>
                <a:tc>
                  <a:txBody>
                    <a:bodyPr/>
                    <a:lstStyle/>
                    <a:p>
                      <a:r>
                        <a:rPr lang="en-IN" dirty="0"/>
                        <a:t>Refund of ITC</a:t>
                      </a:r>
                      <a:endParaRPr lang="en-US" dirty="0"/>
                    </a:p>
                  </a:txBody>
                  <a:tcPr/>
                </a:tc>
                <a:extLst>
                  <a:ext uri="{0D108BD9-81ED-4DB2-BD59-A6C34878D82A}">
                    <a16:rowId xmlns:a16="http://schemas.microsoft.com/office/drawing/2014/main" val="17989113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54(4)</a:t>
                      </a:r>
                      <a:endParaRPr lang="en-US" dirty="0"/>
                    </a:p>
                  </a:txBody>
                  <a:tcPr/>
                </a:tc>
                <a:tc>
                  <a:txBody>
                    <a:bodyPr/>
                    <a:lstStyle/>
                    <a:p>
                      <a:r>
                        <a:rPr lang="en-IN" dirty="0"/>
                        <a:t>Documents with Refund Application</a:t>
                      </a:r>
                      <a:endParaRPr lang="en-US" dirty="0"/>
                    </a:p>
                  </a:txBody>
                  <a:tcPr/>
                </a:tc>
                <a:extLst>
                  <a:ext uri="{0D108BD9-81ED-4DB2-BD59-A6C34878D82A}">
                    <a16:rowId xmlns:a16="http://schemas.microsoft.com/office/drawing/2014/main" val="13771388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54(5)</a:t>
                      </a:r>
                      <a:endParaRPr lang="en-US" dirty="0"/>
                    </a:p>
                  </a:txBody>
                  <a:tcPr/>
                </a:tc>
                <a:tc>
                  <a:txBody>
                    <a:bodyPr/>
                    <a:lstStyle/>
                    <a:p>
                      <a:r>
                        <a:rPr lang="en-IN" dirty="0"/>
                        <a:t>Refund Order</a:t>
                      </a:r>
                      <a:endParaRPr lang="en-US" dirty="0"/>
                    </a:p>
                  </a:txBody>
                  <a:tcPr/>
                </a:tc>
                <a:extLst>
                  <a:ext uri="{0D108BD9-81ED-4DB2-BD59-A6C34878D82A}">
                    <a16:rowId xmlns:a16="http://schemas.microsoft.com/office/drawing/2014/main" val="21178558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54(6)</a:t>
                      </a:r>
                      <a:endParaRPr lang="en-US" dirty="0"/>
                    </a:p>
                  </a:txBody>
                  <a:tcPr/>
                </a:tc>
                <a:tc>
                  <a:txBody>
                    <a:bodyPr/>
                    <a:lstStyle/>
                    <a:p>
                      <a:r>
                        <a:rPr lang="en-IN" dirty="0"/>
                        <a:t>Provisional Refund</a:t>
                      </a:r>
                      <a:endParaRPr lang="en-US" dirty="0"/>
                    </a:p>
                  </a:txBody>
                  <a:tcPr/>
                </a:tc>
                <a:extLst>
                  <a:ext uri="{0D108BD9-81ED-4DB2-BD59-A6C34878D82A}">
                    <a16:rowId xmlns:a16="http://schemas.microsoft.com/office/drawing/2014/main" val="29142940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54(7)</a:t>
                      </a:r>
                      <a:endParaRPr lang="en-US" dirty="0"/>
                    </a:p>
                  </a:txBody>
                  <a:tcPr/>
                </a:tc>
                <a:tc>
                  <a:txBody>
                    <a:bodyPr/>
                    <a:lstStyle/>
                    <a:p>
                      <a:r>
                        <a:rPr lang="en-IN" dirty="0"/>
                        <a:t>Refund Order within 60 days from receipt of application</a:t>
                      </a:r>
                      <a:endParaRPr lang="en-US" dirty="0"/>
                    </a:p>
                  </a:txBody>
                  <a:tcPr/>
                </a:tc>
                <a:extLst>
                  <a:ext uri="{0D108BD9-81ED-4DB2-BD59-A6C34878D82A}">
                    <a16:rowId xmlns:a16="http://schemas.microsoft.com/office/drawing/2014/main" val="2202556814"/>
                  </a:ext>
                </a:extLst>
              </a:tr>
              <a:tr h="370840">
                <a:tc>
                  <a:txBody>
                    <a:bodyPr/>
                    <a:lstStyle/>
                    <a:p>
                      <a:r>
                        <a:rPr lang="en-IN" dirty="0"/>
                        <a:t>54(8)</a:t>
                      </a:r>
                      <a:endParaRPr lang="en-US" dirty="0"/>
                    </a:p>
                  </a:txBody>
                  <a:tcPr/>
                </a:tc>
                <a:tc>
                  <a:txBody>
                    <a:bodyPr/>
                    <a:lstStyle/>
                    <a:p>
                      <a:r>
                        <a:rPr lang="en-IN" dirty="0"/>
                        <a:t>Refund Available - Cases</a:t>
                      </a:r>
                      <a:endParaRPr lang="en-US" dirty="0"/>
                    </a:p>
                  </a:txBody>
                  <a:tcPr/>
                </a:tc>
                <a:extLst>
                  <a:ext uri="{0D108BD9-81ED-4DB2-BD59-A6C34878D82A}">
                    <a16:rowId xmlns:a16="http://schemas.microsoft.com/office/drawing/2014/main" val="3906679954"/>
                  </a:ext>
                </a:extLst>
              </a:tr>
              <a:tr h="370840">
                <a:tc>
                  <a:txBody>
                    <a:bodyPr/>
                    <a:lstStyle/>
                    <a:p>
                      <a:r>
                        <a:rPr lang="en-IN" dirty="0"/>
                        <a:t>54(9)</a:t>
                      </a:r>
                      <a:endParaRPr lang="en-US" dirty="0"/>
                    </a:p>
                  </a:txBody>
                  <a:tcPr/>
                </a:tc>
                <a:tc>
                  <a:txBody>
                    <a:bodyPr/>
                    <a:lstStyle/>
                    <a:p>
                      <a:r>
                        <a:rPr lang="en-IN" dirty="0"/>
                        <a:t>No refund except specified u/s 54(8)</a:t>
                      </a:r>
                      <a:endParaRPr lang="en-US" dirty="0"/>
                    </a:p>
                  </a:txBody>
                  <a:tcPr/>
                </a:tc>
                <a:extLst>
                  <a:ext uri="{0D108BD9-81ED-4DB2-BD59-A6C34878D82A}">
                    <a16:rowId xmlns:a16="http://schemas.microsoft.com/office/drawing/2014/main" val="1123422185"/>
                  </a:ext>
                </a:extLst>
              </a:tr>
              <a:tr h="370840">
                <a:tc>
                  <a:txBody>
                    <a:bodyPr/>
                    <a:lstStyle/>
                    <a:p>
                      <a:r>
                        <a:rPr lang="en-IN" dirty="0"/>
                        <a:t>54(10)</a:t>
                      </a:r>
                      <a:endParaRPr lang="en-US" dirty="0"/>
                    </a:p>
                  </a:txBody>
                  <a:tcPr/>
                </a:tc>
                <a:tc>
                  <a:txBody>
                    <a:bodyPr/>
                    <a:lstStyle/>
                    <a:p>
                      <a:r>
                        <a:rPr lang="en-IN" dirty="0"/>
                        <a:t>Withhold refund of ITC or deduct any tax, interest, etc due from refund</a:t>
                      </a:r>
                      <a:endParaRPr lang="en-US" dirty="0"/>
                    </a:p>
                  </a:txBody>
                  <a:tcPr/>
                </a:tc>
                <a:extLst>
                  <a:ext uri="{0D108BD9-81ED-4DB2-BD59-A6C34878D82A}">
                    <a16:rowId xmlns:a16="http://schemas.microsoft.com/office/drawing/2014/main" val="900029601"/>
                  </a:ext>
                </a:extLst>
              </a:tr>
              <a:tr h="370840">
                <a:tc>
                  <a:txBody>
                    <a:bodyPr/>
                    <a:lstStyle/>
                    <a:p>
                      <a:r>
                        <a:rPr lang="en-IN" dirty="0"/>
                        <a:t>54(11)</a:t>
                      </a:r>
                      <a:endParaRPr lang="en-US" dirty="0"/>
                    </a:p>
                  </a:txBody>
                  <a:tcPr/>
                </a:tc>
                <a:tc>
                  <a:txBody>
                    <a:bodyPr/>
                    <a:lstStyle/>
                    <a:p>
                      <a:r>
                        <a:rPr lang="en-IN" dirty="0"/>
                        <a:t>Withholding of refund due to any appeal, pending proceedings</a:t>
                      </a:r>
                      <a:endParaRPr lang="en-US" dirty="0"/>
                    </a:p>
                  </a:txBody>
                  <a:tcPr/>
                </a:tc>
                <a:extLst>
                  <a:ext uri="{0D108BD9-81ED-4DB2-BD59-A6C34878D82A}">
                    <a16:rowId xmlns:a16="http://schemas.microsoft.com/office/drawing/2014/main" val="1735700498"/>
                  </a:ext>
                </a:extLst>
              </a:tr>
              <a:tr h="370840">
                <a:tc>
                  <a:txBody>
                    <a:bodyPr/>
                    <a:lstStyle/>
                    <a:p>
                      <a:r>
                        <a:rPr lang="en-IN" dirty="0"/>
                        <a:t>54(12)</a:t>
                      </a:r>
                      <a:endParaRPr lang="en-US" dirty="0"/>
                    </a:p>
                  </a:txBody>
                  <a:tcPr/>
                </a:tc>
                <a:tc>
                  <a:txBody>
                    <a:bodyPr/>
                    <a:lstStyle/>
                    <a:p>
                      <a:r>
                        <a:rPr lang="en-IN" dirty="0"/>
                        <a:t>Interest for withheld refund</a:t>
                      </a:r>
                      <a:endParaRPr lang="en-US" dirty="0"/>
                    </a:p>
                  </a:txBody>
                  <a:tcPr/>
                </a:tc>
                <a:extLst>
                  <a:ext uri="{0D108BD9-81ED-4DB2-BD59-A6C34878D82A}">
                    <a16:rowId xmlns:a16="http://schemas.microsoft.com/office/drawing/2014/main" val="3128300575"/>
                  </a:ext>
                </a:extLst>
              </a:tr>
              <a:tr h="370840">
                <a:tc>
                  <a:txBody>
                    <a:bodyPr/>
                    <a:lstStyle/>
                    <a:p>
                      <a:r>
                        <a:rPr lang="en-IN" dirty="0"/>
                        <a:t>54(13)</a:t>
                      </a:r>
                      <a:endParaRPr lang="en-US" dirty="0"/>
                    </a:p>
                  </a:txBody>
                  <a:tcPr/>
                </a:tc>
                <a:tc>
                  <a:txBody>
                    <a:bodyPr/>
                    <a:lstStyle/>
                    <a:p>
                      <a:r>
                        <a:rPr lang="en-IN" dirty="0"/>
                        <a:t>Advance tax by casual / non-taxable person</a:t>
                      </a:r>
                      <a:endParaRPr lang="en-US" dirty="0"/>
                    </a:p>
                  </a:txBody>
                  <a:tcPr/>
                </a:tc>
                <a:extLst>
                  <a:ext uri="{0D108BD9-81ED-4DB2-BD59-A6C34878D82A}">
                    <a16:rowId xmlns:a16="http://schemas.microsoft.com/office/drawing/2014/main" val="49193085"/>
                  </a:ext>
                </a:extLst>
              </a:tr>
              <a:tr h="370840">
                <a:tc>
                  <a:txBody>
                    <a:bodyPr/>
                    <a:lstStyle/>
                    <a:p>
                      <a:r>
                        <a:rPr lang="en-IN" dirty="0"/>
                        <a:t>54(14)</a:t>
                      </a:r>
                      <a:endParaRPr lang="en-US" dirty="0"/>
                    </a:p>
                  </a:txBody>
                  <a:tcPr/>
                </a:tc>
                <a:tc>
                  <a:txBody>
                    <a:bodyPr/>
                    <a:lstStyle/>
                    <a:p>
                      <a:r>
                        <a:rPr lang="en-IN" dirty="0"/>
                        <a:t>No refund below </a:t>
                      </a:r>
                      <a:r>
                        <a:rPr lang="en-IN" dirty="0" err="1"/>
                        <a:t>Rs</a:t>
                      </a:r>
                      <a:r>
                        <a:rPr lang="en-IN" dirty="0"/>
                        <a:t>. 1,000/-</a:t>
                      </a:r>
                      <a:endParaRPr lang="en-US" dirty="0"/>
                    </a:p>
                  </a:txBody>
                  <a:tcPr/>
                </a:tc>
                <a:extLst>
                  <a:ext uri="{0D108BD9-81ED-4DB2-BD59-A6C34878D82A}">
                    <a16:rowId xmlns:a16="http://schemas.microsoft.com/office/drawing/2014/main" val="1401543715"/>
                  </a:ext>
                </a:extLst>
              </a:tr>
            </a:tbl>
          </a:graphicData>
        </a:graphic>
      </p:graphicFrame>
      <p:sp>
        <p:nvSpPr>
          <p:cNvPr id="7" name="TextBox 6">
            <a:extLst>
              <a:ext uri="{FF2B5EF4-FFF2-40B4-BE49-F238E27FC236}">
                <a16:creationId xmlns:a16="http://schemas.microsoft.com/office/drawing/2014/main" id="{11097B48-C3E1-4180-99AD-D55422017DFB}"/>
              </a:ext>
            </a:extLst>
          </p:cNvPr>
          <p:cNvSpPr txBox="1"/>
          <p:nvPr/>
        </p:nvSpPr>
        <p:spPr>
          <a:xfrm>
            <a:off x="166254" y="96982"/>
            <a:ext cx="4752109" cy="369332"/>
          </a:xfrm>
          <a:prstGeom prst="rect">
            <a:avLst/>
          </a:prstGeom>
          <a:noFill/>
        </p:spPr>
        <p:txBody>
          <a:bodyPr wrap="square" rtlCol="0">
            <a:spAutoFit/>
          </a:bodyPr>
          <a:lstStyle/>
          <a:p>
            <a:r>
              <a:rPr lang="en-US" b="1" dirty="0"/>
              <a:t>CGST ACT 2017</a:t>
            </a:r>
          </a:p>
        </p:txBody>
      </p:sp>
    </p:spTree>
    <p:extLst>
      <p:ext uri="{BB962C8B-B14F-4D97-AF65-F5344CB8AC3E}">
        <p14:creationId xmlns:p14="http://schemas.microsoft.com/office/powerpoint/2010/main" val="11482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36</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5" name="Table 4">
            <a:extLst>
              <a:ext uri="{FF2B5EF4-FFF2-40B4-BE49-F238E27FC236}">
                <a16:creationId xmlns:a16="http://schemas.microsoft.com/office/drawing/2014/main" id="{9AD8AF09-2BCD-4669-A45F-C018D1230233}"/>
              </a:ext>
            </a:extLst>
          </p:cNvPr>
          <p:cNvGraphicFramePr>
            <a:graphicFrameLocks noGrp="1"/>
          </p:cNvGraphicFramePr>
          <p:nvPr>
            <p:extLst>
              <p:ext uri="{D42A27DB-BD31-4B8C-83A1-F6EECF244321}">
                <p14:modId xmlns:p14="http://schemas.microsoft.com/office/powerpoint/2010/main" val="793833910"/>
              </p:ext>
            </p:extLst>
          </p:nvPr>
        </p:nvGraphicFramePr>
        <p:xfrm>
          <a:off x="201730" y="746300"/>
          <a:ext cx="11792001" cy="2225040"/>
        </p:xfrm>
        <a:graphic>
          <a:graphicData uri="http://schemas.openxmlformats.org/drawingml/2006/table">
            <a:tbl>
              <a:tblPr firstRow="1" bandRow="1">
                <a:tableStyleId>{5C22544A-7EE6-4342-B048-85BDC9FD1C3A}</a:tableStyleId>
              </a:tblPr>
              <a:tblGrid>
                <a:gridCol w="2463569">
                  <a:extLst>
                    <a:ext uri="{9D8B030D-6E8A-4147-A177-3AD203B41FA5}">
                      <a16:colId xmlns:a16="http://schemas.microsoft.com/office/drawing/2014/main" val="3308020135"/>
                    </a:ext>
                  </a:extLst>
                </a:gridCol>
                <a:gridCol w="9328432">
                  <a:extLst>
                    <a:ext uri="{9D8B030D-6E8A-4147-A177-3AD203B41FA5}">
                      <a16:colId xmlns:a16="http://schemas.microsoft.com/office/drawing/2014/main" val="2798690328"/>
                    </a:ext>
                  </a:extLst>
                </a:gridCol>
              </a:tblGrid>
              <a:tr h="370840">
                <a:tc>
                  <a:txBody>
                    <a:bodyPr/>
                    <a:lstStyle/>
                    <a:p>
                      <a:r>
                        <a:rPr lang="en-IN" dirty="0"/>
                        <a:t>SECTION</a:t>
                      </a:r>
                      <a:endParaRPr lang="en-US" dirty="0"/>
                    </a:p>
                  </a:txBody>
                  <a:tcPr/>
                </a:tc>
                <a:tc>
                  <a:txBody>
                    <a:bodyPr/>
                    <a:lstStyle/>
                    <a:p>
                      <a:r>
                        <a:rPr lang="en-IN" dirty="0"/>
                        <a:t>DESCRIPTION</a:t>
                      </a:r>
                      <a:endParaRPr lang="en-US" dirty="0"/>
                    </a:p>
                  </a:txBody>
                  <a:tcPr/>
                </a:tc>
                <a:extLst>
                  <a:ext uri="{0D108BD9-81ED-4DB2-BD59-A6C34878D82A}">
                    <a16:rowId xmlns:a16="http://schemas.microsoft.com/office/drawing/2014/main" val="3499627382"/>
                  </a:ext>
                </a:extLst>
              </a:tr>
              <a:tr h="370840">
                <a:tc>
                  <a:txBody>
                    <a:bodyPr/>
                    <a:lstStyle/>
                    <a:p>
                      <a:r>
                        <a:rPr lang="en-IN" dirty="0"/>
                        <a:t>55</a:t>
                      </a:r>
                      <a:endParaRPr lang="en-US" dirty="0"/>
                    </a:p>
                  </a:txBody>
                  <a:tcPr/>
                </a:tc>
                <a:tc>
                  <a:txBody>
                    <a:bodyPr/>
                    <a:lstStyle/>
                    <a:p>
                      <a:r>
                        <a:rPr lang="en-IN" dirty="0"/>
                        <a:t>Refund in Certain Cases</a:t>
                      </a:r>
                      <a:endParaRPr lang="en-US" dirty="0"/>
                    </a:p>
                  </a:txBody>
                  <a:tcPr/>
                </a:tc>
                <a:extLst>
                  <a:ext uri="{0D108BD9-81ED-4DB2-BD59-A6C34878D82A}">
                    <a16:rowId xmlns:a16="http://schemas.microsoft.com/office/drawing/2014/main" val="1273277199"/>
                  </a:ext>
                </a:extLst>
              </a:tr>
              <a:tr h="370840">
                <a:tc>
                  <a:txBody>
                    <a:bodyPr/>
                    <a:lstStyle/>
                    <a:p>
                      <a:r>
                        <a:rPr lang="en-IN" dirty="0"/>
                        <a:t>56</a:t>
                      </a:r>
                      <a:endParaRPr lang="en-US" dirty="0"/>
                    </a:p>
                  </a:txBody>
                  <a:tcPr/>
                </a:tc>
                <a:tc>
                  <a:txBody>
                    <a:bodyPr/>
                    <a:lstStyle/>
                    <a:p>
                      <a:r>
                        <a:rPr lang="en-IN" dirty="0"/>
                        <a:t>Interest on Delayed Refunds</a:t>
                      </a:r>
                      <a:endParaRPr lang="en-US" dirty="0"/>
                    </a:p>
                  </a:txBody>
                  <a:tcPr/>
                </a:tc>
                <a:extLst>
                  <a:ext uri="{0D108BD9-81ED-4DB2-BD59-A6C34878D82A}">
                    <a16:rowId xmlns:a16="http://schemas.microsoft.com/office/drawing/2014/main" val="19930543"/>
                  </a:ext>
                </a:extLst>
              </a:tr>
              <a:tr h="370840">
                <a:tc>
                  <a:txBody>
                    <a:bodyPr/>
                    <a:lstStyle/>
                    <a:p>
                      <a:r>
                        <a:rPr lang="en-IN" dirty="0"/>
                        <a:t>57</a:t>
                      </a:r>
                      <a:endParaRPr lang="en-US" dirty="0"/>
                    </a:p>
                  </a:txBody>
                  <a:tcPr/>
                </a:tc>
                <a:tc>
                  <a:txBody>
                    <a:bodyPr/>
                    <a:lstStyle/>
                    <a:p>
                      <a:r>
                        <a:rPr lang="en-IN" dirty="0"/>
                        <a:t>Consumer Welfare Funds</a:t>
                      </a:r>
                      <a:endParaRPr lang="en-US" dirty="0"/>
                    </a:p>
                  </a:txBody>
                  <a:tcPr/>
                </a:tc>
                <a:extLst>
                  <a:ext uri="{0D108BD9-81ED-4DB2-BD59-A6C34878D82A}">
                    <a16:rowId xmlns:a16="http://schemas.microsoft.com/office/drawing/2014/main" val="2309820760"/>
                  </a:ext>
                </a:extLst>
              </a:tr>
              <a:tr h="370840">
                <a:tc>
                  <a:txBody>
                    <a:bodyPr/>
                    <a:lstStyle/>
                    <a:p>
                      <a:r>
                        <a:rPr lang="en-IN" dirty="0"/>
                        <a:t>58</a:t>
                      </a:r>
                      <a:endParaRPr lang="en-US" dirty="0"/>
                    </a:p>
                  </a:txBody>
                  <a:tcPr/>
                </a:tc>
                <a:tc>
                  <a:txBody>
                    <a:bodyPr/>
                    <a:lstStyle/>
                    <a:p>
                      <a:r>
                        <a:rPr lang="en-IN" dirty="0"/>
                        <a:t>Utilisation of Fund</a:t>
                      </a:r>
                      <a:endParaRPr lang="en-US" dirty="0"/>
                    </a:p>
                  </a:txBody>
                  <a:tcPr/>
                </a:tc>
                <a:extLst>
                  <a:ext uri="{0D108BD9-81ED-4DB2-BD59-A6C34878D82A}">
                    <a16:rowId xmlns:a16="http://schemas.microsoft.com/office/drawing/2014/main" val="1818222256"/>
                  </a:ext>
                </a:extLst>
              </a:tr>
              <a:tr h="370840">
                <a:tc>
                  <a:txBody>
                    <a:bodyPr/>
                    <a:lstStyle/>
                    <a:p>
                      <a:r>
                        <a:rPr lang="en-IN" dirty="0"/>
                        <a:t>77</a:t>
                      </a:r>
                      <a:endParaRPr lang="en-US" dirty="0"/>
                    </a:p>
                  </a:txBody>
                  <a:tcPr/>
                </a:tc>
                <a:tc>
                  <a:txBody>
                    <a:bodyPr/>
                    <a:lstStyle/>
                    <a:p>
                      <a:r>
                        <a:rPr lang="en-US" dirty="0"/>
                        <a:t>Tax wrongfully collected and paid to Central Government or State Government</a:t>
                      </a:r>
                    </a:p>
                  </a:txBody>
                  <a:tcPr/>
                </a:tc>
                <a:extLst>
                  <a:ext uri="{0D108BD9-81ED-4DB2-BD59-A6C34878D82A}">
                    <a16:rowId xmlns:a16="http://schemas.microsoft.com/office/drawing/2014/main" val="469486300"/>
                  </a:ext>
                </a:extLst>
              </a:tr>
            </a:tbl>
          </a:graphicData>
        </a:graphic>
      </p:graphicFrame>
      <p:sp>
        <p:nvSpPr>
          <p:cNvPr id="6" name="TextBox 5">
            <a:extLst>
              <a:ext uri="{FF2B5EF4-FFF2-40B4-BE49-F238E27FC236}">
                <a16:creationId xmlns:a16="http://schemas.microsoft.com/office/drawing/2014/main" id="{10551D4D-FBAF-4192-B30A-9A9BA0061742}"/>
              </a:ext>
            </a:extLst>
          </p:cNvPr>
          <p:cNvSpPr txBox="1"/>
          <p:nvPr/>
        </p:nvSpPr>
        <p:spPr>
          <a:xfrm>
            <a:off x="166254" y="3297382"/>
            <a:ext cx="5140037" cy="369332"/>
          </a:xfrm>
          <a:prstGeom prst="rect">
            <a:avLst/>
          </a:prstGeom>
          <a:noFill/>
        </p:spPr>
        <p:txBody>
          <a:bodyPr wrap="square" rtlCol="0">
            <a:spAutoFit/>
          </a:bodyPr>
          <a:lstStyle/>
          <a:p>
            <a:r>
              <a:rPr lang="en-US" b="1" dirty="0"/>
              <a:t>IGST ACT 2017</a:t>
            </a:r>
          </a:p>
        </p:txBody>
      </p:sp>
      <p:graphicFrame>
        <p:nvGraphicFramePr>
          <p:cNvPr id="7" name="Table 6">
            <a:extLst>
              <a:ext uri="{FF2B5EF4-FFF2-40B4-BE49-F238E27FC236}">
                <a16:creationId xmlns:a16="http://schemas.microsoft.com/office/drawing/2014/main" id="{58E30717-1CE5-448C-AFA1-F0E1F3E89832}"/>
              </a:ext>
            </a:extLst>
          </p:cNvPr>
          <p:cNvGraphicFramePr>
            <a:graphicFrameLocks noGrp="1"/>
          </p:cNvGraphicFramePr>
          <p:nvPr>
            <p:extLst>
              <p:ext uri="{D42A27DB-BD31-4B8C-83A1-F6EECF244321}">
                <p14:modId xmlns:p14="http://schemas.microsoft.com/office/powerpoint/2010/main" val="4018131797"/>
              </p:ext>
            </p:extLst>
          </p:nvPr>
        </p:nvGraphicFramePr>
        <p:xfrm>
          <a:off x="199999" y="4331610"/>
          <a:ext cx="11792001" cy="1102360"/>
        </p:xfrm>
        <a:graphic>
          <a:graphicData uri="http://schemas.openxmlformats.org/drawingml/2006/table">
            <a:tbl>
              <a:tblPr firstRow="1" bandRow="1">
                <a:tableStyleId>{5C22544A-7EE6-4342-B048-85BDC9FD1C3A}</a:tableStyleId>
              </a:tblPr>
              <a:tblGrid>
                <a:gridCol w="2463569">
                  <a:extLst>
                    <a:ext uri="{9D8B030D-6E8A-4147-A177-3AD203B41FA5}">
                      <a16:colId xmlns:a16="http://schemas.microsoft.com/office/drawing/2014/main" val="3308020135"/>
                    </a:ext>
                  </a:extLst>
                </a:gridCol>
                <a:gridCol w="9328432">
                  <a:extLst>
                    <a:ext uri="{9D8B030D-6E8A-4147-A177-3AD203B41FA5}">
                      <a16:colId xmlns:a16="http://schemas.microsoft.com/office/drawing/2014/main" val="2798690328"/>
                    </a:ext>
                  </a:extLst>
                </a:gridCol>
              </a:tblGrid>
              <a:tr h="370840">
                <a:tc>
                  <a:txBody>
                    <a:bodyPr/>
                    <a:lstStyle/>
                    <a:p>
                      <a:r>
                        <a:rPr lang="en-IN" dirty="0"/>
                        <a:t>SECTION</a:t>
                      </a:r>
                      <a:endParaRPr lang="en-US" dirty="0"/>
                    </a:p>
                  </a:txBody>
                  <a:tcPr/>
                </a:tc>
                <a:tc>
                  <a:txBody>
                    <a:bodyPr/>
                    <a:lstStyle/>
                    <a:p>
                      <a:r>
                        <a:rPr lang="en-IN" dirty="0"/>
                        <a:t>DESCRIPTION</a:t>
                      </a:r>
                      <a:endParaRPr lang="en-US" dirty="0"/>
                    </a:p>
                  </a:txBody>
                  <a:tcPr/>
                </a:tc>
                <a:extLst>
                  <a:ext uri="{0D108BD9-81ED-4DB2-BD59-A6C34878D82A}">
                    <a16:rowId xmlns:a16="http://schemas.microsoft.com/office/drawing/2014/main" val="3499627382"/>
                  </a:ext>
                </a:extLst>
              </a:tr>
              <a:tr h="185420">
                <a:tc>
                  <a:txBody>
                    <a:bodyPr/>
                    <a:lstStyle/>
                    <a:p>
                      <a:r>
                        <a:rPr lang="en-IN" dirty="0"/>
                        <a:t>16</a:t>
                      </a:r>
                      <a:endParaRPr lang="en-US" dirty="0"/>
                    </a:p>
                  </a:txBody>
                  <a:tcPr/>
                </a:tc>
                <a:tc>
                  <a:txBody>
                    <a:bodyPr/>
                    <a:lstStyle/>
                    <a:p>
                      <a:r>
                        <a:rPr lang="en-IN" dirty="0"/>
                        <a:t>Zero Rated Supply</a:t>
                      </a:r>
                      <a:endParaRPr lang="en-US" dirty="0"/>
                    </a:p>
                  </a:txBody>
                  <a:tcPr/>
                </a:tc>
                <a:extLst>
                  <a:ext uri="{0D108BD9-81ED-4DB2-BD59-A6C34878D82A}">
                    <a16:rowId xmlns:a16="http://schemas.microsoft.com/office/drawing/2014/main" val="2155658788"/>
                  </a:ext>
                </a:extLst>
              </a:tr>
              <a:tr h="185420">
                <a:tc>
                  <a:txBody>
                    <a:bodyPr/>
                    <a:lstStyle/>
                    <a:p>
                      <a:r>
                        <a:rPr lang="en-US" dirty="0"/>
                        <a:t>15</a:t>
                      </a:r>
                    </a:p>
                  </a:txBody>
                  <a:tcPr/>
                </a:tc>
                <a:tc>
                  <a:txBody>
                    <a:bodyPr/>
                    <a:lstStyle/>
                    <a:p>
                      <a:r>
                        <a:rPr lang="en-US" dirty="0"/>
                        <a:t>Refund to International Tourist</a:t>
                      </a:r>
                    </a:p>
                  </a:txBody>
                  <a:tcPr/>
                </a:tc>
                <a:extLst>
                  <a:ext uri="{0D108BD9-81ED-4DB2-BD59-A6C34878D82A}">
                    <a16:rowId xmlns:a16="http://schemas.microsoft.com/office/drawing/2014/main" val="1339170093"/>
                  </a:ext>
                </a:extLst>
              </a:tr>
            </a:tbl>
          </a:graphicData>
        </a:graphic>
      </p:graphicFrame>
    </p:spTree>
    <p:extLst>
      <p:ext uri="{BB962C8B-B14F-4D97-AF65-F5344CB8AC3E}">
        <p14:creationId xmlns:p14="http://schemas.microsoft.com/office/powerpoint/2010/main" val="36088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z="1800" smtClean="0"/>
              <a:t>37</a:t>
            </a:fld>
            <a:endParaRPr lang="en-US" sz="1800"/>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7" name="TextBox 6">
            <a:extLst>
              <a:ext uri="{FF2B5EF4-FFF2-40B4-BE49-F238E27FC236}">
                <a16:creationId xmlns:a16="http://schemas.microsoft.com/office/drawing/2014/main" id="{11097B48-C3E1-4180-99AD-D55422017DFB}"/>
              </a:ext>
            </a:extLst>
          </p:cNvPr>
          <p:cNvSpPr txBox="1"/>
          <p:nvPr/>
        </p:nvSpPr>
        <p:spPr>
          <a:xfrm>
            <a:off x="166254" y="96982"/>
            <a:ext cx="4752109" cy="369332"/>
          </a:xfrm>
          <a:prstGeom prst="rect">
            <a:avLst/>
          </a:prstGeom>
          <a:noFill/>
        </p:spPr>
        <p:txBody>
          <a:bodyPr wrap="square" rtlCol="0">
            <a:spAutoFit/>
          </a:bodyPr>
          <a:lstStyle/>
          <a:p>
            <a:r>
              <a:rPr lang="en-US" b="1" dirty="0"/>
              <a:t>CGST Rules 2017</a:t>
            </a:r>
          </a:p>
        </p:txBody>
      </p:sp>
      <p:graphicFrame>
        <p:nvGraphicFramePr>
          <p:cNvPr id="8" name="Table 7">
            <a:extLst>
              <a:ext uri="{FF2B5EF4-FFF2-40B4-BE49-F238E27FC236}">
                <a16:creationId xmlns:a16="http://schemas.microsoft.com/office/drawing/2014/main" id="{1CF79F76-763B-4A99-B7CF-FAEF04836A55}"/>
              </a:ext>
            </a:extLst>
          </p:cNvPr>
          <p:cNvGraphicFramePr>
            <a:graphicFrameLocks noGrp="1"/>
          </p:cNvGraphicFramePr>
          <p:nvPr>
            <p:extLst>
              <p:ext uri="{D42A27DB-BD31-4B8C-83A1-F6EECF244321}">
                <p14:modId xmlns:p14="http://schemas.microsoft.com/office/powerpoint/2010/main" val="3900592409"/>
              </p:ext>
            </p:extLst>
          </p:nvPr>
        </p:nvGraphicFramePr>
        <p:xfrm>
          <a:off x="201730" y="746300"/>
          <a:ext cx="11792001" cy="4719320"/>
        </p:xfrm>
        <a:graphic>
          <a:graphicData uri="http://schemas.openxmlformats.org/drawingml/2006/table">
            <a:tbl>
              <a:tblPr firstRow="1" bandRow="1">
                <a:tableStyleId>{93296810-A885-4BE3-A3E7-6D5BEEA58F35}</a:tableStyleId>
              </a:tblPr>
              <a:tblGrid>
                <a:gridCol w="2463569">
                  <a:extLst>
                    <a:ext uri="{9D8B030D-6E8A-4147-A177-3AD203B41FA5}">
                      <a16:colId xmlns:a16="http://schemas.microsoft.com/office/drawing/2014/main" val="3308020135"/>
                    </a:ext>
                  </a:extLst>
                </a:gridCol>
                <a:gridCol w="9328432">
                  <a:extLst>
                    <a:ext uri="{9D8B030D-6E8A-4147-A177-3AD203B41FA5}">
                      <a16:colId xmlns:a16="http://schemas.microsoft.com/office/drawing/2014/main" val="2798690328"/>
                    </a:ext>
                  </a:extLst>
                </a:gridCol>
              </a:tblGrid>
              <a:tr h="370840">
                <a:tc>
                  <a:txBody>
                    <a:bodyPr/>
                    <a:lstStyle/>
                    <a:p>
                      <a:r>
                        <a:rPr lang="en-IN" dirty="0"/>
                        <a:t>SECTION</a:t>
                      </a:r>
                      <a:endParaRPr lang="en-US" dirty="0"/>
                    </a:p>
                  </a:txBody>
                  <a:tcPr/>
                </a:tc>
                <a:tc>
                  <a:txBody>
                    <a:bodyPr/>
                    <a:lstStyle/>
                    <a:p>
                      <a:r>
                        <a:rPr lang="en-IN" dirty="0"/>
                        <a:t>DESCRIPTION</a:t>
                      </a:r>
                      <a:endParaRPr lang="en-US" dirty="0"/>
                    </a:p>
                  </a:txBody>
                  <a:tcPr/>
                </a:tc>
                <a:extLst>
                  <a:ext uri="{0D108BD9-81ED-4DB2-BD59-A6C34878D82A}">
                    <a16:rowId xmlns:a16="http://schemas.microsoft.com/office/drawing/2014/main" val="3499627382"/>
                  </a:ext>
                </a:extLst>
              </a:tr>
              <a:tr h="370840">
                <a:tc>
                  <a:txBody>
                    <a:bodyPr/>
                    <a:lstStyle/>
                    <a:p>
                      <a:r>
                        <a:rPr lang="en-IN" dirty="0"/>
                        <a:t>89</a:t>
                      </a:r>
                      <a:endParaRPr lang="en-US" dirty="0"/>
                    </a:p>
                  </a:txBody>
                  <a:tcPr/>
                </a:tc>
                <a:tc>
                  <a:txBody>
                    <a:bodyPr/>
                    <a:lstStyle/>
                    <a:p>
                      <a:r>
                        <a:rPr lang="en-US" dirty="0"/>
                        <a:t>Application for refund of tax, interest, penalty, fees or any other amount</a:t>
                      </a:r>
                    </a:p>
                  </a:txBody>
                  <a:tcPr/>
                </a:tc>
                <a:extLst>
                  <a:ext uri="{0D108BD9-81ED-4DB2-BD59-A6C34878D82A}">
                    <a16:rowId xmlns:a16="http://schemas.microsoft.com/office/drawing/2014/main" val="2155658788"/>
                  </a:ext>
                </a:extLst>
              </a:tr>
              <a:tr h="370840">
                <a:tc>
                  <a:txBody>
                    <a:bodyPr/>
                    <a:lstStyle/>
                    <a:p>
                      <a:r>
                        <a:rPr lang="en-IN" dirty="0"/>
                        <a:t>90</a:t>
                      </a:r>
                      <a:endParaRPr lang="en-US" dirty="0"/>
                    </a:p>
                  </a:txBody>
                  <a:tcPr/>
                </a:tc>
                <a:tc>
                  <a:txBody>
                    <a:bodyPr/>
                    <a:lstStyle/>
                    <a:p>
                      <a:r>
                        <a:rPr lang="en-US" dirty="0"/>
                        <a:t>Acknowledgement</a:t>
                      </a:r>
                    </a:p>
                  </a:txBody>
                  <a:tcPr/>
                </a:tc>
                <a:extLst>
                  <a:ext uri="{0D108BD9-81ED-4DB2-BD59-A6C34878D82A}">
                    <a16:rowId xmlns:a16="http://schemas.microsoft.com/office/drawing/2014/main" val="1273277199"/>
                  </a:ext>
                </a:extLst>
              </a:tr>
              <a:tr h="370840">
                <a:tc>
                  <a:txBody>
                    <a:bodyPr/>
                    <a:lstStyle/>
                    <a:p>
                      <a:r>
                        <a:rPr lang="en-IN" dirty="0"/>
                        <a:t>91</a:t>
                      </a:r>
                      <a:endParaRPr lang="en-US" dirty="0"/>
                    </a:p>
                  </a:txBody>
                  <a:tcPr/>
                </a:tc>
                <a:tc>
                  <a:txBody>
                    <a:bodyPr/>
                    <a:lstStyle/>
                    <a:p>
                      <a:r>
                        <a:rPr lang="en-US" dirty="0"/>
                        <a:t>Grant of Provisional refund</a:t>
                      </a:r>
                    </a:p>
                  </a:txBody>
                  <a:tcPr/>
                </a:tc>
                <a:extLst>
                  <a:ext uri="{0D108BD9-81ED-4DB2-BD59-A6C34878D82A}">
                    <a16:rowId xmlns:a16="http://schemas.microsoft.com/office/drawing/2014/main" val="19930543"/>
                  </a:ext>
                </a:extLst>
              </a:tr>
              <a:tr h="370840">
                <a:tc>
                  <a:txBody>
                    <a:bodyPr/>
                    <a:lstStyle/>
                    <a:p>
                      <a:r>
                        <a:rPr lang="en-IN" dirty="0"/>
                        <a:t>92</a:t>
                      </a:r>
                      <a:endParaRPr lang="en-US" dirty="0"/>
                    </a:p>
                  </a:txBody>
                  <a:tcPr/>
                </a:tc>
                <a:tc>
                  <a:txBody>
                    <a:bodyPr/>
                    <a:lstStyle/>
                    <a:p>
                      <a:r>
                        <a:rPr lang="en-US" dirty="0"/>
                        <a:t>Order Sanctioning Refund</a:t>
                      </a:r>
                    </a:p>
                  </a:txBody>
                  <a:tcPr/>
                </a:tc>
                <a:extLst>
                  <a:ext uri="{0D108BD9-81ED-4DB2-BD59-A6C34878D82A}">
                    <a16:rowId xmlns:a16="http://schemas.microsoft.com/office/drawing/2014/main" val="2309820760"/>
                  </a:ext>
                </a:extLst>
              </a:tr>
              <a:tr h="370840">
                <a:tc>
                  <a:txBody>
                    <a:bodyPr/>
                    <a:lstStyle/>
                    <a:p>
                      <a:r>
                        <a:rPr lang="en-IN" dirty="0"/>
                        <a:t>93</a:t>
                      </a:r>
                      <a:endParaRPr lang="en-US" dirty="0"/>
                    </a:p>
                  </a:txBody>
                  <a:tcPr/>
                </a:tc>
                <a:tc>
                  <a:txBody>
                    <a:bodyPr/>
                    <a:lstStyle/>
                    <a:p>
                      <a:r>
                        <a:rPr lang="en-US" dirty="0"/>
                        <a:t>Credit of the amount of rejected refund claim</a:t>
                      </a:r>
                    </a:p>
                  </a:txBody>
                  <a:tcPr/>
                </a:tc>
                <a:extLst>
                  <a:ext uri="{0D108BD9-81ED-4DB2-BD59-A6C34878D82A}">
                    <a16:rowId xmlns:a16="http://schemas.microsoft.com/office/drawing/2014/main" val="1818222256"/>
                  </a:ext>
                </a:extLst>
              </a:tr>
              <a:tr h="370840">
                <a:tc>
                  <a:txBody>
                    <a:bodyPr/>
                    <a:lstStyle/>
                    <a:p>
                      <a:pPr marL="0" algn="l" defTabSz="914400" rtl="0" eaLnBrk="1" latinLnBrk="0" hangingPunct="1"/>
                      <a:r>
                        <a:rPr lang="en-IN" sz="1800" kern="1200" dirty="0"/>
                        <a:t>94</a:t>
                      </a:r>
                      <a:endParaRPr lang="en-US" sz="1800" kern="1200" dirty="0">
                        <a:solidFill>
                          <a:schemeClr val="dk1"/>
                        </a:solidFill>
                        <a:latin typeface="+mn-lt"/>
                        <a:ea typeface="+mn-ea"/>
                        <a:cs typeface="+mn-cs"/>
                      </a:endParaRPr>
                    </a:p>
                  </a:txBody>
                  <a:tcPr/>
                </a:tc>
                <a:tc>
                  <a:txBody>
                    <a:bodyPr/>
                    <a:lstStyle/>
                    <a:p>
                      <a:r>
                        <a:rPr lang="en-US" dirty="0"/>
                        <a:t>Order sanctioning interest on delayed refunds</a:t>
                      </a:r>
                      <a:endParaRPr lang="en-US" baseline="30000" dirty="0"/>
                    </a:p>
                  </a:txBody>
                  <a:tcPr/>
                </a:tc>
                <a:extLst>
                  <a:ext uri="{0D108BD9-81ED-4DB2-BD59-A6C34878D82A}">
                    <a16:rowId xmlns:a16="http://schemas.microsoft.com/office/drawing/2014/main" val="3550049230"/>
                  </a:ext>
                </a:extLst>
              </a:tr>
              <a:tr h="370840">
                <a:tc>
                  <a:txBody>
                    <a:bodyPr/>
                    <a:lstStyle/>
                    <a:p>
                      <a:pPr marL="0" algn="l" defTabSz="914400" rtl="0" eaLnBrk="1" latinLnBrk="0" hangingPunct="1"/>
                      <a:r>
                        <a:rPr lang="en-IN" sz="1800" kern="1200" dirty="0"/>
                        <a:t>95</a:t>
                      </a:r>
                      <a:endParaRPr lang="en-US" sz="1800" kern="1200" dirty="0">
                        <a:solidFill>
                          <a:schemeClr val="dk1"/>
                        </a:solidFill>
                        <a:latin typeface="+mn-lt"/>
                        <a:ea typeface="+mn-ea"/>
                        <a:cs typeface="+mn-cs"/>
                      </a:endParaRPr>
                    </a:p>
                  </a:txBody>
                  <a:tcPr/>
                </a:tc>
                <a:tc>
                  <a:txBody>
                    <a:bodyPr/>
                    <a:lstStyle/>
                    <a:p>
                      <a:r>
                        <a:rPr lang="en-US" dirty="0"/>
                        <a:t>Refund of tax to certain persons</a:t>
                      </a:r>
                      <a:endParaRPr lang="en-US" baseline="30000" dirty="0"/>
                    </a:p>
                  </a:txBody>
                  <a:tcPr/>
                </a:tc>
                <a:extLst>
                  <a:ext uri="{0D108BD9-81ED-4DB2-BD59-A6C34878D82A}">
                    <a16:rowId xmlns:a16="http://schemas.microsoft.com/office/drawing/2014/main" val="3335892708"/>
                  </a:ext>
                </a:extLst>
              </a:tr>
              <a:tr h="370840">
                <a:tc>
                  <a:txBody>
                    <a:bodyPr/>
                    <a:lstStyle/>
                    <a:p>
                      <a:pPr marL="0" algn="l" defTabSz="914400" rtl="0" eaLnBrk="1" latinLnBrk="0" hangingPunct="1"/>
                      <a:r>
                        <a:rPr lang="en-IN" sz="1800" kern="1200" dirty="0"/>
                        <a:t>96</a:t>
                      </a:r>
                      <a:endParaRPr lang="en-US" sz="1800" kern="1200" dirty="0">
                        <a:solidFill>
                          <a:schemeClr val="dk1"/>
                        </a:solidFill>
                        <a:latin typeface="+mn-lt"/>
                        <a:ea typeface="+mn-ea"/>
                        <a:cs typeface="+mn-cs"/>
                      </a:endParaRPr>
                    </a:p>
                  </a:txBody>
                  <a:tcPr/>
                </a:tc>
                <a:tc>
                  <a:txBody>
                    <a:bodyPr/>
                    <a:lstStyle/>
                    <a:p>
                      <a:r>
                        <a:rPr lang="en-US" dirty="0"/>
                        <a:t>Refund of integrated tax paid on goods exported out of India</a:t>
                      </a:r>
                      <a:endParaRPr lang="en-US" baseline="30000" dirty="0"/>
                    </a:p>
                  </a:txBody>
                  <a:tcPr/>
                </a:tc>
                <a:extLst>
                  <a:ext uri="{0D108BD9-81ED-4DB2-BD59-A6C34878D82A}">
                    <a16:rowId xmlns:a16="http://schemas.microsoft.com/office/drawing/2014/main" val="296213818"/>
                  </a:ext>
                </a:extLst>
              </a:tr>
              <a:tr h="370840">
                <a:tc>
                  <a:txBody>
                    <a:bodyPr/>
                    <a:lstStyle/>
                    <a:p>
                      <a:pPr marL="0" algn="l" defTabSz="914400" rtl="0" eaLnBrk="1" latinLnBrk="0" hangingPunct="1"/>
                      <a:r>
                        <a:rPr lang="en-IN" sz="1800" kern="1200" dirty="0"/>
                        <a:t>96A</a:t>
                      </a:r>
                      <a:endParaRPr lang="en-US" sz="1800" kern="1200" dirty="0">
                        <a:solidFill>
                          <a:schemeClr val="dk1"/>
                        </a:solidFill>
                        <a:latin typeface="+mn-lt"/>
                        <a:ea typeface="+mn-ea"/>
                        <a:cs typeface="+mn-cs"/>
                      </a:endParaRPr>
                    </a:p>
                  </a:txBody>
                  <a:tcPr/>
                </a:tc>
                <a:tc>
                  <a:txBody>
                    <a:bodyPr/>
                    <a:lstStyle/>
                    <a:p>
                      <a:r>
                        <a:rPr lang="en-US" dirty="0"/>
                        <a:t>Refund of integrated tax paid on export of goods or services under bond or Letter of Undertaking</a:t>
                      </a:r>
                      <a:endParaRPr lang="en-US" baseline="30000" dirty="0"/>
                    </a:p>
                  </a:txBody>
                  <a:tcPr/>
                </a:tc>
                <a:extLst>
                  <a:ext uri="{0D108BD9-81ED-4DB2-BD59-A6C34878D82A}">
                    <a16:rowId xmlns:a16="http://schemas.microsoft.com/office/drawing/2014/main" val="1825935230"/>
                  </a:ext>
                </a:extLst>
              </a:tr>
              <a:tr h="370840">
                <a:tc>
                  <a:txBody>
                    <a:bodyPr/>
                    <a:lstStyle/>
                    <a:p>
                      <a:pPr marL="0" algn="l" defTabSz="914400" rtl="0" eaLnBrk="1" latinLnBrk="0" hangingPunct="1"/>
                      <a:r>
                        <a:rPr lang="en-IN" sz="1800" kern="1200" dirty="0"/>
                        <a:t>97</a:t>
                      </a:r>
                      <a:endParaRPr lang="en-US" sz="1800" kern="1200" dirty="0">
                        <a:solidFill>
                          <a:schemeClr val="dk1"/>
                        </a:solidFill>
                        <a:latin typeface="+mn-lt"/>
                        <a:ea typeface="+mn-ea"/>
                        <a:cs typeface="+mn-cs"/>
                      </a:endParaRPr>
                    </a:p>
                  </a:txBody>
                  <a:tcPr/>
                </a:tc>
                <a:tc>
                  <a:txBody>
                    <a:bodyPr/>
                    <a:lstStyle/>
                    <a:p>
                      <a:r>
                        <a:rPr lang="en-US" dirty="0"/>
                        <a:t>Consumer Welfare Fund</a:t>
                      </a:r>
                      <a:endParaRPr lang="en-US" baseline="30000" dirty="0"/>
                    </a:p>
                  </a:txBody>
                  <a:tcPr/>
                </a:tc>
                <a:extLst>
                  <a:ext uri="{0D108BD9-81ED-4DB2-BD59-A6C34878D82A}">
                    <a16:rowId xmlns:a16="http://schemas.microsoft.com/office/drawing/2014/main" val="1727132444"/>
                  </a:ext>
                </a:extLst>
              </a:tr>
              <a:tr h="370840">
                <a:tc>
                  <a:txBody>
                    <a:bodyPr/>
                    <a:lstStyle/>
                    <a:p>
                      <a:pPr marL="0" algn="l" defTabSz="914400" rtl="0" eaLnBrk="1" latinLnBrk="0" hangingPunct="1"/>
                      <a:r>
                        <a:rPr lang="en-IN" sz="1800" kern="1200" dirty="0"/>
                        <a:t>97A</a:t>
                      </a:r>
                      <a:endParaRPr lang="en-US" sz="1800" kern="1200" dirty="0">
                        <a:solidFill>
                          <a:schemeClr val="dk1"/>
                        </a:solidFill>
                        <a:latin typeface="+mn-lt"/>
                        <a:ea typeface="+mn-ea"/>
                        <a:cs typeface="+mn-cs"/>
                      </a:endParaRPr>
                    </a:p>
                  </a:txBody>
                  <a:tcPr/>
                </a:tc>
                <a:tc>
                  <a:txBody>
                    <a:bodyPr/>
                    <a:lstStyle/>
                    <a:p>
                      <a:r>
                        <a:rPr lang="en-US" dirty="0"/>
                        <a:t>Manual filing and processing</a:t>
                      </a:r>
                      <a:endParaRPr lang="en-US" baseline="30000" dirty="0"/>
                    </a:p>
                  </a:txBody>
                  <a:tcPr/>
                </a:tc>
                <a:extLst>
                  <a:ext uri="{0D108BD9-81ED-4DB2-BD59-A6C34878D82A}">
                    <a16:rowId xmlns:a16="http://schemas.microsoft.com/office/drawing/2014/main" val="2789004519"/>
                  </a:ext>
                </a:extLst>
              </a:tr>
            </a:tbl>
          </a:graphicData>
        </a:graphic>
      </p:graphicFrame>
    </p:spTree>
    <p:extLst>
      <p:ext uri="{BB962C8B-B14F-4D97-AF65-F5344CB8AC3E}">
        <p14:creationId xmlns:p14="http://schemas.microsoft.com/office/powerpoint/2010/main" val="82754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z="1800" smtClean="0"/>
              <a:t>38</a:t>
            </a:fld>
            <a:endParaRPr lang="en-US" sz="1800"/>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7" name="TextBox 6">
            <a:extLst>
              <a:ext uri="{FF2B5EF4-FFF2-40B4-BE49-F238E27FC236}">
                <a16:creationId xmlns:a16="http://schemas.microsoft.com/office/drawing/2014/main" id="{11097B48-C3E1-4180-99AD-D55422017DFB}"/>
              </a:ext>
            </a:extLst>
          </p:cNvPr>
          <p:cNvSpPr txBox="1"/>
          <p:nvPr/>
        </p:nvSpPr>
        <p:spPr>
          <a:xfrm>
            <a:off x="166254" y="96982"/>
            <a:ext cx="4752109" cy="369332"/>
          </a:xfrm>
          <a:prstGeom prst="rect">
            <a:avLst/>
          </a:prstGeom>
          <a:noFill/>
        </p:spPr>
        <p:txBody>
          <a:bodyPr wrap="square" rtlCol="0">
            <a:spAutoFit/>
          </a:bodyPr>
          <a:lstStyle/>
          <a:p>
            <a:r>
              <a:rPr lang="en-US" b="1" dirty="0"/>
              <a:t>REFUND FORMS</a:t>
            </a:r>
          </a:p>
        </p:txBody>
      </p:sp>
      <p:graphicFrame>
        <p:nvGraphicFramePr>
          <p:cNvPr id="4" name="Table 3">
            <a:extLst>
              <a:ext uri="{FF2B5EF4-FFF2-40B4-BE49-F238E27FC236}">
                <a16:creationId xmlns:a16="http://schemas.microsoft.com/office/drawing/2014/main" id="{CBB651E0-BF4C-4840-8F59-F49E6ED52996}"/>
              </a:ext>
            </a:extLst>
          </p:cNvPr>
          <p:cNvGraphicFramePr>
            <a:graphicFrameLocks noGrp="1"/>
          </p:cNvGraphicFramePr>
          <p:nvPr>
            <p:extLst>
              <p:ext uri="{D42A27DB-BD31-4B8C-83A1-F6EECF244321}">
                <p14:modId xmlns:p14="http://schemas.microsoft.com/office/powerpoint/2010/main" val="614404240"/>
              </p:ext>
            </p:extLst>
          </p:nvPr>
        </p:nvGraphicFramePr>
        <p:xfrm>
          <a:off x="360218" y="692728"/>
          <a:ext cx="11402291" cy="5692158"/>
        </p:xfrm>
        <a:graphic>
          <a:graphicData uri="http://schemas.openxmlformats.org/drawingml/2006/table">
            <a:tbl>
              <a:tblPr firstRow="1" firstCol="1" bandRow="1">
                <a:tableStyleId>{5C22544A-7EE6-4342-B048-85BDC9FD1C3A}</a:tableStyleId>
              </a:tblPr>
              <a:tblGrid>
                <a:gridCol w="2518260">
                  <a:extLst>
                    <a:ext uri="{9D8B030D-6E8A-4147-A177-3AD203B41FA5}">
                      <a16:colId xmlns:a16="http://schemas.microsoft.com/office/drawing/2014/main" val="1366724433"/>
                    </a:ext>
                  </a:extLst>
                </a:gridCol>
                <a:gridCol w="8884031">
                  <a:extLst>
                    <a:ext uri="{9D8B030D-6E8A-4147-A177-3AD203B41FA5}">
                      <a16:colId xmlns:a16="http://schemas.microsoft.com/office/drawing/2014/main" val="1938550929"/>
                    </a:ext>
                  </a:extLst>
                </a:gridCol>
              </a:tblGrid>
              <a:tr h="403331">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Refund Forms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Description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1145966699"/>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Application for Refund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2705239284"/>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GST-RFD-01A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Application for Refund (Manual)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2892727035"/>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GST-RFD-01B</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Refund order details (Manual)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1761386235"/>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Acknowledgement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3422350342"/>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Deficiency Memo</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3370754113"/>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GST-RFD-04</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Provisional Refund Order</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1378260565"/>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Payment Advice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2867352930"/>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Refund sanction/Rejection Order</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3086646877"/>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Order for Complete adjustment of sanctioned refund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61420514"/>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Notice for rejection of application for refund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3889983952"/>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GST-RFD-09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Reply to show cause notice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2141742479"/>
                  </a:ext>
                </a:extLst>
              </a:tr>
              <a:tr h="592135">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GST-RFD-10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Application for Refund by any specialized agency of UN or any Multilateral Financial Institution and Organization, Consulate or Embassy of foreign countries, etc.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99237956"/>
                  </a:ext>
                </a:extLst>
              </a:tr>
              <a:tr h="391391">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GST-RFD-11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Furnishing of bond or Letter of Undertaking for export of goods or services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8695" marR="58695" marT="0" marB="0"/>
                </a:tc>
                <a:extLst>
                  <a:ext uri="{0D108BD9-81ED-4DB2-BD59-A6C34878D82A}">
                    <a16:rowId xmlns:a16="http://schemas.microsoft.com/office/drawing/2014/main" val="1441792370"/>
                  </a:ext>
                </a:extLst>
              </a:tr>
            </a:tbl>
          </a:graphicData>
        </a:graphic>
      </p:graphicFrame>
    </p:spTree>
    <p:extLst>
      <p:ext uri="{BB962C8B-B14F-4D97-AF65-F5344CB8AC3E}">
        <p14:creationId xmlns:p14="http://schemas.microsoft.com/office/powerpoint/2010/main" val="16967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ICE-GATE REGISTRATION</a:t>
            </a:r>
          </a:p>
        </p:txBody>
      </p:sp>
    </p:spTree>
    <p:extLst>
      <p:ext uri="{BB962C8B-B14F-4D97-AF65-F5344CB8AC3E}">
        <p14:creationId xmlns:p14="http://schemas.microsoft.com/office/powerpoint/2010/main" val="409158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4</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5" name="Diagram 4">
            <a:extLst>
              <a:ext uri="{FF2B5EF4-FFF2-40B4-BE49-F238E27FC236}">
                <a16:creationId xmlns:a16="http://schemas.microsoft.com/office/drawing/2014/main" id="{EE32F156-5DCB-43B7-A4E5-192FC6B2B93B}"/>
              </a:ext>
            </a:extLst>
          </p:cNvPr>
          <p:cNvGraphicFramePr/>
          <p:nvPr>
            <p:extLst>
              <p:ext uri="{D42A27DB-BD31-4B8C-83A1-F6EECF244321}">
                <p14:modId xmlns:p14="http://schemas.microsoft.com/office/powerpoint/2010/main" val="833092052"/>
              </p:ext>
            </p:extLst>
          </p:nvPr>
        </p:nvGraphicFramePr>
        <p:xfrm>
          <a:off x="1219200" y="817418"/>
          <a:ext cx="9989126" cy="527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20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en-US" sz="1800" b="0" i="0" u="none" strike="noStrike" kern="1200" cap="none" spc="0" normalizeH="0" baseline="0" noProof="0" smtClean="0">
                <a:ln>
                  <a:noFill/>
                </a:ln>
                <a:solidFill>
                  <a:srgbClr val="514843">
                    <a:lumMod val="75000"/>
                  </a:srgbClr>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srgbClr val="514843">
                  <a:lumMod val="75000"/>
                </a:srgbClr>
              </a:solidFill>
              <a:effectLst/>
              <a:uLnTx/>
              <a:uFillTx/>
              <a:latin typeface="Euphemia"/>
              <a:ea typeface="+mn-ea"/>
              <a:cs typeface="+mn-cs"/>
            </a:endParaRPr>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4" name="Object 3">
            <a:extLst>
              <a:ext uri="{FF2B5EF4-FFF2-40B4-BE49-F238E27FC236}">
                <a16:creationId xmlns:a16="http://schemas.microsoft.com/office/drawing/2014/main" id="{EEBE4951-7B7B-4010-99F6-A047508A34BE}"/>
              </a:ext>
            </a:extLst>
          </p:cNvPr>
          <p:cNvGraphicFramePr>
            <a:graphicFrameLocks noChangeAspect="1"/>
          </p:cNvGraphicFramePr>
          <p:nvPr>
            <p:extLst>
              <p:ext uri="{D42A27DB-BD31-4B8C-83A1-F6EECF244321}">
                <p14:modId xmlns:p14="http://schemas.microsoft.com/office/powerpoint/2010/main" val="1548717820"/>
              </p:ext>
            </p:extLst>
          </p:nvPr>
        </p:nvGraphicFramePr>
        <p:xfrm>
          <a:off x="1731818" y="855663"/>
          <a:ext cx="7793182" cy="5143500"/>
        </p:xfrm>
        <a:graphic>
          <a:graphicData uri="http://schemas.openxmlformats.org/presentationml/2006/ole">
            <mc:AlternateContent xmlns:mc="http://schemas.openxmlformats.org/markup-compatibility/2006">
              <mc:Choice xmlns:v="urn:schemas-microsoft-com:vml" Requires="v">
                <p:oleObj spid="_x0000_s7170" name="Acrobat Document" r:id="rId4" imgW="6857848" imgH="5143314" progId="AcroExch.Document.7">
                  <p:link updateAutomatic="1"/>
                </p:oleObj>
              </mc:Choice>
              <mc:Fallback>
                <p:oleObj name="Acrobat Document" r:id="rId4" imgW="6857848" imgH="5143314" progId="AcroExch.Document.7">
                  <p:link updateAutomatic="1"/>
                  <p:pic>
                    <p:nvPicPr>
                      <p:cNvPr id="0" name=""/>
                      <p:cNvPicPr/>
                      <p:nvPr/>
                    </p:nvPicPr>
                    <p:blipFill>
                      <a:blip r:embed="rId5"/>
                      <a:stretch>
                        <a:fillRect/>
                      </a:stretch>
                    </p:blipFill>
                    <p:spPr>
                      <a:xfrm>
                        <a:off x="1731818" y="855663"/>
                        <a:ext cx="7793182" cy="5143500"/>
                      </a:xfrm>
                      <a:prstGeom prst="rect">
                        <a:avLst/>
                      </a:prstGeom>
                    </p:spPr>
                  </p:pic>
                </p:oleObj>
              </mc:Fallback>
            </mc:AlternateContent>
          </a:graphicData>
        </a:graphic>
      </p:graphicFrame>
    </p:spTree>
    <p:extLst>
      <p:ext uri="{BB962C8B-B14F-4D97-AF65-F5344CB8AC3E}">
        <p14:creationId xmlns:p14="http://schemas.microsoft.com/office/powerpoint/2010/main" val="4759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REFUND –Deemed Export</a:t>
            </a:r>
          </a:p>
        </p:txBody>
      </p:sp>
    </p:spTree>
    <p:extLst>
      <p:ext uri="{BB962C8B-B14F-4D97-AF65-F5344CB8AC3E}">
        <p14:creationId xmlns:p14="http://schemas.microsoft.com/office/powerpoint/2010/main" val="25359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42</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Title 12">
            <a:extLst>
              <a:ext uri="{FF2B5EF4-FFF2-40B4-BE49-F238E27FC236}">
                <a16:creationId xmlns:a16="http://schemas.microsoft.com/office/drawing/2014/main" id="{DD846DB5-DDEF-4AEE-880E-EE1364AD49F2}"/>
              </a:ext>
            </a:extLst>
          </p:cNvPr>
          <p:cNvSpPr txBox="1">
            <a:spLocks/>
          </p:cNvSpPr>
          <p:nvPr/>
        </p:nvSpPr>
        <p:spPr>
          <a:xfrm>
            <a:off x="135082" y="381000"/>
            <a:ext cx="9980682" cy="1096962"/>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dirty="0"/>
              <a:t>Meaning of Deemed Export</a:t>
            </a:r>
          </a:p>
        </p:txBody>
      </p:sp>
      <p:sp>
        <p:nvSpPr>
          <p:cNvPr id="5" name="TextBox 4">
            <a:extLst>
              <a:ext uri="{FF2B5EF4-FFF2-40B4-BE49-F238E27FC236}">
                <a16:creationId xmlns:a16="http://schemas.microsoft.com/office/drawing/2014/main" id="{097ED27A-4C72-4125-B790-0BF4C45732F7}"/>
              </a:ext>
            </a:extLst>
          </p:cNvPr>
          <p:cNvSpPr txBox="1"/>
          <p:nvPr/>
        </p:nvSpPr>
        <p:spPr>
          <a:xfrm>
            <a:off x="342900" y="1374774"/>
            <a:ext cx="9980682" cy="1723549"/>
          </a:xfrm>
          <a:prstGeom prst="rect">
            <a:avLst/>
          </a:prstGeom>
          <a:noFill/>
        </p:spPr>
        <p:txBody>
          <a:bodyPr wrap="square" rtlCol="0">
            <a:spAutoFit/>
          </a:bodyPr>
          <a:lstStyle/>
          <a:p>
            <a:r>
              <a:rPr lang="en-US" sz="2200" u="sng" dirty="0">
                <a:latin typeface="Arial" panose="020B0604020202020204" pitchFamily="34" charset="0"/>
                <a:cs typeface="Arial" panose="020B0604020202020204" pitchFamily="34" charset="0"/>
              </a:rPr>
              <a:t>Section 2(39) of CGST Act 2017-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“deemed exports” means such supplies of goods as may be notified under section 147;</a:t>
            </a:r>
          </a:p>
          <a:p>
            <a:endParaRPr lang="en-US" dirty="0"/>
          </a:p>
        </p:txBody>
      </p:sp>
      <p:sp>
        <p:nvSpPr>
          <p:cNvPr id="6" name="Rectangle 5">
            <a:extLst>
              <a:ext uri="{FF2B5EF4-FFF2-40B4-BE49-F238E27FC236}">
                <a16:creationId xmlns:a16="http://schemas.microsoft.com/office/drawing/2014/main" id="{2D2AA62A-77E5-43DD-A388-E0BC87D5AC0F}"/>
              </a:ext>
            </a:extLst>
          </p:cNvPr>
          <p:cNvSpPr/>
          <p:nvPr/>
        </p:nvSpPr>
        <p:spPr>
          <a:xfrm>
            <a:off x="484909" y="3646438"/>
            <a:ext cx="10252363" cy="2123658"/>
          </a:xfrm>
          <a:prstGeom prst="rect">
            <a:avLst/>
          </a:prstGeom>
        </p:spPr>
        <p:txBody>
          <a:bodyPr wrap="square">
            <a:spAutoFit/>
          </a:bodyPr>
          <a:lstStyle/>
          <a:p>
            <a:pPr algn="just"/>
            <a:r>
              <a:rPr lang="en-US" sz="2200" b="1" u="sng" dirty="0">
                <a:latin typeface="Arial" panose="020B0604020202020204" pitchFamily="34" charset="0"/>
                <a:cs typeface="Arial" panose="020B0604020202020204" pitchFamily="34" charset="0"/>
              </a:rPr>
              <a:t>Section 147 of CGST Act</a:t>
            </a:r>
            <a:r>
              <a:rPr lang="en-US" sz="2200" dirty="0">
                <a:latin typeface="Arial" panose="020B0604020202020204" pitchFamily="34" charset="0"/>
                <a:cs typeface="Arial" panose="020B0604020202020204" pitchFamily="34" charset="0"/>
              </a:rPr>
              <a:t> :-</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The Government may, on the recommendations of the Council, notify certain supplies of goods as deemed exports, where goods supplied do not leave India, and </a:t>
            </a:r>
            <a:r>
              <a:rPr lang="en-US" sz="2200" b="1" dirty="0">
                <a:latin typeface="Arial" panose="020B0604020202020204" pitchFamily="34" charset="0"/>
                <a:cs typeface="Arial" panose="020B0604020202020204" pitchFamily="34" charset="0"/>
              </a:rPr>
              <a:t>payment for such supplies is received either in Indian rupees or in convertible foreign exchange, if such goods are manufactured in India</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3310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43</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Title 12">
            <a:extLst>
              <a:ext uri="{FF2B5EF4-FFF2-40B4-BE49-F238E27FC236}">
                <a16:creationId xmlns:a16="http://schemas.microsoft.com/office/drawing/2014/main" id="{1B325740-2200-4C0F-A16E-0FDF3D3C3BC6}"/>
              </a:ext>
            </a:extLst>
          </p:cNvPr>
          <p:cNvSpPr txBox="1">
            <a:spLocks/>
          </p:cNvSpPr>
          <p:nvPr/>
        </p:nvSpPr>
        <p:spPr>
          <a:xfrm>
            <a:off x="245918" y="242455"/>
            <a:ext cx="9980682" cy="755072"/>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a:t>Supplies to be Deemed Export</a:t>
            </a:r>
            <a:endParaRPr lang="en-US" dirty="0"/>
          </a:p>
        </p:txBody>
      </p:sp>
      <p:sp>
        <p:nvSpPr>
          <p:cNvPr id="5" name="TextBox 4">
            <a:extLst>
              <a:ext uri="{FF2B5EF4-FFF2-40B4-BE49-F238E27FC236}">
                <a16:creationId xmlns:a16="http://schemas.microsoft.com/office/drawing/2014/main" id="{FFBD2B05-5453-4A72-B90F-3CC0DC3D5A79}"/>
              </a:ext>
            </a:extLst>
          </p:cNvPr>
          <p:cNvSpPr txBox="1"/>
          <p:nvPr/>
        </p:nvSpPr>
        <p:spPr>
          <a:xfrm>
            <a:off x="471055" y="1413164"/>
            <a:ext cx="10875244" cy="4832092"/>
          </a:xfrm>
          <a:prstGeom prst="rect">
            <a:avLst/>
          </a:prstGeom>
          <a:noFill/>
        </p:spPr>
        <p:txBody>
          <a:bodyPr wrap="square" rtlCol="0">
            <a:spAutoFit/>
          </a:bodyPr>
          <a:lstStyle/>
          <a:p>
            <a:pPr algn="just"/>
            <a:r>
              <a:rPr lang="en-US" sz="2200" b="1" u="sng" dirty="0">
                <a:latin typeface="Arial" panose="020B0604020202020204" pitchFamily="34" charset="0"/>
                <a:cs typeface="Arial" panose="020B0604020202020204" pitchFamily="34" charset="0"/>
              </a:rPr>
              <a:t>Notification no. 48/2017 of Central Tax dated 18/10/2017</a:t>
            </a:r>
          </a:p>
          <a:p>
            <a:pPr marL="342900" indent="-342900" algn="just">
              <a:buAutoNum type="arabicPeriod"/>
            </a:pPr>
            <a:endParaRPr lang="en-US" sz="2200" dirty="0">
              <a:latin typeface="Arial" panose="020B0604020202020204" pitchFamily="34" charset="0"/>
              <a:cs typeface="Arial" panose="020B0604020202020204" pitchFamily="34" charset="0"/>
            </a:endParaRPr>
          </a:p>
          <a:p>
            <a:pPr marL="342900" indent="-342900" algn="just">
              <a:buAutoNum type="arabicPeriod"/>
            </a:pPr>
            <a:r>
              <a:rPr lang="en-US" sz="2200" dirty="0">
                <a:latin typeface="Arial" panose="020B0604020202020204" pitchFamily="34" charset="0"/>
                <a:cs typeface="Arial" panose="020B0604020202020204" pitchFamily="34" charset="0"/>
              </a:rPr>
              <a:t>Supply of goods by a registered person </a:t>
            </a:r>
            <a:r>
              <a:rPr lang="en-US" sz="2200" b="1" dirty="0">
                <a:latin typeface="Arial" panose="020B0604020202020204" pitchFamily="34" charset="0"/>
                <a:cs typeface="Arial" panose="020B0604020202020204" pitchFamily="34" charset="0"/>
              </a:rPr>
              <a:t>against Advance </a:t>
            </a:r>
            <a:r>
              <a:rPr lang="en-US" sz="2200" b="1" dirty="0" err="1">
                <a:latin typeface="Arial" panose="020B0604020202020204" pitchFamily="34" charset="0"/>
                <a:cs typeface="Arial" panose="020B0604020202020204" pitchFamily="34" charset="0"/>
              </a:rPr>
              <a:t>Authorisation</a:t>
            </a:r>
            <a:r>
              <a:rPr lang="en-US" sz="2200" b="1" dirty="0">
                <a:latin typeface="Arial" panose="020B0604020202020204" pitchFamily="34" charset="0"/>
                <a:cs typeface="Arial" panose="020B0604020202020204" pitchFamily="34" charset="0"/>
              </a:rPr>
              <a:t> </a:t>
            </a:r>
          </a:p>
          <a:p>
            <a:pPr algn="just"/>
            <a:r>
              <a:rPr lang="en-US" sz="2200" b="1" dirty="0">
                <a:latin typeface="Arial" panose="020B0604020202020204" pitchFamily="34" charset="0"/>
                <a:cs typeface="Arial" panose="020B0604020202020204" pitchFamily="34" charset="0"/>
              </a:rPr>
              <a:t>     (Chapter 4 of FTP) </a:t>
            </a:r>
          </a:p>
          <a:p>
            <a:pPr marL="342900" indent="-342900" algn="just">
              <a:buAutoNum type="arabicPeriod"/>
            </a:pPr>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2.  Supply of capital goods by a registered person </a:t>
            </a:r>
            <a:r>
              <a:rPr lang="en-US" sz="2200" b="1" dirty="0">
                <a:latin typeface="Arial" panose="020B0604020202020204" pitchFamily="34" charset="0"/>
                <a:cs typeface="Arial" panose="020B0604020202020204" pitchFamily="34" charset="0"/>
              </a:rPr>
              <a:t>against Export Promotion Capital</a:t>
            </a:r>
          </a:p>
          <a:p>
            <a:pPr algn="just"/>
            <a:r>
              <a:rPr lang="en-US" sz="2200" b="1" dirty="0">
                <a:latin typeface="Arial" panose="020B0604020202020204" pitchFamily="34" charset="0"/>
                <a:cs typeface="Arial" panose="020B0604020202020204" pitchFamily="34" charset="0"/>
              </a:rPr>
              <a:t>     Goods </a:t>
            </a:r>
            <a:r>
              <a:rPr lang="en-US" sz="2200" b="1" dirty="0" err="1">
                <a:latin typeface="Arial" panose="020B0604020202020204" pitchFamily="34" charset="0"/>
                <a:cs typeface="Arial" panose="020B0604020202020204" pitchFamily="34" charset="0"/>
              </a:rPr>
              <a:t>Authorisation</a:t>
            </a:r>
            <a:r>
              <a:rPr lang="en-US" sz="2200" b="1" dirty="0">
                <a:latin typeface="Arial" panose="020B0604020202020204" pitchFamily="34" charset="0"/>
                <a:cs typeface="Arial" panose="020B0604020202020204" pitchFamily="34" charset="0"/>
              </a:rPr>
              <a:t> (Chapter 5 of FTP)</a:t>
            </a:r>
          </a:p>
          <a:p>
            <a:pPr algn="just"/>
            <a:endParaRPr lang="en-US" sz="2200" dirty="0">
              <a:latin typeface="Arial" panose="020B0604020202020204" pitchFamily="34" charset="0"/>
              <a:cs typeface="Arial" panose="020B0604020202020204" pitchFamily="34" charset="0"/>
            </a:endParaRPr>
          </a:p>
          <a:p>
            <a:pPr marL="457200" indent="-457200" algn="just">
              <a:buAutoNum type="arabicPeriod" startAt="3"/>
            </a:pPr>
            <a:r>
              <a:rPr lang="en-US" sz="2200" dirty="0">
                <a:latin typeface="Arial" panose="020B0604020202020204" pitchFamily="34" charset="0"/>
                <a:cs typeface="Arial" panose="020B0604020202020204" pitchFamily="34" charset="0"/>
              </a:rPr>
              <a:t>Supply of goods by a registered person </a:t>
            </a:r>
            <a:r>
              <a:rPr lang="en-US" sz="2200" b="1" dirty="0">
                <a:latin typeface="Arial" panose="020B0604020202020204" pitchFamily="34" charset="0"/>
                <a:cs typeface="Arial" panose="020B0604020202020204" pitchFamily="34" charset="0"/>
              </a:rPr>
              <a:t>to Export Oriented Unit</a:t>
            </a:r>
          </a:p>
          <a:p>
            <a:pPr algn="just"/>
            <a:r>
              <a:rPr lang="en-US" sz="2200" b="1" dirty="0">
                <a:latin typeface="Arial" panose="020B0604020202020204" pitchFamily="34" charset="0"/>
                <a:cs typeface="Arial" panose="020B0604020202020204" pitchFamily="34" charset="0"/>
              </a:rPr>
              <a:t>     (Chapter 6 of FTP)      </a:t>
            </a:r>
          </a:p>
          <a:p>
            <a:pPr marL="457200" indent="-457200" algn="just">
              <a:buAutoNum type="arabicPeriod" startAt="3"/>
            </a:pPr>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4.  </a:t>
            </a:r>
            <a:r>
              <a:rPr lang="en-US" sz="2200" b="1" dirty="0">
                <a:latin typeface="Arial" panose="020B0604020202020204" pitchFamily="34" charset="0"/>
                <a:cs typeface="Arial" panose="020B0604020202020204" pitchFamily="34" charset="0"/>
              </a:rPr>
              <a:t>Supply of gold by a bank or Public Sector Undertaking</a:t>
            </a:r>
            <a:r>
              <a:rPr lang="en-US" sz="2200" dirty="0">
                <a:latin typeface="Arial" panose="020B0604020202020204" pitchFamily="34" charset="0"/>
                <a:cs typeface="Arial" panose="020B0604020202020204" pitchFamily="34" charset="0"/>
              </a:rPr>
              <a:t> specified in the notification No. 50/2017-Customs, dated the 30th June, 2017 (as amended) against Advance </a:t>
            </a:r>
            <a:r>
              <a:rPr lang="en-US" sz="2200" dirty="0" err="1">
                <a:latin typeface="Arial" panose="020B0604020202020204" pitchFamily="34" charset="0"/>
                <a:cs typeface="Arial" panose="020B0604020202020204" pitchFamily="34" charset="0"/>
              </a:rPr>
              <a:t>Authorisation</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1045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44</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4" name="Title 12">
            <a:extLst>
              <a:ext uri="{FF2B5EF4-FFF2-40B4-BE49-F238E27FC236}">
                <a16:creationId xmlns:a16="http://schemas.microsoft.com/office/drawing/2014/main" id="{843FCB74-30CC-4A43-8678-A4D4ABF5673E}"/>
              </a:ext>
            </a:extLst>
          </p:cNvPr>
          <p:cNvSpPr txBox="1">
            <a:spLocks/>
          </p:cNvSpPr>
          <p:nvPr/>
        </p:nvSpPr>
        <p:spPr>
          <a:xfrm>
            <a:off x="107372" y="103909"/>
            <a:ext cx="9980682" cy="1096962"/>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a:t>Refund under Deemed Exports</a:t>
            </a:r>
            <a:endParaRPr lang="en-US" dirty="0"/>
          </a:p>
        </p:txBody>
      </p:sp>
      <p:graphicFrame>
        <p:nvGraphicFramePr>
          <p:cNvPr id="5" name="Diagram 4">
            <a:extLst>
              <a:ext uri="{FF2B5EF4-FFF2-40B4-BE49-F238E27FC236}">
                <a16:creationId xmlns:a16="http://schemas.microsoft.com/office/drawing/2014/main" id="{10BBECEA-BF37-4FE4-953F-A731709D3A71}"/>
              </a:ext>
            </a:extLst>
          </p:cNvPr>
          <p:cNvGraphicFramePr/>
          <p:nvPr>
            <p:extLst>
              <p:ext uri="{D42A27DB-BD31-4B8C-83A1-F6EECF244321}">
                <p14:modId xmlns:p14="http://schemas.microsoft.com/office/powerpoint/2010/main" val="1039034325"/>
              </p:ext>
            </p:extLst>
          </p:nvPr>
        </p:nvGraphicFramePr>
        <p:xfrm>
          <a:off x="554182" y="1163782"/>
          <a:ext cx="10903527" cy="505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551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45</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5" name="Diagram 4">
            <a:extLst>
              <a:ext uri="{FF2B5EF4-FFF2-40B4-BE49-F238E27FC236}">
                <a16:creationId xmlns:a16="http://schemas.microsoft.com/office/drawing/2014/main" id="{38BC60A2-0AF5-413C-A890-56BAB6B6D024}"/>
              </a:ext>
            </a:extLst>
          </p:cNvPr>
          <p:cNvGraphicFramePr/>
          <p:nvPr>
            <p:extLst>
              <p:ext uri="{D42A27DB-BD31-4B8C-83A1-F6EECF244321}">
                <p14:modId xmlns:p14="http://schemas.microsoft.com/office/powerpoint/2010/main" val="2018104585"/>
              </p:ext>
            </p:extLst>
          </p:nvPr>
        </p:nvGraphicFramePr>
        <p:xfrm>
          <a:off x="1941848" y="12751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2">
            <a:extLst>
              <a:ext uri="{FF2B5EF4-FFF2-40B4-BE49-F238E27FC236}">
                <a16:creationId xmlns:a16="http://schemas.microsoft.com/office/drawing/2014/main" id="{2C10F16B-8A6D-4705-B068-3CB8D39681DA}"/>
              </a:ext>
            </a:extLst>
          </p:cNvPr>
          <p:cNvSpPr txBox="1">
            <a:spLocks/>
          </p:cNvSpPr>
          <p:nvPr/>
        </p:nvSpPr>
        <p:spPr>
          <a:xfrm>
            <a:off x="287482" y="0"/>
            <a:ext cx="9980682" cy="1096962"/>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US"/>
              <a:t>Return for Deemed Exports</a:t>
            </a:r>
            <a:endParaRPr lang="en-US" dirty="0"/>
          </a:p>
        </p:txBody>
      </p:sp>
    </p:spTree>
    <p:extLst>
      <p:ext uri="{BB962C8B-B14F-4D97-AF65-F5344CB8AC3E}">
        <p14:creationId xmlns:p14="http://schemas.microsoft.com/office/powerpoint/2010/main" val="125447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B03387-0E7D-4B51-8843-7895A9600ACC}"/>
              </a:ext>
            </a:extLst>
          </p:cNvPr>
          <p:cNvSpPr/>
          <p:nvPr/>
        </p:nvSpPr>
        <p:spPr>
          <a:xfrm>
            <a:off x="775855" y="2819400"/>
            <a:ext cx="10695709" cy="2854036"/>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2" name="Graphic 11" descr="Open envelope">
            <a:extLst>
              <a:ext uri="{FF2B5EF4-FFF2-40B4-BE49-F238E27FC236}">
                <a16:creationId xmlns:a16="http://schemas.microsoft.com/office/drawing/2014/main" id="{88598A0B-AF5E-4767-8826-AD6106E6C4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158" y="2825347"/>
            <a:ext cx="914400" cy="914400"/>
          </a:xfrm>
          <a:prstGeom prst="rect">
            <a:avLst/>
          </a:prstGeom>
        </p:spPr>
      </p:pic>
      <p:sp>
        <p:nvSpPr>
          <p:cNvPr id="13" name="TextBox 12">
            <a:extLst>
              <a:ext uri="{FF2B5EF4-FFF2-40B4-BE49-F238E27FC236}">
                <a16:creationId xmlns:a16="http://schemas.microsoft.com/office/drawing/2014/main" id="{CBA3A904-E8F9-4A63-AF71-345ACE8B1236}"/>
              </a:ext>
            </a:extLst>
          </p:cNvPr>
          <p:cNvSpPr txBox="1"/>
          <p:nvPr/>
        </p:nvSpPr>
        <p:spPr>
          <a:xfrm>
            <a:off x="2111572" y="2882392"/>
            <a:ext cx="5245192" cy="523220"/>
          </a:xfrm>
          <a:prstGeom prst="rect">
            <a:avLst/>
          </a:prstGeom>
          <a:noFill/>
        </p:spPr>
        <p:txBody>
          <a:bodyPr wrap="square" rtlCol="0">
            <a:spAutoFit/>
          </a:bodyPr>
          <a:lstStyle/>
          <a:p>
            <a:r>
              <a:rPr lang="en-US" sz="2800" dirty="0"/>
              <a:t>ashu.dalmia@ada.org.in</a:t>
            </a:r>
          </a:p>
        </p:txBody>
      </p:sp>
      <p:pic>
        <p:nvPicPr>
          <p:cNvPr id="14" name="Graphic 13" descr="Telephone">
            <a:extLst>
              <a:ext uri="{FF2B5EF4-FFF2-40B4-BE49-F238E27FC236}">
                <a16:creationId xmlns:a16="http://schemas.microsoft.com/office/drawing/2014/main" id="{08C0C201-4470-4A4A-B7BE-275E1F6BA7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740" y="3775108"/>
            <a:ext cx="914400" cy="914400"/>
          </a:xfrm>
          <a:prstGeom prst="rect">
            <a:avLst/>
          </a:prstGeom>
        </p:spPr>
      </p:pic>
      <p:sp>
        <p:nvSpPr>
          <p:cNvPr id="15" name="TextBox 14">
            <a:extLst>
              <a:ext uri="{FF2B5EF4-FFF2-40B4-BE49-F238E27FC236}">
                <a16:creationId xmlns:a16="http://schemas.microsoft.com/office/drawing/2014/main" id="{49122DCB-C4C7-40C5-81D2-024AACFFF8B0}"/>
              </a:ext>
            </a:extLst>
          </p:cNvPr>
          <p:cNvSpPr txBox="1"/>
          <p:nvPr/>
        </p:nvSpPr>
        <p:spPr>
          <a:xfrm>
            <a:off x="2028443" y="3675583"/>
            <a:ext cx="7254103" cy="954107"/>
          </a:xfrm>
          <a:prstGeom prst="rect">
            <a:avLst/>
          </a:prstGeom>
          <a:noFill/>
        </p:spPr>
        <p:txBody>
          <a:bodyPr wrap="square" rtlCol="0">
            <a:spAutoFit/>
          </a:bodyPr>
          <a:lstStyle/>
          <a:p>
            <a:r>
              <a:rPr lang="en-US" sz="2800" dirty="0"/>
              <a:t>+91-11-22466591, 45665691,22422707</a:t>
            </a:r>
          </a:p>
          <a:p>
            <a:r>
              <a:rPr lang="en-US" sz="2800" dirty="0"/>
              <a:t>+91-9810893243</a:t>
            </a:r>
          </a:p>
        </p:txBody>
      </p:sp>
      <p:pic>
        <p:nvPicPr>
          <p:cNvPr id="16" name="Graphic 15" descr="Network">
            <a:extLst>
              <a:ext uri="{FF2B5EF4-FFF2-40B4-BE49-F238E27FC236}">
                <a16:creationId xmlns:a16="http://schemas.microsoft.com/office/drawing/2014/main" id="{45A858DC-95B9-4106-BC05-9C64698B41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030" y="4544758"/>
            <a:ext cx="914400" cy="914400"/>
          </a:xfrm>
          <a:prstGeom prst="rect">
            <a:avLst/>
          </a:prstGeom>
        </p:spPr>
      </p:pic>
      <p:sp>
        <p:nvSpPr>
          <p:cNvPr id="17" name="TextBox 16">
            <a:extLst>
              <a:ext uri="{FF2B5EF4-FFF2-40B4-BE49-F238E27FC236}">
                <a16:creationId xmlns:a16="http://schemas.microsoft.com/office/drawing/2014/main" id="{E65460D0-BC8A-467A-B70C-27CF4C5718CC}"/>
              </a:ext>
            </a:extLst>
          </p:cNvPr>
          <p:cNvSpPr txBox="1"/>
          <p:nvPr/>
        </p:nvSpPr>
        <p:spPr>
          <a:xfrm>
            <a:off x="2014602" y="4716444"/>
            <a:ext cx="4363840" cy="523220"/>
          </a:xfrm>
          <a:prstGeom prst="rect">
            <a:avLst/>
          </a:prstGeom>
          <a:noFill/>
        </p:spPr>
        <p:txBody>
          <a:bodyPr wrap="square" rtlCol="0">
            <a:spAutoFit/>
          </a:bodyPr>
          <a:lstStyle/>
          <a:p>
            <a:r>
              <a:rPr lang="en-US" sz="2800" dirty="0">
                <a:solidFill>
                  <a:srgbClr val="0070C0"/>
                </a:solidFill>
              </a:rPr>
              <a:t>https://www.gstindia.biz/</a:t>
            </a:r>
          </a:p>
        </p:txBody>
      </p:sp>
      <p:pic>
        <p:nvPicPr>
          <p:cNvPr id="18" name="Picture 17" descr="A close up of a pen&#10;&#10;Description generated with high confidence">
            <a:extLst>
              <a:ext uri="{FF2B5EF4-FFF2-40B4-BE49-F238E27FC236}">
                <a16:creationId xmlns:a16="http://schemas.microsoft.com/office/drawing/2014/main" id="{8BF06F95-7F43-4442-896D-5987951FA074}"/>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5302" y="701934"/>
            <a:ext cx="9157853" cy="2456436"/>
          </a:xfrm>
          <a:prstGeom prst="rect">
            <a:avLst/>
          </a:prstGeom>
        </p:spPr>
      </p:pic>
    </p:spTree>
    <p:extLst>
      <p:ext uri="{BB962C8B-B14F-4D97-AF65-F5344CB8AC3E}">
        <p14:creationId xmlns:p14="http://schemas.microsoft.com/office/powerpoint/2010/main" val="91396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Refund against export</a:t>
            </a:r>
          </a:p>
        </p:txBody>
      </p:sp>
    </p:spTree>
    <p:extLst>
      <p:ext uri="{BB962C8B-B14F-4D97-AF65-F5344CB8AC3E}">
        <p14:creationId xmlns:p14="http://schemas.microsoft.com/office/powerpoint/2010/main" val="341934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6</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graphicFrame>
        <p:nvGraphicFramePr>
          <p:cNvPr id="8" name="Diagram 7">
            <a:extLst>
              <a:ext uri="{FF2B5EF4-FFF2-40B4-BE49-F238E27FC236}">
                <a16:creationId xmlns:a16="http://schemas.microsoft.com/office/drawing/2014/main" id="{D5E8AD91-B4EE-419E-99F3-88097306999B}"/>
              </a:ext>
            </a:extLst>
          </p:cNvPr>
          <p:cNvGraphicFramePr/>
          <p:nvPr>
            <p:extLst>
              <p:ext uri="{D42A27DB-BD31-4B8C-83A1-F6EECF244321}">
                <p14:modId xmlns:p14="http://schemas.microsoft.com/office/powerpoint/2010/main" val="2208467373"/>
              </p:ext>
            </p:extLst>
          </p:nvPr>
        </p:nvGraphicFramePr>
        <p:xfrm>
          <a:off x="263235" y="678874"/>
          <a:ext cx="11707091" cy="6026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53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FAD215-2C1D-4B1A-A091-C39209B4B954}"/>
              </a:ext>
            </a:extLst>
          </p:cNvPr>
          <p:cNvSpPr>
            <a:spLocks noGrp="1"/>
          </p:cNvSpPr>
          <p:nvPr>
            <p:ph type="title"/>
          </p:nvPr>
        </p:nvSpPr>
        <p:spPr>
          <a:xfrm>
            <a:off x="893618" y="0"/>
            <a:ext cx="10515600" cy="1037961"/>
          </a:xfrm>
        </p:spPr>
        <p:txBody>
          <a:bodyPr>
            <a:noAutofit/>
          </a:bodyPr>
          <a:lstStyle/>
          <a:p>
            <a:r>
              <a:rPr lang="en-IN" sz="3200" dirty="0"/>
              <a:t>Track status on GSTN of invoice data to be shared with ICEGATE</a:t>
            </a:r>
            <a:endParaRPr lang="en-US" sz="3200" dirty="0"/>
          </a:p>
        </p:txBody>
      </p:sp>
      <p:pic>
        <p:nvPicPr>
          <p:cNvPr id="2" name="Picture 1">
            <a:extLst>
              <a:ext uri="{FF2B5EF4-FFF2-40B4-BE49-F238E27FC236}">
                <a16:creationId xmlns:a16="http://schemas.microsoft.com/office/drawing/2014/main" id="{63192713-0F2B-4078-9500-E8CCD82734AC}"/>
              </a:ext>
            </a:extLst>
          </p:cNvPr>
          <p:cNvPicPr>
            <a:picLocks noChangeAspect="1"/>
          </p:cNvPicPr>
          <p:nvPr/>
        </p:nvPicPr>
        <p:blipFill rotWithShape="1">
          <a:blip r:embed="rId2"/>
          <a:srcRect l="12310" t="7535" r="13750" b="16812"/>
          <a:stretch/>
        </p:blipFill>
        <p:spPr>
          <a:xfrm>
            <a:off x="838200" y="1071310"/>
            <a:ext cx="10650166" cy="5188227"/>
          </a:xfrm>
          <a:prstGeom prst="rect">
            <a:avLst/>
          </a:prstGeom>
        </p:spPr>
      </p:pic>
      <p:sp>
        <p:nvSpPr>
          <p:cNvPr id="3" name="Slide Number Placeholder 2">
            <a:extLst>
              <a:ext uri="{FF2B5EF4-FFF2-40B4-BE49-F238E27FC236}">
                <a16:creationId xmlns:a16="http://schemas.microsoft.com/office/drawing/2014/main" id="{E47A2DA6-2572-42C2-B026-4829C999EF76}"/>
              </a:ext>
            </a:extLst>
          </p:cNvPr>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37413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ISSUES in REFUND OF IGST AGAINST EXPORT</a:t>
            </a:r>
          </a:p>
        </p:txBody>
      </p:sp>
    </p:spTree>
    <p:extLst>
      <p:ext uri="{BB962C8B-B14F-4D97-AF65-F5344CB8AC3E}">
        <p14:creationId xmlns:p14="http://schemas.microsoft.com/office/powerpoint/2010/main" val="224016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25156C-14D5-4E99-A66B-9C033225F513}"/>
              </a:ext>
            </a:extLst>
          </p:cNvPr>
          <p:cNvSpPr>
            <a:spLocks noGrp="1"/>
          </p:cNvSpPr>
          <p:nvPr>
            <p:ph type="sldNum" sz="quarter" idx="12"/>
          </p:nvPr>
        </p:nvSpPr>
        <p:spPr/>
        <p:txBody>
          <a:bodyPr/>
          <a:lstStyle/>
          <a:p>
            <a:fld id="{0FF54DE5-C571-48E8-A5BC-B369434E2F44}" type="slidenum">
              <a:rPr lang="en-US" smtClean="0"/>
              <a:t>9</a:t>
            </a:fld>
            <a:endParaRPr lang="en-US"/>
          </a:p>
        </p:txBody>
      </p:sp>
      <p:pic>
        <p:nvPicPr>
          <p:cNvPr id="3" name="Picture 2" descr="A picture containing clipart&#10;&#10;Description generated with very high confidence">
            <a:extLst>
              <a:ext uri="{FF2B5EF4-FFF2-40B4-BE49-F238E27FC236}">
                <a16:creationId xmlns:a16="http://schemas.microsoft.com/office/drawing/2014/main" id="{21476E98-F3CF-44FD-B172-43E08EA4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534" y="0"/>
            <a:ext cx="2514605" cy="548641"/>
          </a:xfrm>
          <a:prstGeom prst="rect">
            <a:avLst/>
          </a:prstGeom>
        </p:spPr>
      </p:pic>
      <p:sp>
        <p:nvSpPr>
          <p:cNvPr id="5" name="TextBox 4">
            <a:extLst>
              <a:ext uri="{FF2B5EF4-FFF2-40B4-BE49-F238E27FC236}">
                <a16:creationId xmlns:a16="http://schemas.microsoft.com/office/drawing/2014/main" id="{3C88A8D6-9B95-45E4-8162-4DFA2F18FC24}"/>
              </a:ext>
            </a:extLst>
          </p:cNvPr>
          <p:cNvSpPr txBox="1"/>
          <p:nvPr/>
        </p:nvSpPr>
        <p:spPr>
          <a:xfrm>
            <a:off x="1122218" y="1205345"/>
            <a:ext cx="9684327" cy="3477875"/>
          </a:xfrm>
          <a:prstGeom prst="rect">
            <a:avLst/>
          </a:prstGeom>
          <a:noFill/>
        </p:spPr>
        <p:txBody>
          <a:bodyPr wrap="square" rtlCol="0">
            <a:spAutoFit/>
          </a:bodyPr>
          <a:lstStyle/>
          <a:p>
            <a:r>
              <a:rPr lang="en-US" sz="2200" dirty="0">
                <a:latin typeface="Arail"/>
              </a:rPr>
              <a:t>IGST refund for exports cannot be claimed:</a:t>
            </a:r>
          </a:p>
          <a:p>
            <a:endParaRPr lang="en-US" sz="2200" dirty="0">
              <a:latin typeface="Arail"/>
            </a:endParaRPr>
          </a:p>
          <a:p>
            <a:r>
              <a:rPr lang="en-US" sz="2200" dirty="0">
                <a:latin typeface="Arail"/>
              </a:rPr>
              <a:t>By exporters who are directly receiving goods from those suppliers who are availing the benefit under </a:t>
            </a:r>
          </a:p>
          <a:p>
            <a:endParaRPr lang="en-US" sz="2200" dirty="0">
              <a:latin typeface="Arail"/>
            </a:endParaRPr>
          </a:p>
          <a:p>
            <a:pPr marL="285750" indent="-285750">
              <a:buFont typeface="Arial" panose="020B0604020202020204" pitchFamily="34" charset="0"/>
              <a:buChar char="•"/>
            </a:pPr>
            <a:r>
              <a:rPr lang="en-US" sz="2200" dirty="0">
                <a:latin typeface="Arail"/>
              </a:rPr>
              <a:t>notification No. 48/2017-Central Tax dated the 18th October, 2017, </a:t>
            </a:r>
          </a:p>
          <a:p>
            <a:pPr marL="285750" indent="-285750">
              <a:buFont typeface="Arial" panose="020B0604020202020204" pitchFamily="34" charset="0"/>
              <a:buChar char="•"/>
            </a:pPr>
            <a:r>
              <a:rPr lang="en-US" sz="2200" dirty="0">
                <a:latin typeface="Arail"/>
              </a:rPr>
              <a:t>notification No. 40/2017-Central Tax (Rate) dated the 23rd October, 2017, </a:t>
            </a:r>
          </a:p>
          <a:p>
            <a:pPr marL="285750" indent="-285750">
              <a:buFont typeface="Arial" panose="020B0604020202020204" pitchFamily="34" charset="0"/>
              <a:buChar char="•"/>
            </a:pPr>
            <a:r>
              <a:rPr lang="en-US" sz="2200" dirty="0">
                <a:latin typeface="Arail"/>
              </a:rPr>
              <a:t>notification No. 41/2017-Integrated Tax (Rate) dated the 23rd October, 2017 </a:t>
            </a:r>
          </a:p>
          <a:p>
            <a:pPr marL="285750" indent="-285750">
              <a:buFont typeface="Arial" panose="020B0604020202020204" pitchFamily="34" charset="0"/>
              <a:buChar char="•"/>
            </a:pPr>
            <a:r>
              <a:rPr lang="en-US" sz="2200" dirty="0">
                <a:latin typeface="Arail"/>
              </a:rPr>
              <a:t>notification No. 78/2017 Customs dated the 13</a:t>
            </a:r>
            <a:r>
              <a:rPr lang="en-US" sz="2200" baseline="30000" dirty="0">
                <a:latin typeface="Arail"/>
              </a:rPr>
              <a:t>th</a:t>
            </a:r>
            <a:r>
              <a:rPr lang="en-US" sz="2200" dirty="0">
                <a:latin typeface="Arail"/>
              </a:rPr>
              <a:t> October, 2017 </a:t>
            </a:r>
          </a:p>
          <a:p>
            <a:pPr marL="285750" indent="-285750">
              <a:buFont typeface="Arial" panose="020B0604020202020204" pitchFamily="34" charset="0"/>
              <a:buChar char="•"/>
            </a:pPr>
            <a:r>
              <a:rPr lang="en-US" sz="2200" dirty="0">
                <a:latin typeface="Arail"/>
              </a:rPr>
              <a:t>notification No. 79/2017-Customs dated the 13th October,2017.</a:t>
            </a:r>
          </a:p>
        </p:txBody>
      </p:sp>
    </p:spTree>
    <p:extLst>
      <p:ext uri="{BB962C8B-B14F-4D97-AF65-F5344CB8AC3E}">
        <p14:creationId xmlns:p14="http://schemas.microsoft.com/office/powerpoint/2010/main" val="143638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4873beb7-5857-4685-be1f-d57550cc96cc"/>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371</TotalTime>
  <Words>2980</Words>
  <Application>Microsoft Office PowerPoint</Application>
  <PresentationFormat>Widescreen</PresentationFormat>
  <Paragraphs>489</Paragraphs>
  <Slides>46</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Links</vt:lpstr>
      </vt:variant>
      <vt:variant>
        <vt:i4>1</vt:i4>
      </vt:variant>
      <vt:variant>
        <vt:lpstr>Slide Titles</vt:lpstr>
      </vt:variant>
      <vt:variant>
        <vt:i4>46</vt:i4>
      </vt:variant>
    </vt:vector>
  </HeadingPairs>
  <TitlesOfParts>
    <vt:vector size="59" baseType="lpstr">
      <vt:lpstr>Arail</vt:lpstr>
      <vt:lpstr>Arial</vt:lpstr>
      <vt:lpstr>Calibri</vt:lpstr>
      <vt:lpstr>Calibri Light</vt:lpstr>
      <vt:lpstr>Cambria</vt:lpstr>
      <vt:lpstr>Euphemia</vt:lpstr>
      <vt:lpstr>Plantagenet Cherokee</vt:lpstr>
      <vt:lpstr>Symbol</vt:lpstr>
      <vt:lpstr>Times New Roman</vt:lpstr>
      <vt:lpstr>Wingdings</vt:lpstr>
      <vt:lpstr>Academic Literature 16x9</vt:lpstr>
      <vt:lpstr>Office Theme</vt:lpstr>
      <vt:lpstr>C:\Users\DELL\Desktop\SHALIMAR STUDY CIRCLE 7th June 2018 Refund\HELLO\ICE GATE REGISTARTION- EXPORTERS.pdf</vt:lpstr>
      <vt:lpstr>Refunds in gst</vt:lpstr>
      <vt:lpstr>Categories of refund</vt:lpstr>
      <vt:lpstr>PowerPoint Presentation</vt:lpstr>
      <vt:lpstr>PowerPoint Presentation</vt:lpstr>
      <vt:lpstr>Refund against export</vt:lpstr>
      <vt:lpstr>PowerPoint Presentation</vt:lpstr>
      <vt:lpstr>Track status on GSTN of invoice data to be shared with ICEGATE</vt:lpstr>
      <vt:lpstr>ISSUES in REFUND OF IGST AGAINST EXPORT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REFUND OF ITC AGAINST EXPORT</vt:lpstr>
      <vt:lpstr>PowerPoint Presentation</vt:lpstr>
      <vt:lpstr>PowerPoint Presentation</vt:lpstr>
      <vt:lpstr>PowerPoint Presentation</vt:lpstr>
      <vt:lpstr>Rule 89(4A) and 89(4B)</vt:lpstr>
      <vt:lpstr>Rule 89(4A) and 89(4B)</vt:lpstr>
      <vt:lpstr>Example</vt:lpstr>
      <vt:lpstr>Computation of Refund</vt:lpstr>
      <vt:lpstr>Documents and information for ITC refund</vt:lpstr>
      <vt:lpstr>PowerPoint Presentation</vt:lpstr>
      <vt:lpstr>PowerPoint Presentation</vt:lpstr>
      <vt:lpstr>REFUND –Clarifications circular 45/2018 dated 30th May 2018</vt:lpstr>
      <vt:lpstr>PowerPoint Presentation</vt:lpstr>
      <vt:lpstr>PowerPoint Presentation</vt:lpstr>
      <vt:lpstr>Summary of Legal Provisions</vt:lpstr>
      <vt:lpstr>PowerPoint Presentation</vt:lpstr>
      <vt:lpstr>PowerPoint Presentation</vt:lpstr>
      <vt:lpstr>PowerPoint Presentation</vt:lpstr>
      <vt:lpstr>PowerPoint Presentation</vt:lpstr>
      <vt:lpstr>ICE-GATE REGISTRATION</vt:lpstr>
      <vt:lpstr>PowerPoint Presentation</vt:lpstr>
      <vt:lpstr>REFUND –Deemed Export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ASHU DALMIA</dc:creator>
  <cp:lastModifiedBy>ASHU DALMIA</cp:lastModifiedBy>
  <cp:revision>39</cp:revision>
  <dcterms:created xsi:type="dcterms:W3CDTF">2018-06-04T06:34:38Z</dcterms:created>
  <dcterms:modified xsi:type="dcterms:W3CDTF">2018-06-08T13:56:21Z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